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74CBEAF9-9E58-4CC8-A6FF-6DD8A58DEEA4}" type="datetimeFigureOut">
              <a:rPr lang="en-US" smtClean="0"/>
              <a:pPr/>
              <a:t>7/6/2018</a:t>
            </a:fld>
            <a:endParaRPr lang="en-US"/>
          </a:p>
        </p:txBody>
      </p:sp>
      <p:sp>
        <p:nvSpPr>
          <p:cNvPr id="2" name="Footer Placeholder 1"/>
          <p:cNvSpPr>
            <a:spLocks noGrp="1"/>
          </p:cNvSpPr>
          <p:nvPr>
            <p:ph type="ftr" sz="quarter" idx="11"/>
          </p:nvPr>
        </p:nvSpPr>
        <p:spPr/>
        <p:txBody>
          <a:bodyPr/>
          <a:lstStyle/>
          <a:p>
            <a:endParaRPr kumimoji="0" lang="en-US"/>
          </a:p>
        </p:txBody>
      </p:sp>
      <p:sp>
        <p:nvSpPr>
          <p:cNvPr id="15" name="Slide Number Placeholder 14"/>
          <p:cNvSpPr>
            <a:spLocks noGrp="1"/>
          </p:cNvSpPr>
          <p:nvPr>
            <p:ph type="sldNum" sz="quarter" idx="12"/>
          </p:nvPr>
        </p:nvSpPr>
        <p:spPr>
          <a:xfrm>
            <a:off x="8229600" y="6473952"/>
            <a:ext cx="758952" cy="246888"/>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CBEAF9-9E58-4CC8-A6FF-6DD8A58DEEA4}" type="datetimeFigureOut">
              <a:rPr lang="en-US" smtClean="0"/>
              <a:pPr/>
              <a:t>7/6/2018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CA15C064-DD44-4CAC-873E-2D1F54821676}"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CBEAF9-9E58-4CC8-A6FF-6DD8A58DEEA4}" type="datetimeFigureOut">
              <a:rPr lang="en-US" smtClean="0"/>
              <a:pPr/>
              <a:t>7/6/2018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CA15C064-DD44-4CAC-873E-2D1F54821676}"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74CBEAF9-9E58-4CC8-A6FF-6DD8A58DEEA4}" type="datetimeFigureOut">
              <a:rPr lang="en-US" smtClean="0"/>
              <a:pPr/>
              <a:t>7/6/2018</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kumimoji="0" lang="en-US"/>
          </a:p>
        </p:txBody>
      </p:sp>
      <p:sp>
        <p:nvSpPr>
          <p:cNvPr id="16" name="Slide Number Placeholder 15"/>
          <p:cNvSpPr>
            <a:spLocks noGrp="1"/>
          </p:cNvSpPr>
          <p:nvPr>
            <p:ph type="sldNum" sz="quarter" idx="12"/>
          </p:nvPr>
        </p:nvSpPr>
        <p:spPr>
          <a:xfrm>
            <a:off x="8229600" y="6473952"/>
            <a:ext cx="758952" cy="246888"/>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74CBEAF9-9E58-4CC8-A6FF-6DD8A58DEEA4}" type="datetimeFigureOut">
              <a:rPr lang="en-US" smtClean="0"/>
              <a:pPr/>
              <a:t>7/6/2018</a:t>
            </a:fld>
            <a:endParaRPr lang="en-US"/>
          </a:p>
        </p:txBody>
      </p:sp>
      <p:sp>
        <p:nvSpPr>
          <p:cNvPr id="11" name="Footer Placeholder 10"/>
          <p:cNvSpPr>
            <a:spLocks noGrp="1"/>
          </p:cNvSpPr>
          <p:nvPr>
            <p:ph type="ftr" sz="quarter" idx="11"/>
          </p:nvPr>
        </p:nvSpPr>
        <p:spPr/>
        <p:txBody>
          <a:bodyPr/>
          <a:lstStyle/>
          <a:p>
            <a:endParaRPr kumimoji="0" lang="en-US"/>
          </a:p>
        </p:txBody>
      </p:sp>
      <p:sp>
        <p:nvSpPr>
          <p:cNvPr id="16" name="Slide Number Placeholder 15"/>
          <p:cNvSpPr>
            <a:spLocks noGrp="1"/>
          </p:cNvSpPr>
          <p:nvPr>
            <p:ph type="sldNum" sz="quarter" idx="12"/>
          </p:nvPr>
        </p:nvSpPr>
        <p:spPr/>
        <p:txBody>
          <a:bodyPr/>
          <a:lstStyle/>
          <a:p>
            <a:fld id="{CA15C064-DD44-4CAC-873E-2D1F54821676}" type="slidenum">
              <a:rPr kumimoji="0" lang="en-US" smtClean="0"/>
              <a:pPr/>
              <a:t>‹#›</a:t>
            </a:fld>
            <a:endParaRPr kumimoji="0"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74CBEAF9-9E58-4CC8-A6FF-6DD8A58DEEA4}" type="datetimeFigureOut">
              <a:rPr lang="en-US" smtClean="0"/>
              <a:pPr/>
              <a:t>7/6/2018</a:t>
            </a:fld>
            <a:endParaRPr lang="en-US"/>
          </a:p>
        </p:txBody>
      </p:sp>
      <p:sp>
        <p:nvSpPr>
          <p:cNvPr id="10" name="Footer Placeholder 9"/>
          <p:cNvSpPr>
            <a:spLocks noGrp="1"/>
          </p:cNvSpPr>
          <p:nvPr>
            <p:ph type="ftr" sz="quarter" idx="11"/>
          </p:nvPr>
        </p:nvSpPr>
        <p:spPr/>
        <p:txBody>
          <a:bodyPr/>
          <a:lstStyle/>
          <a:p>
            <a:endParaRPr kumimoji="0" lang="en-US"/>
          </a:p>
        </p:txBody>
      </p:sp>
      <p:sp>
        <p:nvSpPr>
          <p:cNvPr id="31" name="Slide Number Placeholder 30"/>
          <p:cNvSpPr>
            <a:spLocks noGrp="1"/>
          </p:cNvSpPr>
          <p:nvPr>
            <p:ph type="sldNum" sz="quarter" idx="12"/>
          </p:nvPr>
        </p:nvSpPr>
        <p:spPr/>
        <p:txBody>
          <a:bodyPr/>
          <a:lstStyle/>
          <a:p>
            <a:fld id="{CA15C064-DD44-4CAC-873E-2D1F54821676}"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74CBEAF9-9E58-4CC8-A6FF-6DD8A58DEEA4}" type="datetimeFigureOut">
              <a:rPr lang="en-US" smtClean="0"/>
              <a:pPr/>
              <a:t>7/6/2018</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8229600" y="6477000"/>
            <a:ext cx="762000" cy="246888"/>
          </a:xfrm>
        </p:spPr>
        <p:txBody>
          <a:bodyPr/>
          <a:lstStyle/>
          <a:p>
            <a:fld id="{CA15C064-DD44-4CAC-873E-2D1F54821676}" type="slidenum">
              <a:rPr kumimoji="0" lang="en-US" smtClean="0"/>
              <a:pPr/>
              <a:t>‹#›</a:t>
            </a:fld>
            <a:endParaRPr kumimoji="0" lang="en-US" dirty="0"/>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74CBEAF9-9E58-4CC8-A6FF-6DD8A58DEEA4}" type="datetimeFigureOut">
              <a:rPr lang="en-US" smtClean="0"/>
              <a:pPr/>
              <a:t>7/6/2018</a:t>
            </a:fld>
            <a:endParaRPr lang="en-US"/>
          </a:p>
        </p:txBody>
      </p:sp>
      <p:sp>
        <p:nvSpPr>
          <p:cNvPr id="21" name="Footer Placeholder 20"/>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CA15C064-DD44-4CAC-873E-2D1F54821676}"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4CBEAF9-9E58-4CC8-A6FF-6DD8A58DEEA4}" type="datetimeFigureOut">
              <a:rPr lang="en-US" smtClean="0"/>
              <a:pPr/>
              <a:t>7/6/2018</a:t>
            </a:fld>
            <a:endParaRPr lang="en-US"/>
          </a:p>
        </p:txBody>
      </p:sp>
      <p:sp>
        <p:nvSpPr>
          <p:cNvPr id="24" name="Footer Placeholder 23"/>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CA15C064-DD44-4CAC-873E-2D1F54821676}"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74CBEAF9-9E58-4CC8-A6FF-6DD8A58DEEA4}" type="datetimeFigureOut">
              <a:rPr lang="en-US" smtClean="0"/>
              <a:pPr/>
              <a:t>7/6/2018</a:t>
            </a:fld>
            <a:endParaRPr lang="en-US"/>
          </a:p>
        </p:txBody>
      </p:sp>
      <p:sp>
        <p:nvSpPr>
          <p:cNvPr id="29" name="Footer Placeholder 28"/>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CA15C064-DD44-4CAC-873E-2D1F54821676}"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74CBEAF9-9E58-4CC8-A6FF-6DD8A58DEEA4}" type="datetimeFigureOut">
              <a:rPr lang="en-US" smtClean="0"/>
              <a:pPr/>
              <a:t>7/6/2018</a:t>
            </a:fld>
            <a:endParaRPr lang="en-US"/>
          </a:p>
        </p:txBody>
      </p:sp>
      <p:sp>
        <p:nvSpPr>
          <p:cNvPr id="5" name="Footer Placeholder 4"/>
          <p:cNvSpPr>
            <a:spLocks noGrp="1"/>
          </p:cNvSpPr>
          <p:nvPr>
            <p:ph type="ftr" sz="quarter" idx="11"/>
          </p:nvPr>
        </p:nvSpPr>
        <p:spPr/>
        <p:txBody>
          <a:bodyPr/>
          <a:lstStyle/>
          <a:p>
            <a:endParaRPr kumimoji="0" lang="en-US"/>
          </a:p>
        </p:txBody>
      </p:sp>
      <p:sp>
        <p:nvSpPr>
          <p:cNvPr id="31" name="Slide Number Placeholder 30"/>
          <p:cNvSpPr>
            <a:spLocks noGrp="1"/>
          </p:cNvSpPr>
          <p:nvPr>
            <p:ph type="sldNum" sz="quarter" idx="12"/>
          </p:nvPr>
        </p:nvSpPr>
        <p:spPr/>
        <p:txBody>
          <a:bodyPr/>
          <a:lstStyle/>
          <a:p>
            <a:fld id="{CA15C064-DD44-4CAC-873E-2D1F54821676}" type="slidenum">
              <a:rPr kumimoji="0" lang="en-US" smtClean="0"/>
              <a:pPr/>
              <a:t>‹#›</a:t>
            </a:fld>
            <a:endParaRPr kumimoji="0"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pPr algn="l" eaLnBrk="1" latinLnBrk="0" hangingPunct="1"/>
            <a:fld id="{74CBEAF9-9E58-4CC8-A6FF-6DD8A58DEEA4}" type="datetimeFigureOut">
              <a:rPr lang="en-US" smtClean="0"/>
              <a:pPr algn="l" eaLnBrk="1" latinLnBrk="0" hangingPunct="1"/>
              <a:t>7/6/2018</a:t>
            </a:fld>
            <a:endParaRPr lang="en-US" dirty="0">
              <a:solidFill>
                <a:schemeClr val="accent1">
                  <a:shade val="75000"/>
                </a:schemeClr>
              </a:solidFill>
            </a:endParaRPr>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pPr algn="r" eaLnBrk="1" latinLnBrk="0" hangingPunct="1"/>
            <a:endParaRPr kumimoji="0" lang="en-US" dirty="0">
              <a:solidFill>
                <a:schemeClr val="accent1">
                  <a:shade val="75000"/>
                </a:schemeClr>
              </a:solidFill>
            </a:endParaRPr>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CA15C064-DD44-4CAC-873E-2D1F54821676}" type="slidenum">
              <a:rPr kumimoji="0" lang="en-US" smtClean="0"/>
              <a:pPr/>
              <a:t>‹#›</a:t>
            </a:fld>
            <a:endParaRPr kumimoji="0" lang="en-US" dirty="0">
              <a:solidFill>
                <a:schemeClr val="accent1">
                  <a:shade val="75000"/>
                </a:schemeClr>
              </a:solidFill>
            </a:endParaRPr>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528" y="1412776"/>
            <a:ext cx="8458200" cy="1222375"/>
          </a:xfrm>
        </p:spPr>
        <p:txBody>
          <a:bodyPr/>
          <a:lstStyle/>
          <a:p>
            <a:r>
              <a:rPr lang="en-US" dirty="0" smtClean="0"/>
              <a:t>Database lab</a:t>
            </a:r>
            <a:endParaRPr lang="en-IN" dirty="0"/>
          </a:p>
        </p:txBody>
      </p:sp>
      <p:sp>
        <p:nvSpPr>
          <p:cNvPr id="3" name="Subtitle 2"/>
          <p:cNvSpPr>
            <a:spLocks noGrp="1"/>
          </p:cNvSpPr>
          <p:nvPr>
            <p:ph type="subTitle" idx="1"/>
          </p:nvPr>
        </p:nvSpPr>
        <p:spPr>
          <a:xfrm>
            <a:off x="5220072" y="4581128"/>
            <a:ext cx="3763144" cy="914400"/>
          </a:xfrm>
        </p:spPr>
        <p:txBody>
          <a:bodyPr/>
          <a:lstStyle/>
          <a:p>
            <a:r>
              <a:rPr lang="en-US" dirty="0" smtClean="0"/>
              <a:t>By</a:t>
            </a:r>
          </a:p>
          <a:p>
            <a:r>
              <a:rPr lang="en-US" dirty="0" err="1" smtClean="0"/>
              <a:t>Meghana</a:t>
            </a:r>
            <a:r>
              <a:rPr lang="en-US" dirty="0" smtClean="0"/>
              <a:t> G Raj</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SQL PRIMARY KEY Constraint</a:t>
            </a:r>
            <a:br>
              <a:rPr lang="en-IN" dirty="0" smtClean="0"/>
            </a:b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The PRIMARY KEY constraint uniquely identifies each record in a database table.</a:t>
            </a:r>
          </a:p>
          <a:p>
            <a:r>
              <a:rPr lang="en-IN" dirty="0" smtClean="0"/>
              <a:t>Primary keys must contain UNIQUE values, and cannot contain NULL values.</a:t>
            </a:r>
          </a:p>
          <a:p>
            <a:r>
              <a:rPr lang="en-IN" dirty="0" smtClean="0"/>
              <a:t>A table can have only one primary key, which may consist of single or multiple fields.</a:t>
            </a:r>
          </a:p>
          <a:p>
            <a:r>
              <a:rPr lang="en-IN" dirty="0" smtClean="0"/>
              <a:t>CREATE TABLE Persons (</a:t>
            </a:r>
            <a:br>
              <a:rPr lang="en-IN" dirty="0" smtClean="0"/>
            </a:br>
            <a:r>
              <a:rPr lang="en-IN" dirty="0" smtClean="0"/>
              <a:t>    ID </a:t>
            </a:r>
            <a:r>
              <a:rPr lang="en-IN" dirty="0" err="1" smtClean="0"/>
              <a:t>int</a:t>
            </a:r>
            <a:r>
              <a:rPr lang="en-IN" dirty="0" smtClean="0"/>
              <a:t> NOT NULL PRIMARY KEY,</a:t>
            </a:r>
            <a:br>
              <a:rPr lang="en-IN" dirty="0" smtClean="0"/>
            </a:br>
            <a:r>
              <a:rPr lang="en-IN" dirty="0" smtClean="0"/>
              <a:t>    </a:t>
            </a:r>
            <a:r>
              <a:rPr lang="en-IN" dirty="0" err="1" smtClean="0"/>
              <a:t>LastName</a:t>
            </a:r>
            <a:r>
              <a:rPr lang="en-IN" dirty="0" smtClean="0"/>
              <a:t> </a:t>
            </a:r>
            <a:r>
              <a:rPr lang="en-IN" dirty="0" err="1" smtClean="0"/>
              <a:t>varchar</a:t>
            </a:r>
            <a:r>
              <a:rPr lang="en-IN" dirty="0" smtClean="0"/>
              <a:t>(255) NOT NULL,</a:t>
            </a:r>
            <a:br>
              <a:rPr lang="en-IN" dirty="0" smtClean="0"/>
            </a:br>
            <a:r>
              <a:rPr lang="en-IN" dirty="0" smtClean="0"/>
              <a:t>    </a:t>
            </a:r>
            <a:r>
              <a:rPr lang="en-IN" dirty="0" err="1" smtClean="0"/>
              <a:t>FirstName</a:t>
            </a:r>
            <a:r>
              <a:rPr lang="en-IN" dirty="0" smtClean="0"/>
              <a:t> </a:t>
            </a:r>
            <a:r>
              <a:rPr lang="en-IN" dirty="0" err="1" smtClean="0"/>
              <a:t>varchar</a:t>
            </a:r>
            <a:r>
              <a:rPr lang="en-IN" dirty="0" smtClean="0"/>
              <a:t>(255),</a:t>
            </a:r>
            <a:br>
              <a:rPr lang="en-IN" dirty="0" smtClean="0"/>
            </a:br>
            <a:r>
              <a:rPr lang="en-IN" dirty="0" smtClean="0"/>
              <a:t>    Age </a:t>
            </a:r>
            <a:r>
              <a:rPr lang="en-IN" dirty="0" err="1" smtClean="0"/>
              <a:t>int</a:t>
            </a:r>
            <a:r>
              <a:rPr lang="en-IN" dirty="0" smtClean="0"/>
              <a:t/>
            </a:r>
            <a:br>
              <a:rPr lang="en-IN" dirty="0" smtClean="0"/>
            </a:br>
            <a:r>
              <a:rPr lang="en-IN" dirty="0" smtClean="0"/>
              <a:t>);</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SQL FOREIGN KEY Constraint</a:t>
            </a:r>
            <a:br>
              <a:rPr lang="en-IN" dirty="0" smtClean="0"/>
            </a:br>
            <a:endParaRPr lang="en-IN" dirty="0"/>
          </a:p>
        </p:txBody>
      </p:sp>
      <p:sp>
        <p:nvSpPr>
          <p:cNvPr id="3" name="Content Placeholder 2"/>
          <p:cNvSpPr>
            <a:spLocks noGrp="1"/>
          </p:cNvSpPr>
          <p:nvPr>
            <p:ph idx="1"/>
          </p:nvPr>
        </p:nvSpPr>
        <p:spPr>
          <a:xfrm>
            <a:off x="251520" y="1196752"/>
            <a:ext cx="8740080" cy="2232249"/>
          </a:xfrm>
        </p:spPr>
        <p:txBody>
          <a:bodyPr>
            <a:normAutofit fontScale="85000" lnSpcReduction="20000"/>
          </a:bodyPr>
          <a:lstStyle/>
          <a:p>
            <a:r>
              <a:rPr lang="en-IN" dirty="0" smtClean="0"/>
              <a:t>A FOREIGN KEY is a key used to link two tables together.</a:t>
            </a:r>
          </a:p>
          <a:p>
            <a:r>
              <a:rPr lang="en-IN" dirty="0" smtClean="0"/>
              <a:t>A FOREIGN KEY is a field (or collection of fields) in one table that refers to the PRIMARY KEY in another table.</a:t>
            </a:r>
          </a:p>
          <a:p>
            <a:r>
              <a:rPr lang="en-IN" dirty="0" smtClean="0"/>
              <a:t>The table containing the foreign key is called the child table, and the table containing the candidate key is called the referenced or parent table.</a:t>
            </a:r>
          </a:p>
          <a:p>
            <a:endParaRPr lang="en-IN" dirty="0"/>
          </a:p>
        </p:txBody>
      </p:sp>
      <p:graphicFrame>
        <p:nvGraphicFramePr>
          <p:cNvPr id="5" name="Table 4"/>
          <p:cNvGraphicFramePr>
            <a:graphicFrameLocks noGrp="1"/>
          </p:cNvGraphicFramePr>
          <p:nvPr/>
        </p:nvGraphicFramePr>
        <p:xfrm>
          <a:off x="1475656" y="3645024"/>
          <a:ext cx="6096000" cy="37084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en-US" dirty="0" err="1" smtClean="0"/>
                        <a:t>pid</a:t>
                      </a:r>
                      <a:endParaRPr lang="en-IN" dirty="0"/>
                    </a:p>
                  </a:txBody>
                  <a:tcPr/>
                </a:tc>
                <a:tc>
                  <a:txBody>
                    <a:bodyPr/>
                    <a:lstStyle/>
                    <a:p>
                      <a:r>
                        <a:rPr lang="en-US" dirty="0" err="1" smtClean="0"/>
                        <a:t>fname</a:t>
                      </a:r>
                      <a:endParaRPr lang="en-IN" dirty="0"/>
                    </a:p>
                  </a:txBody>
                  <a:tcPr/>
                </a:tc>
                <a:tc>
                  <a:txBody>
                    <a:bodyPr/>
                    <a:lstStyle/>
                    <a:p>
                      <a:r>
                        <a:rPr lang="en-US" dirty="0" err="1" smtClean="0"/>
                        <a:t>lname</a:t>
                      </a:r>
                      <a:endParaRPr lang="en-IN" dirty="0"/>
                    </a:p>
                  </a:txBody>
                  <a:tcPr/>
                </a:tc>
                <a:tc>
                  <a:txBody>
                    <a:bodyPr/>
                    <a:lstStyle/>
                    <a:p>
                      <a:r>
                        <a:rPr lang="en-US" dirty="0" smtClean="0"/>
                        <a:t>age</a:t>
                      </a:r>
                      <a:endParaRPr lang="en-IN" dirty="0"/>
                    </a:p>
                  </a:txBody>
                  <a:tcPr/>
                </a:tc>
              </a:tr>
            </a:tbl>
          </a:graphicData>
        </a:graphic>
      </p:graphicFrame>
      <p:graphicFrame>
        <p:nvGraphicFramePr>
          <p:cNvPr id="6" name="Table 5"/>
          <p:cNvGraphicFramePr>
            <a:graphicFrameLocks noGrp="1"/>
          </p:cNvGraphicFramePr>
          <p:nvPr/>
        </p:nvGraphicFramePr>
        <p:xfrm>
          <a:off x="1403648" y="4149080"/>
          <a:ext cx="6096000" cy="432048"/>
        </p:xfrm>
        <a:graphic>
          <a:graphicData uri="http://schemas.openxmlformats.org/drawingml/2006/table">
            <a:tbl>
              <a:tblPr firstRow="1" bandRow="1">
                <a:tableStyleId>{5C22544A-7EE6-4342-B048-85BDC9FD1C3A}</a:tableStyleId>
              </a:tblPr>
              <a:tblGrid>
                <a:gridCol w="2032000"/>
                <a:gridCol w="2032000"/>
                <a:gridCol w="2032000"/>
              </a:tblGrid>
              <a:tr h="432048">
                <a:tc>
                  <a:txBody>
                    <a:bodyPr/>
                    <a:lstStyle/>
                    <a:p>
                      <a:r>
                        <a:rPr lang="en-US" dirty="0" err="1" smtClean="0"/>
                        <a:t>oid</a:t>
                      </a:r>
                      <a:endParaRPr lang="en-IN" dirty="0"/>
                    </a:p>
                  </a:txBody>
                  <a:tcPr/>
                </a:tc>
                <a:tc>
                  <a:txBody>
                    <a:bodyPr/>
                    <a:lstStyle/>
                    <a:p>
                      <a:r>
                        <a:rPr lang="en-US" dirty="0" err="1" smtClean="0"/>
                        <a:t>onumber</a:t>
                      </a:r>
                      <a:endParaRPr lang="en-IN" dirty="0"/>
                    </a:p>
                  </a:txBody>
                  <a:tcPr/>
                </a:tc>
                <a:tc>
                  <a:txBody>
                    <a:bodyPr/>
                    <a:lstStyle/>
                    <a:p>
                      <a:r>
                        <a:rPr lang="en-US" dirty="0" err="1" smtClean="0"/>
                        <a:t>pid</a:t>
                      </a:r>
                      <a:endParaRPr lang="en-IN" dirty="0"/>
                    </a:p>
                  </a:txBody>
                  <a:tcPr/>
                </a:tc>
              </a:tr>
            </a:tbl>
          </a:graphicData>
        </a:graphic>
      </p:graphicFrame>
      <p:sp>
        <p:nvSpPr>
          <p:cNvPr id="7" name="Rounded Rectangle 6"/>
          <p:cNvSpPr/>
          <p:nvPr/>
        </p:nvSpPr>
        <p:spPr>
          <a:xfrm>
            <a:off x="899592" y="4797152"/>
            <a:ext cx="7416824" cy="1800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CREATE TABLE Orders (</a:t>
            </a:r>
            <a:br>
              <a:rPr lang="en-IN" b="1" dirty="0" smtClean="0"/>
            </a:br>
            <a:r>
              <a:rPr lang="en-IN" b="1" dirty="0" smtClean="0"/>
              <a:t>    </a:t>
            </a:r>
            <a:r>
              <a:rPr lang="en-IN" b="1" dirty="0" err="1" smtClean="0"/>
              <a:t>OrderID</a:t>
            </a:r>
            <a:r>
              <a:rPr lang="en-IN" b="1" dirty="0" smtClean="0"/>
              <a:t> </a:t>
            </a:r>
            <a:r>
              <a:rPr lang="en-IN" b="1" dirty="0" err="1" smtClean="0"/>
              <a:t>int</a:t>
            </a:r>
            <a:r>
              <a:rPr lang="en-IN" b="1" dirty="0" smtClean="0"/>
              <a:t> NOT NULL PRIMARY KEY,</a:t>
            </a:r>
            <a:br>
              <a:rPr lang="en-IN" b="1" dirty="0" smtClean="0"/>
            </a:br>
            <a:r>
              <a:rPr lang="en-IN" b="1" dirty="0" smtClean="0"/>
              <a:t>    </a:t>
            </a:r>
            <a:r>
              <a:rPr lang="en-IN" b="1" dirty="0" err="1" smtClean="0"/>
              <a:t>OrderNumber</a:t>
            </a:r>
            <a:r>
              <a:rPr lang="en-IN" b="1" dirty="0" smtClean="0"/>
              <a:t> </a:t>
            </a:r>
            <a:r>
              <a:rPr lang="en-IN" b="1" dirty="0" err="1" smtClean="0"/>
              <a:t>int</a:t>
            </a:r>
            <a:r>
              <a:rPr lang="en-IN" b="1" dirty="0" smtClean="0"/>
              <a:t> NOT NULL,</a:t>
            </a:r>
            <a:br>
              <a:rPr lang="en-IN" b="1" dirty="0" smtClean="0"/>
            </a:br>
            <a:r>
              <a:rPr lang="en-IN" b="1" dirty="0" smtClean="0"/>
              <a:t>    </a:t>
            </a:r>
            <a:r>
              <a:rPr lang="en-IN" b="1" dirty="0" err="1" smtClean="0"/>
              <a:t>PersonID</a:t>
            </a:r>
            <a:r>
              <a:rPr lang="en-IN" b="1" dirty="0" smtClean="0"/>
              <a:t> </a:t>
            </a:r>
            <a:r>
              <a:rPr lang="en-IN" b="1" dirty="0" err="1" smtClean="0"/>
              <a:t>int</a:t>
            </a:r>
            <a:r>
              <a:rPr lang="en-IN" b="1" dirty="0" smtClean="0"/>
              <a:t> FOREIGN KEY REFERENCES Persons(</a:t>
            </a:r>
            <a:r>
              <a:rPr lang="en-IN" b="1" dirty="0" err="1" smtClean="0"/>
              <a:t>PersonID</a:t>
            </a:r>
            <a:r>
              <a:rPr lang="en-IN" b="1" dirty="0" smtClean="0"/>
              <a:t>)</a:t>
            </a:r>
            <a:br>
              <a:rPr lang="en-IN" b="1" dirty="0" smtClean="0"/>
            </a:br>
            <a:r>
              <a:rPr lang="en-IN" b="1" dirty="0" smtClean="0"/>
              <a:t>);</a:t>
            </a:r>
            <a:endParaRPr lang="en-IN"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SQL CHECK Constraint</a:t>
            </a:r>
            <a:br>
              <a:rPr lang="en-IN" dirty="0" smtClean="0"/>
            </a:b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The CHECK constraint is used to limit the value range that can be placed in a column.</a:t>
            </a:r>
          </a:p>
          <a:p>
            <a:r>
              <a:rPr lang="en-IN" dirty="0" smtClean="0"/>
              <a:t>If you define a CHECK constraint on a single column it allows only certain values for this column.</a:t>
            </a:r>
          </a:p>
          <a:p>
            <a:r>
              <a:rPr lang="en-IN" dirty="0" smtClean="0"/>
              <a:t>CREATE TABLE Persons (</a:t>
            </a:r>
            <a:br>
              <a:rPr lang="en-IN" dirty="0" smtClean="0"/>
            </a:br>
            <a:r>
              <a:rPr lang="en-IN" dirty="0" smtClean="0"/>
              <a:t>    ID </a:t>
            </a:r>
            <a:r>
              <a:rPr lang="en-IN" dirty="0" err="1" smtClean="0"/>
              <a:t>int</a:t>
            </a:r>
            <a:r>
              <a:rPr lang="en-IN" dirty="0" smtClean="0"/>
              <a:t> NOT NULL,</a:t>
            </a:r>
            <a:br>
              <a:rPr lang="en-IN" dirty="0" smtClean="0"/>
            </a:br>
            <a:r>
              <a:rPr lang="en-IN" dirty="0" smtClean="0"/>
              <a:t>    </a:t>
            </a:r>
            <a:r>
              <a:rPr lang="en-IN" dirty="0" err="1" smtClean="0"/>
              <a:t>LastName</a:t>
            </a:r>
            <a:r>
              <a:rPr lang="en-IN" dirty="0" smtClean="0"/>
              <a:t> </a:t>
            </a:r>
            <a:r>
              <a:rPr lang="en-IN" dirty="0" err="1" smtClean="0"/>
              <a:t>varchar</a:t>
            </a:r>
            <a:r>
              <a:rPr lang="en-IN" dirty="0" smtClean="0"/>
              <a:t>(255) NOT NULL,</a:t>
            </a:r>
            <a:br>
              <a:rPr lang="en-IN" dirty="0" smtClean="0"/>
            </a:br>
            <a:r>
              <a:rPr lang="en-IN" dirty="0" smtClean="0"/>
              <a:t>    </a:t>
            </a:r>
            <a:r>
              <a:rPr lang="en-IN" dirty="0" err="1" smtClean="0"/>
              <a:t>FirstName</a:t>
            </a:r>
            <a:r>
              <a:rPr lang="en-IN" dirty="0" smtClean="0"/>
              <a:t> </a:t>
            </a:r>
            <a:r>
              <a:rPr lang="en-IN" dirty="0" err="1" smtClean="0"/>
              <a:t>varchar</a:t>
            </a:r>
            <a:r>
              <a:rPr lang="en-IN" dirty="0" smtClean="0"/>
              <a:t>(255),</a:t>
            </a:r>
            <a:br>
              <a:rPr lang="en-IN" dirty="0" smtClean="0"/>
            </a:br>
            <a:r>
              <a:rPr lang="en-IN" dirty="0" smtClean="0"/>
              <a:t>    Age </a:t>
            </a:r>
            <a:r>
              <a:rPr lang="en-IN" dirty="0" err="1" smtClean="0"/>
              <a:t>int</a:t>
            </a:r>
            <a:r>
              <a:rPr lang="en-IN" dirty="0" smtClean="0"/>
              <a:t> CHECK (Age&gt;=18)</a:t>
            </a:r>
            <a:br>
              <a:rPr lang="en-IN" dirty="0" smtClean="0"/>
            </a:br>
            <a:r>
              <a:rPr lang="en-IN" dirty="0" smtClean="0"/>
              <a:t>);</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SQL DEFAULT Constraint</a:t>
            </a:r>
            <a:br>
              <a:rPr lang="en-IN" dirty="0" smtClean="0"/>
            </a:br>
            <a:endParaRPr lang="en-IN" dirty="0"/>
          </a:p>
        </p:txBody>
      </p:sp>
      <p:sp>
        <p:nvSpPr>
          <p:cNvPr id="3" name="Content Placeholder 2"/>
          <p:cNvSpPr>
            <a:spLocks noGrp="1"/>
          </p:cNvSpPr>
          <p:nvPr>
            <p:ph idx="1"/>
          </p:nvPr>
        </p:nvSpPr>
        <p:spPr>
          <a:xfrm>
            <a:off x="179512" y="1340768"/>
            <a:ext cx="8812088" cy="5256584"/>
          </a:xfrm>
        </p:spPr>
        <p:txBody>
          <a:bodyPr>
            <a:normAutofit fontScale="70000" lnSpcReduction="20000"/>
          </a:bodyPr>
          <a:lstStyle/>
          <a:p>
            <a:r>
              <a:rPr lang="en-IN" dirty="0" smtClean="0"/>
              <a:t>The DEFAULT constraint is used to provide a default value for a column.</a:t>
            </a:r>
          </a:p>
          <a:p>
            <a:r>
              <a:rPr lang="en-IN" dirty="0" smtClean="0"/>
              <a:t>The default value will be added to all new records IF no other value is specified.</a:t>
            </a:r>
          </a:p>
          <a:p>
            <a:pPr>
              <a:buNone/>
            </a:pPr>
            <a:r>
              <a:rPr lang="en-IN" dirty="0" smtClean="0"/>
              <a:t>     CREATE</a:t>
            </a:r>
            <a:r>
              <a:rPr lang="en-IN" dirty="0" smtClean="0"/>
              <a:t> TABLE Persons (</a:t>
            </a:r>
            <a:br>
              <a:rPr lang="en-IN" dirty="0" smtClean="0"/>
            </a:br>
            <a:r>
              <a:rPr lang="en-IN" dirty="0" smtClean="0"/>
              <a:t>    ID </a:t>
            </a:r>
            <a:r>
              <a:rPr lang="en-IN" dirty="0" err="1" smtClean="0"/>
              <a:t>int</a:t>
            </a:r>
            <a:r>
              <a:rPr lang="en-IN" dirty="0" smtClean="0"/>
              <a:t> NOT NULL,</a:t>
            </a:r>
            <a:br>
              <a:rPr lang="en-IN" dirty="0" smtClean="0"/>
            </a:br>
            <a:r>
              <a:rPr lang="en-IN" dirty="0" smtClean="0"/>
              <a:t>    </a:t>
            </a:r>
            <a:r>
              <a:rPr lang="en-IN" dirty="0" err="1" smtClean="0"/>
              <a:t>LastName</a:t>
            </a:r>
            <a:r>
              <a:rPr lang="en-IN" dirty="0" smtClean="0"/>
              <a:t> </a:t>
            </a:r>
            <a:r>
              <a:rPr lang="en-IN" dirty="0" err="1" smtClean="0"/>
              <a:t>varchar</a:t>
            </a:r>
            <a:r>
              <a:rPr lang="en-IN" dirty="0" smtClean="0"/>
              <a:t>(255) NOT NULL,</a:t>
            </a:r>
            <a:br>
              <a:rPr lang="en-IN" dirty="0" smtClean="0"/>
            </a:br>
            <a:r>
              <a:rPr lang="en-IN" dirty="0" smtClean="0"/>
              <a:t>    </a:t>
            </a:r>
            <a:r>
              <a:rPr lang="en-IN" dirty="0" err="1" smtClean="0"/>
              <a:t>FirstName</a:t>
            </a:r>
            <a:r>
              <a:rPr lang="en-IN" dirty="0" smtClean="0"/>
              <a:t> </a:t>
            </a:r>
            <a:r>
              <a:rPr lang="en-IN" dirty="0" err="1" smtClean="0"/>
              <a:t>varchar</a:t>
            </a:r>
            <a:r>
              <a:rPr lang="en-IN" dirty="0" smtClean="0"/>
              <a:t>(255),</a:t>
            </a:r>
            <a:br>
              <a:rPr lang="en-IN" dirty="0" smtClean="0"/>
            </a:br>
            <a:r>
              <a:rPr lang="en-IN" dirty="0" smtClean="0"/>
              <a:t>    Age </a:t>
            </a:r>
            <a:r>
              <a:rPr lang="en-IN" dirty="0" err="1" smtClean="0"/>
              <a:t>int</a:t>
            </a:r>
            <a:r>
              <a:rPr lang="en-IN" dirty="0" smtClean="0"/>
              <a:t>,</a:t>
            </a:r>
            <a:br>
              <a:rPr lang="en-IN" dirty="0" smtClean="0"/>
            </a:br>
            <a:r>
              <a:rPr lang="en-IN" dirty="0" smtClean="0"/>
              <a:t>    City </a:t>
            </a:r>
            <a:r>
              <a:rPr lang="en-IN" dirty="0" err="1" smtClean="0"/>
              <a:t>varchar</a:t>
            </a:r>
            <a:r>
              <a:rPr lang="en-IN" dirty="0" smtClean="0"/>
              <a:t>(255) DEFAULT '</a:t>
            </a:r>
            <a:r>
              <a:rPr lang="en-IN" dirty="0" err="1" smtClean="0"/>
              <a:t>Sandnes</a:t>
            </a:r>
            <a:r>
              <a:rPr lang="en-IN" dirty="0" smtClean="0"/>
              <a:t>'</a:t>
            </a:r>
            <a:br>
              <a:rPr lang="en-IN" dirty="0" smtClean="0"/>
            </a:br>
            <a:r>
              <a:rPr lang="en-IN" dirty="0" smtClean="0"/>
              <a:t>);</a:t>
            </a:r>
          </a:p>
          <a:p>
            <a:r>
              <a:rPr lang="en-IN" dirty="0" smtClean="0"/>
              <a:t>The DEFAULT constraint can also be used to insert system values, by using functions like GETDATE():</a:t>
            </a:r>
          </a:p>
          <a:p>
            <a:pPr>
              <a:buNone/>
            </a:pPr>
            <a:r>
              <a:rPr lang="en-IN" dirty="0" smtClean="0"/>
              <a:t>     CREATE</a:t>
            </a:r>
            <a:r>
              <a:rPr lang="en-IN" dirty="0" smtClean="0"/>
              <a:t> TABLE Orders </a:t>
            </a:r>
            <a:r>
              <a:rPr lang="en-IN" dirty="0" smtClean="0"/>
              <a:t>(</a:t>
            </a:r>
          </a:p>
          <a:p>
            <a:pPr>
              <a:buNone/>
            </a:pPr>
            <a:r>
              <a:rPr lang="en-IN" dirty="0" smtClean="0"/>
              <a:t>ID </a:t>
            </a:r>
            <a:r>
              <a:rPr lang="en-IN" dirty="0" err="1" smtClean="0"/>
              <a:t>int</a:t>
            </a:r>
            <a:r>
              <a:rPr lang="en-IN" dirty="0" smtClean="0"/>
              <a:t> NOT NULL,</a:t>
            </a:r>
            <a:br>
              <a:rPr lang="en-IN" dirty="0" smtClean="0"/>
            </a:br>
            <a:r>
              <a:rPr lang="en-IN" dirty="0" smtClean="0"/>
              <a:t>    </a:t>
            </a:r>
            <a:r>
              <a:rPr lang="en-IN" dirty="0" err="1" smtClean="0"/>
              <a:t>OrderNumber</a:t>
            </a:r>
            <a:r>
              <a:rPr lang="en-IN" dirty="0" smtClean="0"/>
              <a:t> </a:t>
            </a:r>
            <a:r>
              <a:rPr lang="en-IN" dirty="0" err="1" smtClean="0"/>
              <a:t>int</a:t>
            </a:r>
            <a:r>
              <a:rPr lang="en-IN" dirty="0" smtClean="0"/>
              <a:t> NOT NULL,</a:t>
            </a:r>
            <a:br>
              <a:rPr lang="en-IN" dirty="0" smtClean="0"/>
            </a:br>
            <a:r>
              <a:rPr lang="en-IN" dirty="0" smtClean="0"/>
              <a:t>    </a:t>
            </a:r>
            <a:r>
              <a:rPr lang="en-IN" dirty="0" err="1" smtClean="0"/>
              <a:t>OrderDate</a:t>
            </a:r>
            <a:r>
              <a:rPr lang="en-IN" dirty="0" smtClean="0"/>
              <a:t> date DEFAULT GETDATE()</a:t>
            </a:r>
            <a:br>
              <a:rPr lang="en-IN" dirty="0" smtClean="0"/>
            </a:br>
            <a:r>
              <a:rPr lang="en-IN" dirty="0" smtClean="0"/>
              <a:t>);</a:t>
            </a: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SQL Working With Dates</a:t>
            </a:r>
            <a:br>
              <a:rPr lang="en-IN" dirty="0" smtClean="0"/>
            </a:br>
            <a:r>
              <a:rPr lang="en-IN" dirty="0" smtClean="0"/>
              <a:t/>
            </a:r>
            <a:br>
              <a:rPr lang="en-IN" dirty="0" smtClean="0"/>
            </a:br>
            <a:endParaRPr lang="en-IN" dirty="0"/>
          </a:p>
        </p:txBody>
      </p:sp>
      <p:sp>
        <p:nvSpPr>
          <p:cNvPr id="3" name="Content Placeholder 2"/>
          <p:cNvSpPr>
            <a:spLocks noGrp="1"/>
          </p:cNvSpPr>
          <p:nvPr>
            <p:ph idx="1"/>
          </p:nvPr>
        </p:nvSpPr>
        <p:spPr/>
        <p:txBody>
          <a:bodyPr>
            <a:normAutofit lnSpcReduction="10000"/>
          </a:bodyPr>
          <a:lstStyle/>
          <a:p>
            <a:r>
              <a:rPr lang="en-IN" dirty="0" smtClean="0"/>
              <a:t>The most difficult part when working with dates is to be sure that the format of the date you are trying to insert, matches the format of the date column in the database</a:t>
            </a:r>
            <a:r>
              <a:rPr lang="en-IN" dirty="0" smtClean="0"/>
              <a:t>.</a:t>
            </a:r>
          </a:p>
          <a:p>
            <a:r>
              <a:rPr lang="en-IN" dirty="0" smtClean="0"/>
              <a:t>DATE - format YYYY-MM-DD</a:t>
            </a:r>
          </a:p>
          <a:p>
            <a:r>
              <a:rPr lang="en-IN" dirty="0" smtClean="0"/>
              <a:t>DATETIME - format: YYYY-MM-DD HH:MI:SS</a:t>
            </a:r>
          </a:p>
          <a:p>
            <a:r>
              <a:rPr lang="en-IN" dirty="0" smtClean="0"/>
              <a:t>SMALLDATETIME - format: YYYY-MM-DD HH:MI:SS</a:t>
            </a:r>
          </a:p>
          <a:p>
            <a:r>
              <a:rPr lang="en-IN" smtClean="0"/>
              <a:t>TIMESTAMP - format: a unique number</a:t>
            </a:r>
          </a:p>
          <a:p>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Definition Language (DDL)</a:t>
            </a:r>
            <a:endParaRPr lang="en-IN" dirty="0"/>
          </a:p>
        </p:txBody>
      </p:sp>
      <p:sp>
        <p:nvSpPr>
          <p:cNvPr id="3" name="Content Placeholder 2"/>
          <p:cNvSpPr>
            <a:spLocks noGrp="1"/>
          </p:cNvSpPr>
          <p:nvPr>
            <p:ph idx="1"/>
          </p:nvPr>
        </p:nvSpPr>
        <p:spPr/>
        <p:txBody>
          <a:bodyPr>
            <a:normAutofit fontScale="85000" lnSpcReduction="10000"/>
          </a:bodyPr>
          <a:lstStyle/>
          <a:p>
            <a:r>
              <a:rPr lang="en-US" dirty="0" smtClean="0">
                <a:latin typeface="Helvetica" pitchFamily="34" charset="0"/>
              </a:rPr>
              <a:t>Allows the specification of not only a set of relations but also information about each relation, including:</a:t>
            </a:r>
          </a:p>
          <a:p>
            <a:r>
              <a:rPr lang="en-US" dirty="0" smtClean="0"/>
              <a:t>The schema for each relation.</a:t>
            </a:r>
          </a:p>
          <a:p>
            <a:r>
              <a:rPr lang="en-US" dirty="0" smtClean="0"/>
              <a:t>The domain of values associated with each attribute.</a:t>
            </a:r>
          </a:p>
          <a:p>
            <a:r>
              <a:rPr lang="en-US" dirty="0" smtClean="0"/>
              <a:t>Integrity constraints</a:t>
            </a:r>
          </a:p>
          <a:p>
            <a:r>
              <a:rPr lang="en-US" dirty="0" smtClean="0"/>
              <a:t>The set of indices to be maintained for each relations.</a:t>
            </a:r>
          </a:p>
          <a:p>
            <a:r>
              <a:rPr lang="en-US" dirty="0" smtClean="0"/>
              <a:t>Security and authorization information for each relation.</a:t>
            </a:r>
          </a:p>
          <a:p>
            <a:r>
              <a:rPr lang="en-US" dirty="0" smtClean="0"/>
              <a:t>The physical storage structure of each relation on disk.</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Types in SQL</a:t>
            </a:r>
            <a:endParaRPr lang="en-IN" dirty="0"/>
          </a:p>
        </p:txBody>
      </p:sp>
      <p:sp>
        <p:nvSpPr>
          <p:cNvPr id="3" name="Content Placeholder 2"/>
          <p:cNvSpPr>
            <a:spLocks noGrp="1"/>
          </p:cNvSpPr>
          <p:nvPr>
            <p:ph idx="1"/>
          </p:nvPr>
        </p:nvSpPr>
        <p:spPr>
          <a:xfrm>
            <a:off x="251520" y="1340768"/>
            <a:ext cx="8740080" cy="5184576"/>
          </a:xfrm>
        </p:spPr>
        <p:txBody>
          <a:bodyPr/>
          <a:lstStyle/>
          <a:p>
            <a:pPr>
              <a:lnSpc>
                <a:spcPct val="90000"/>
              </a:lnSpc>
            </a:pPr>
            <a:r>
              <a:rPr lang="en-US" sz="2000" b="1" dirty="0" smtClean="0"/>
              <a:t>char(n).</a:t>
            </a:r>
            <a:r>
              <a:rPr lang="en-US" sz="2000" dirty="0" smtClean="0"/>
              <a:t>  Fixed length character string, with user-specified length </a:t>
            </a:r>
            <a:r>
              <a:rPr lang="en-US" sz="2000" i="1" dirty="0" smtClean="0"/>
              <a:t>n.</a:t>
            </a:r>
            <a:endParaRPr lang="en-US" sz="2000" dirty="0" smtClean="0"/>
          </a:p>
          <a:p>
            <a:pPr>
              <a:lnSpc>
                <a:spcPct val="90000"/>
              </a:lnSpc>
            </a:pPr>
            <a:r>
              <a:rPr lang="en-US" sz="2000" b="1" dirty="0" err="1" smtClean="0"/>
              <a:t>varchar</a:t>
            </a:r>
            <a:r>
              <a:rPr lang="en-US" sz="2000" b="1" dirty="0" smtClean="0"/>
              <a:t>(n). </a:t>
            </a:r>
            <a:r>
              <a:rPr lang="en-US" sz="2000" dirty="0" smtClean="0"/>
              <a:t> Variable length character strings, with user-specified maximum length </a:t>
            </a:r>
            <a:r>
              <a:rPr lang="en-US" sz="2000" i="1" dirty="0" smtClean="0"/>
              <a:t>n.</a:t>
            </a:r>
          </a:p>
          <a:p>
            <a:pPr>
              <a:lnSpc>
                <a:spcPct val="90000"/>
              </a:lnSpc>
            </a:pPr>
            <a:r>
              <a:rPr lang="en-US" sz="2000" b="1" dirty="0" smtClean="0"/>
              <a:t>int.  </a:t>
            </a:r>
            <a:r>
              <a:rPr lang="en-US" sz="2000" dirty="0" smtClean="0"/>
              <a:t>Integer (a finite subset of the integers that is machine-dependent).</a:t>
            </a:r>
          </a:p>
          <a:p>
            <a:pPr>
              <a:lnSpc>
                <a:spcPct val="90000"/>
              </a:lnSpc>
            </a:pPr>
            <a:r>
              <a:rPr lang="en-US" sz="2000" b="1" dirty="0" err="1" smtClean="0"/>
              <a:t>smallint</a:t>
            </a:r>
            <a:r>
              <a:rPr lang="en-US" sz="2000" b="1" dirty="0" smtClean="0"/>
              <a:t>.</a:t>
            </a:r>
            <a:r>
              <a:rPr lang="en-US" sz="2000" dirty="0" smtClean="0"/>
              <a:t>  Small integer (a machine-dependent subset of the integer domain type).</a:t>
            </a:r>
          </a:p>
          <a:p>
            <a:pPr>
              <a:lnSpc>
                <a:spcPct val="90000"/>
              </a:lnSpc>
            </a:pPr>
            <a:r>
              <a:rPr lang="en-US" sz="2000" b="1" dirty="0" smtClean="0"/>
              <a:t>numeric(</a:t>
            </a:r>
            <a:r>
              <a:rPr lang="en-US" sz="2000" b="1" dirty="0" err="1" smtClean="0"/>
              <a:t>p,d</a:t>
            </a:r>
            <a:r>
              <a:rPr lang="en-US" sz="2000" b="1" dirty="0" smtClean="0"/>
              <a:t>).</a:t>
            </a:r>
            <a:r>
              <a:rPr lang="en-US" sz="2000" dirty="0" smtClean="0"/>
              <a:t>  Fixed point number, with user-specified precision of </a:t>
            </a:r>
            <a:r>
              <a:rPr lang="en-US" sz="2000" i="1" dirty="0" smtClean="0"/>
              <a:t>p</a:t>
            </a:r>
            <a:r>
              <a:rPr lang="en-US" sz="2000" dirty="0" smtClean="0"/>
              <a:t> digits, with </a:t>
            </a:r>
            <a:r>
              <a:rPr lang="en-US" sz="2000" i="1" dirty="0" smtClean="0"/>
              <a:t>n</a:t>
            </a:r>
            <a:r>
              <a:rPr lang="en-US" sz="2000" dirty="0" smtClean="0"/>
              <a:t> digits to the right of decimal point. </a:t>
            </a:r>
          </a:p>
          <a:p>
            <a:pPr>
              <a:lnSpc>
                <a:spcPct val="90000"/>
              </a:lnSpc>
            </a:pPr>
            <a:r>
              <a:rPr lang="en-US" sz="2000" b="1" dirty="0" smtClean="0"/>
              <a:t>real, double precision.</a:t>
            </a:r>
            <a:r>
              <a:rPr lang="en-US" sz="2000" dirty="0" smtClean="0"/>
              <a:t>  Floating point and double-precision floating point numbers, with machine-dependent precision.</a:t>
            </a:r>
          </a:p>
          <a:p>
            <a:pPr>
              <a:lnSpc>
                <a:spcPct val="90000"/>
              </a:lnSpc>
            </a:pPr>
            <a:r>
              <a:rPr lang="en-US" sz="2000" b="1" dirty="0" smtClean="0"/>
              <a:t>float(n).</a:t>
            </a:r>
            <a:r>
              <a:rPr lang="en-US" sz="2000" dirty="0" smtClean="0"/>
              <a:t>  Floating point number, with user-specified precision of at least </a:t>
            </a:r>
            <a:r>
              <a:rPr lang="en-US" sz="2000" i="1" dirty="0" smtClean="0"/>
              <a:t>n</a:t>
            </a:r>
            <a:r>
              <a:rPr lang="en-US" sz="2000" dirty="0" smtClean="0"/>
              <a:t> digits.</a:t>
            </a:r>
          </a:p>
          <a:p>
            <a:pPr>
              <a:lnSpc>
                <a:spcPct val="90000"/>
              </a:lnSpc>
            </a:pPr>
            <a:r>
              <a:rPr lang="en-US" sz="2000" dirty="0" smtClean="0"/>
              <a:t>Null values are allowed in all the domain types.  Declaring an attribute to be </a:t>
            </a:r>
            <a:r>
              <a:rPr lang="en-US" sz="2000" b="1" dirty="0" smtClean="0"/>
              <a:t>not null</a:t>
            </a:r>
            <a:r>
              <a:rPr lang="en-US" sz="2000" dirty="0" smtClean="0"/>
              <a:t> prohibits null values for that attribute.</a:t>
            </a:r>
          </a:p>
          <a:p>
            <a:pPr>
              <a:lnSpc>
                <a:spcPct val="90000"/>
              </a:lnSpc>
            </a:pPr>
            <a:r>
              <a:rPr lang="en-US" sz="2000" b="1" dirty="0" smtClean="0"/>
              <a:t>create domain</a:t>
            </a:r>
            <a:r>
              <a:rPr lang="en-US" sz="2000" dirty="0" smtClean="0"/>
              <a:t> construct in SQL-92 creates user-defined domain types</a:t>
            </a:r>
          </a:p>
          <a:p>
            <a:pPr lvl="1">
              <a:lnSpc>
                <a:spcPct val="90000"/>
              </a:lnSpc>
              <a:buFont typeface="Monotype Sorts" pitchFamily="2" charset="2"/>
              <a:buNone/>
            </a:pPr>
            <a:r>
              <a:rPr lang="en-US" sz="2000" b="1" dirty="0" smtClean="0"/>
              <a:t>		create domain </a:t>
            </a:r>
            <a:r>
              <a:rPr lang="en-US" sz="2000" i="1" dirty="0" smtClean="0"/>
              <a:t>person-name </a:t>
            </a:r>
            <a:r>
              <a:rPr lang="en-US" sz="2000" b="1" dirty="0" smtClean="0"/>
              <a:t>char</a:t>
            </a:r>
            <a:r>
              <a:rPr lang="en-US" sz="2000" dirty="0" smtClean="0"/>
              <a:t>(20) </a:t>
            </a:r>
            <a:r>
              <a:rPr lang="en-US" sz="2000" b="1" dirty="0" smtClean="0"/>
              <a:t>not null</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Date/Time Types in SQL </a:t>
            </a:r>
            <a:endParaRPr lang="en-IN" dirty="0"/>
          </a:p>
        </p:txBody>
      </p:sp>
      <p:sp>
        <p:nvSpPr>
          <p:cNvPr id="3" name="Content Placeholder 2"/>
          <p:cNvSpPr>
            <a:spLocks noGrp="1"/>
          </p:cNvSpPr>
          <p:nvPr>
            <p:ph idx="1"/>
          </p:nvPr>
        </p:nvSpPr>
        <p:spPr/>
        <p:txBody>
          <a:bodyPr/>
          <a:lstStyle/>
          <a:p>
            <a:pPr>
              <a:tabLst>
                <a:tab pos="1250950" algn="l"/>
              </a:tabLst>
            </a:pPr>
            <a:r>
              <a:rPr lang="en-US" sz="2800" b="1" dirty="0" smtClean="0"/>
              <a:t>date.</a:t>
            </a:r>
            <a:r>
              <a:rPr lang="en-US" sz="2800" dirty="0" smtClean="0"/>
              <a:t>  Dates, containing a (4 digit) year, month and date</a:t>
            </a:r>
          </a:p>
          <a:p>
            <a:pPr lvl="1">
              <a:tabLst>
                <a:tab pos="1250950" algn="l"/>
              </a:tabLst>
            </a:pPr>
            <a:r>
              <a:rPr lang="en-US" dirty="0" smtClean="0"/>
              <a:t>E.g.   </a:t>
            </a:r>
            <a:r>
              <a:rPr lang="en-US" b="1" dirty="0" smtClean="0"/>
              <a:t>date</a:t>
            </a:r>
            <a:r>
              <a:rPr lang="en-US" dirty="0" smtClean="0"/>
              <a:t> ‘2001-7-27’</a:t>
            </a:r>
          </a:p>
          <a:p>
            <a:pPr>
              <a:tabLst>
                <a:tab pos="1250950" algn="l"/>
              </a:tabLst>
            </a:pPr>
            <a:r>
              <a:rPr lang="en-US" sz="2800" b="1" dirty="0" smtClean="0"/>
              <a:t>time. </a:t>
            </a:r>
            <a:r>
              <a:rPr lang="en-US" sz="2800" dirty="0" smtClean="0"/>
              <a:t> Time of day, in hours, minutes and seconds.</a:t>
            </a:r>
          </a:p>
          <a:p>
            <a:pPr lvl="1">
              <a:tabLst>
                <a:tab pos="1250950" algn="l"/>
              </a:tabLst>
            </a:pPr>
            <a:r>
              <a:rPr lang="en-US" dirty="0" smtClean="0"/>
              <a:t>E.g. </a:t>
            </a:r>
            <a:r>
              <a:rPr lang="en-US" b="1" dirty="0" smtClean="0"/>
              <a:t> time</a:t>
            </a:r>
            <a:r>
              <a:rPr lang="en-US" dirty="0" smtClean="0"/>
              <a:t> ’09:00:30’        </a:t>
            </a:r>
            <a:r>
              <a:rPr lang="en-US" b="1" dirty="0" smtClean="0"/>
              <a:t> time</a:t>
            </a:r>
            <a:r>
              <a:rPr lang="en-US" dirty="0" smtClean="0"/>
              <a:t> ’09:00:30.75’</a:t>
            </a:r>
          </a:p>
          <a:p>
            <a:pPr>
              <a:tabLst>
                <a:tab pos="1250950" algn="l"/>
              </a:tabLst>
            </a:pPr>
            <a:r>
              <a:rPr lang="en-US" sz="2800" b="1" dirty="0" smtClean="0"/>
              <a:t>timestamp</a:t>
            </a:r>
            <a:r>
              <a:rPr lang="en-US" sz="2800" dirty="0" smtClean="0"/>
              <a:t>: date plus time of day</a:t>
            </a:r>
          </a:p>
          <a:p>
            <a:pPr lvl="1">
              <a:tabLst>
                <a:tab pos="1250950" algn="l"/>
              </a:tabLst>
            </a:pPr>
            <a:r>
              <a:rPr lang="en-US" dirty="0" smtClean="0"/>
              <a:t>E.g.  </a:t>
            </a:r>
            <a:r>
              <a:rPr lang="en-US" b="1" dirty="0" smtClean="0"/>
              <a:t>timestamp</a:t>
            </a:r>
            <a:r>
              <a:rPr lang="en-US" dirty="0" smtClean="0"/>
              <a:t>  ‘2001-7-27 09:00:30.75’</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Table Construct</a:t>
            </a:r>
            <a:endParaRPr lang="en-IN" dirty="0"/>
          </a:p>
        </p:txBody>
      </p:sp>
      <p:sp>
        <p:nvSpPr>
          <p:cNvPr id="3" name="Content Placeholder 2"/>
          <p:cNvSpPr>
            <a:spLocks noGrp="1"/>
          </p:cNvSpPr>
          <p:nvPr>
            <p:ph idx="1"/>
          </p:nvPr>
        </p:nvSpPr>
        <p:spPr>
          <a:xfrm>
            <a:off x="251520" y="1412776"/>
            <a:ext cx="8740080" cy="5445224"/>
          </a:xfrm>
        </p:spPr>
        <p:txBody>
          <a:bodyPr>
            <a:normAutofit fontScale="85000" lnSpcReduction="20000"/>
          </a:bodyPr>
          <a:lstStyle/>
          <a:p>
            <a:pPr>
              <a:tabLst>
                <a:tab pos="1489075" algn="l"/>
                <a:tab pos="1949450" algn="l"/>
                <a:tab pos="3036888" algn="l"/>
              </a:tabLst>
            </a:pPr>
            <a:r>
              <a:rPr lang="en-US" dirty="0" smtClean="0"/>
              <a:t>An SQL relation is defined using the </a:t>
            </a:r>
            <a:r>
              <a:rPr lang="en-US" b="1" dirty="0" smtClean="0"/>
              <a:t>create table </a:t>
            </a:r>
            <a:r>
              <a:rPr lang="en-US" dirty="0" smtClean="0"/>
              <a:t>command:</a:t>
            </a:r>
          </a:p>
          <a:p>
            <a:pPr>
              <a:buFont typeface="Monotype Sorts" pitchFamily="2" charset="2"/>
              <a:buNone/>
              <a:tabLst>
                <a:tab pos="1489075" algn="l"/>
                <a:tab pos="1949450" algn="l"/>
                <a:tab pos="3036888" algn="l"/>
              </a:tabLst>
            </a:pPr>
            <a:r>
              <a:rPr lang="en-US" dirty="0" smtClean="0"/>
              <a:t>		</a:t>
            </a:r>
            <a:r>
              <a:rPr lang="en-US" b="1" dirty="0" smtClean="0"/>
              <a:t>create table </a:t>
            </a:r>
            <a:r>
              <a:rPr lang="en-US" i="1" dirty="0" smtClean="0"/>
              <a:t>r </a:t>
            </a:r>
            <a:r>
              <a:rPr lang="en-US" dirty="0" smtClean="0"/>
              <a:t>(</a:t>
            </a:r>
            <a:r>
              <a:rPr lang="en-US" i="1" dirty="0" smtClean="0"/>
              <a:t>A</a:t>
            </a:r>
            <a:r>
              <a:rPr lang="en-US" baseline="-25000" dirty="0" smtClean="0"/>
              <a:t>1</a:t>
            </a:r>
            <a:r>
              <a:rPr lang="en-US" dirty="0" smtClean="0"/>
              <a:t> </a:t>
            </a:r>
            <a:r>
              <a:rPr lang="en-US" i="1" dirty="0" smtClean="0"/>
              <a:t>D</a:t>
            </a:r>
            <a:r>
              <a:rPr lang="en-US" baseline="-25000" dirty="0" smtClean="0"/>
              <a:t>1</a:t>
            </a:r>
            <a:r>
              <a:rPr lang="en-US" dirty="0" smtClean="0"/>
              <a:t>, </a:t>
            </a:r>
            <a:r>
              <a:rPr lang="en-US" i="1" dirty="0" smtClean="0"/>
              <a:t>A</a:t>
            </a:r>
            <a:r>
              <a:rPr lang="en-US" baseline="-25000" dirty="0" smtClean="0"/>
              <a:t>2</a:t>
            </a:r>
            <a:r>
              <a:rPr lang="en-US" dirty="0" smtClean="0"/>
              <a:t> </a:t>
            </a:r>
            <a:r>
              <a:rPr lang="en-US" i="1" dirty="0" smtClean="0"/>
              <a:t>D</a:t>
            </a:r>
            <a:r>
              <a:rPr lang="en-US" baseline="-25000" dirty="0" smtClean="0"/>
              <a:t>2</a:t>
            </a:r>
            <a:r>
              <a:rPr lang="en-US" dirty="0" smtClean="0"/>
              <a:t>, ..., </a:t>
            </a:r>
            <a:r>
              <a:rPr lang="en-US" i="1" dirty="0" smtClean="0"/>
              <a:t>A</a:t>
            </a:r>
            <a:r>
              <a:rPr lang="en-US" i="1" baseline="-25000" dirty="0" smtClean="0"/>
              <a:t>n</a:t>
            </a:r>
            <a:r>
              <a:rPr lang="en-US" i="1" dirty="0" smtClean="0"/>
              <a:t> </a:t>
            </a:r>
            <a:r>
              <a:rPr lang="en-US" i="1" dirty="0" err="1" smtClean="0"/>
              <a:t>D</a:t>
            </a:r>
            <a:r>
              <a:rPr lang="en-US" i="1" baseline="-25000" dirty="0" err="1" smtClean="0"/>
              <a:t>n</a:t>
            </a:r>
            <a:r>
              <a:rPr lang="en-US" i="1" dirty="0" smtClean="0"/>
              <a:t>,</a:t>
            </a:r>
            <a:br>
              <a:rPr lang="en-US" i="1" dirty="0" smtClean="0"/>
            </a:br>
            <a:r>
              <a:rPr lang="en-US" i="1" dirty="0" smtClean="0"/>
              <a:t>			</a:t>
            </a:r>
            <a:r>
              <a:rPr lang="en-US" dirty="0" smtClean="0"/>
              <a:t>(integrity-constraint</a:t>
            </a:r>
            <a:r>
              <a:rPr lang="en-US" baseline="-25000" dirty="0" smtClean="0"/>
              <a:t>1</a:t>
            </a:r>
            <a:r>
              <a:rPr lang="en-US" dirty="0" smtClean="0"/>
              <a:t>),</a:t>
            </a:r>
            <a:br>
              <a:rPr lang="en-US" dirty="0" smtClean="0"/>
            </a:br>
            <a:r>
              <a:rPr lang="en-US" dirty="0" smtClean="0"/>
              <a:t>			...,</a:t>
            </a:r>
            <a:br>
              <a:rPr lang="en-US" dirty="0" smtClean="0"/>
            </a:br>
            <a:r>
              <a:rPr lang="en-US" dirty="0" smtClean="0"/>
              <a:t>			(integrity-</a:t>
            </a:r>
            <a:r>
              <a:rPr lang="en-US" dirty="0" err="1" smtClean="0"/>
              <a:t>constraint</a:t>
            </a:r>
            <a:r>
              <a:rPr lang="en-US" baseline="-25000" dirty="0" err="1" smtClean="0"/>
              <a:t>k</a:t>
            </a:r>
            <a:r>
              <a:rPr lang="en-US" dirty="0" smtClean="0"/>
              <a:t>))</a:t>
            </a:r>
          </a:p>
          <a:p>
            <a:pPr lvl="1">
              <a:tabLst>
                <a:tab pos="1489075" algn="l"/>
                <a:tab pos="1949450" algn="l"/>
                <a:tab pos="3036888" algn="l"/>
              </a:tabLst>
            </a:pPr>
            <a:r>
              <a:rPr lang="en-US" i="1" dirty="0" smtClean="0"/>
              <a:t>r</a:t>
            </a:r>
            <a:r>
              <a:rPr lang="en-US" dirty="0" smtClean="0"/>
              <a:t> is the name of the relation</a:t>
            </a:r>
          </a:p>
          <a:p>
            <a:pPr lvl="1">
              <a:tabLst>
                <a:tab pos="1489075" algn="l"/>
                <a:tab pos="1949450" algn="l"/>
                <a:tab pos="3036888" algn="l"/>
              </a:tabLst>
            </a:pPr>
            <a:r>
              <a:rPr lang="en-US" dirty="0" smtClean="0"/>
              <a:t>each </a:t>
            </a:r>
            <a:r>
              <a:rPr lang="en-US" i="1" dirty="0" smtClean="0"/>
              <a:t>A</a:t>
            </a:r>
            <a:r>
              <a:rPr lang="en-US" i="1" baseline="-25000" dirty="0" smtClean="0"/>
              <a:t>i</a:t>
            </a:r>
            <a:r>
              <a:rPr lang="en-US" dirty="0" smtClean="0"/>
              <a:t> is an attribute name in the schema of relation </a:t>
            </a:r>
            <a:r>
              <a:rPr lang="en-US" i="1" dirty="0" smtClean="0"/>
              <a:t>r</a:t>
            </a:r>
          </a:p>
          <a:p>
            <a:pPr lvl="1">
              <a:tabLst>
                <a:tab pos="1489075" algn="l"/>
                <a:tab pos="1949450" algn="l"/>
                <a:tab pos="3036888" algn="l"/>
              </a:tabLst>
            </a:pPr>
            <a:r>
              <a:rPr lang="en-US" i="1" dirty="0" smtClean="0"/>
              <a:t>D</a:t>
            </a:r>
            <a:r>
              <a:rPr lang="en-US" i="1" baseline="-25000" dirty="0" smtClean="0"/>
              <a:t>i</a:t>
            </a:r>
            <a:r>
              <a:rPr lang="en-US" dirty="0" smtClean="0"/>
              <a:t> is the data type of values in the domain of attribute </a:t>
            </a:r>
            <a:r>
              <a:rPr lang="en-US" i="1" dirty="0" smtClean="0"/>
              <a:t>A</a:t>
            </a:r>
            <a:r>
              <a:rPr lang="en-US" i="1" baseline="-25000" dirty="0" smtClean="0"/>
              <a:t>i</a:t>
            </a:r>
            <a:endParaRPr lang="en-US" dirty="0" smtClean="0"/>
          </a:p>
          <a:p>
            <a:pPr>
              <a:tabLst>
                <a:tab pos="1489075" algn="l"/>
                <a:tab pos="1949450" algn="l"/>
                <a:tab pos="3036888" algn="l"/>
              </a:tabLst>
            </a:pPr>
            <a:r>
              <a:rPr lang="en-US" dirty="0" smtClean="0"/>
              <a:t>Example:</a:t>
            </a:r>
          </a:p>
          <a:p>
            <a:pPr>
              <a:buFont typeface="Monotype Sorts" pitchFamily="2" charset="2"/>
              <a:buNone/>
              <a:tabLst>
                <a:tab pos="1489075" algn="l"/>
                <a:tab pos="1949450" algn="l"/>
                <a:tab pos="3036888" algn="l"/>
              </a:tabLst>
            </a:pPr>
            <a:r>
              <a:rPr lang="en-US" dirty="0" smtClean="0"/>
              <a:t>		</a:t>
            </a:r>
            <a:r>
              <a:rPr lang="en-US" b="1" dirty="0" smtClean="0"/>
              <a:t>create table </a:t>
            </a:r>
            <a:r>
              <a:rPr lang="en-US" i="1" dirty="0" smtClean="0"/>
              <a:t>branch</a:t>
            </a:r>
            <a:r>
              <a:rPr lang="en-US" dirty="0" smtClean="0"/>
              <a:t/>
            </a:r>
            <a:br>
              <a:rPr lang="en-US" dirty="0" smtClean="0"/>
            </a:br>
            <a:r>
              <a:rPr lang="en-US" dirty="0" smtClean="0"/>
              <a:t>		(</a:t>
            </a:r>
            <a:r>
              <a:rPr lang="en-US" i="1" dirty="0" smtClean="0"/>
              <a:t>branch-name	</a:t>
            </a:r>
            <a:r>
              <a:rPr lang="en-US" dirty="0" smtClean="0"/>
              <a:t>char(15) </a:t>
            </a:r>
            <a:r>
              <a:rPr lang="en-US" b="1" dirty="0" smtClean="0"/>
              <a:t>not null,</a:t>
            </a:r>
            <a:br>
              <a:rPr lang="en-US" b="1" dirty="0" smtClean="0"/>
            </a:br>
            <a:r>
              <a:rPr lang="en-US" dirty="0" smtClean="0"/>
              <a:t>		</a:t>
            </a:r>
            <a:r>
              <a:rPr lang="en-US" i="1" dirty="0" smtClean="0"/>
              <a:t>branch-city</a:t>
            </a:r>
            <a:r>
              <a:rPr lang="en-US" dirty="0" smtClean="0"/>
              <a:t>	char(30),</a:t>
            </a:r>
            <a:br>
              <a:rPr lang="en-US" dirty="0" smtClean="0"/>
            </a:br>
            <a:r>
              <a:rPr lang="en-US" dirty="0" smtClean="0"/>
              <a:t>		</a:t>
            </a:r>
            <a:r>
              <a:rPr lang="en-US" i="1" dirty="0" smtClean="0"/>
              <a:t>assets		</a:t>
            </a:r>
            <a:r>
              <a:rPr lang="en-US" dirty="0" smtClean="0"/>
              <a:t>integer)</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Integrity Constraints in Create Table</a:t>
            </a:r>
            <a:endParaRPr lang="en-IN" dirty="0"/>
          </a:p>
        </p:txBody>
      </p:sp>
      <p:sp>
        <p:nvSpPr>
          <p:cNvPr id="3" name="Content Placeholder 2"/>
          <p:cNvSpPr>
            <a:spLocks noGrp="1"/>
          </p:cNvSpPr>
          <p:nvPr>
            <p:ph idx="1"/>
          </p:nvPr>
        </p:nvSpPr>
        <p:spPr>
          <a:xfrm>
            <a:off x="179512" y="1340768"/>
            <a:ext cx="8812088" cy="5112568"/>
          </a:xfrm>
        </p:spPr>
        <p:txBody>
          <a:bodyPr>
            <a:normAutofit fontScale="85000" lnSpcReduction="20000"/>
          </a:bodyPr>
          <a:lstStyle/>
          <a:p>
            <a:r>
              <a:rPr lang="en-US" b="1" dirty="0" smtClean="0"/>
              <a:t>not null</a:t>
            </a:r>
          </a:p>
          <a:p>
            <a:r>
              <a:rPr lang="en-US" b="1" dirty="0" smtClean="0"/>
              <a:t>primary key</a:t>
            </a:r>
            <a:r>
              <a:rPr lang="en-US" dirty="0" smtClean="0"/>
              <a:t> (</a:t>
            </a:r>
            <a:r>
              <a:rPr lang="en-US" i="1" dirty="0" smtClean="0"/>
              <a:t>A</a:t>
            </a:r>
            <a:r>
              <a:rPr lang="en-US" baseline="-25000" dirty="0" smtClean="0"/>
              <a:t>1</a:t>
            </a:r>
            <a:r>
              <a:rPr lang="en-US" dirty="0" smtClean="0"/>
              <a:t>, ..., </a:t>
            </a:r>
            <a:r>
              <a:rPr lang="en-US" i="1" dirty="0" smtClean="0"/>
              <a:t>A</a:t>
            </a:r>
            <a:r>
              <a:rPr lang="en-US" i="1" baseline="-25000" dirty="0" smtClean="0"/>
              <a:t>n</a:t>
            </a:r>
            <a:r>
              <a:rPr lang="en-US" i="1" dirty="0" smtClean="0"/>
              <a:t>)</a:t>
            </a:r>
          </a:p>
          <a:p>
            <a:r>
              <a:rPr lang="en-US" b="1" dirty="0" smtClean="0"/>
              <a:t>check </a:t>
            </a:r>
            <a:r>
              <a:rPr lang="en-US" i="1" dirty="0" smtClean="0"/>
              <a:t>(P),</a:t>
            </a:r>
            <a:r>
              <a:rPr lang="en-US" dirty="0" smtClean="0"/>
              <a:t> where </a:t>
            </a:r>
            <a:r>
              <a:rPr lang="en-US" i="1" dirty="0" smtClean="0"/>
              <a:t>P</a:t>
            </a:r>
            <a:r>
              <a:rPr lang="en-US" dirty="0" smtClean="0"/>
              <a:t> is a </a:t>
            </a:r>
            <a:r>
              <a:rPr lang="en-US" dirty="0" smtClean="0"/>
              <a:t>predicate(condition)</a:t>
            </a:r>
          </a:p>
          <a:p>
            <a:pPr>
              <a:tabLst>
                <a:tab pos="1428750" algn="l"/>
                <a:tab pos="1711325" algn="l"/>
                <a:tab pos="3319463" algn="l"/>
              </a:tabLst>
            </a:pPr>
            <a:r>
              <a:rPr lang="en-US" dirty="0" smtClean="0">
                <a:latin typeface="Helvetica" pitchFamily="34" charset="0"/>
              </a:rPr>
              <a:t>Example:  Declare </a:t>
            </a:r>
            <a:r>
              <a:rPr lang="en-US" i="1" dirty="0" smtClean="0">
                <a:latin typeface="Helvetica" pitchFamily="34" charset="0"/>
              </a:rPr>
              <a:t>branch-name</a:t>
            </a:r>
            <a:r>
              <a:rPr lang="en-US" dirty="0" smtClean="0">
                <a:latin typeface="Helvetica" pitchFamily="34" charset="0"/>
              </a:rPr>
              <a:t> as the primary key for </a:t>
            </a:r>
            <a:r>
              <a:rPr lang="en-US" i="1" dirty="0" smtClean="0">
                <a:latin typeface="Helvetica" pitchFamily="34" charset="0"/>
              </a:rPr>
              <a:t>branch</a:t>
            </a:r>
            <a:r>
              <a:rPr lang="en-US" dirty="0" smtClean="0">
                <a:latin typeface="Helvetica" pitchFamily="34" charset="0"/>
              </a:rPr>
              <a:t> and ensure that the values of </a:t>
            </a:r>
            <a:r>
              <a:rPr lang="en-US" i="1" dirty="0" smtClean="0">
                <a:latin typeface="Helvetica" pitchFamily="34" charset="0"/>
              </a:rPr>
              <a:t>assets </a:t>
            </a:r>
            <a:r>
              <a:rPr lang="en-US" dirty="0" smtClean="0">
                <a:latin typeface="Helvetica" pitchFamily="34" charset="0"/>
              </a:rPr>
              <a:t>are non-negative.</a:t>
            </a:r>
            <a:endParaRPr lang="en-US" b="1" dirty="0" smtClean="0">
              <a:latin typeface="Helvetica" pitchFamily="34" charset="0"/>
            </a:endParaRPr>
          </a:p>
          <a:p>
            <a:pPr>
              <a:tabLst>
                <a:tab pos="1428750" algn="l"/>
                <a:tab pos="1711325" algn="l"/>
                <a:tab pos="3319463" algn="l"/>
              </a:tabLst>
            </a:pPr>
            <a:r>
              <a:rPr lang="en-US" dirty="0" smtClean="0">
                <a:latin typeface="Helvetica" pitchFamily="34" charset="0"/>
              </a:rPr>
              <a:t>	</a:t>
            </a:r>
            <a:r>
              <a:rPr lang="en-US" b="1" dirty="0" smtClean="0">
                <a:latin typeface="Helvetica" pitchFamily="34" charset="0"/>
              </a:rPr>
              <a:t>create table </a:t>
            </a:r>
            <a:r>
              <a:rPr lang="en-US" i="1" dirty="0" smtClean="0">
                <a:latin typeface="Helvetica" pitchFamily="34" charset="0"/>
              </a:rPr>
              <a:t>branch</a:t>
            </a:r>
            <a:br>
              <a:rPr lang="en-US" i="1" dirty="0" smtClean="0">
                <a:latin typeface="Helvetica" pitchFamily="34" charset="0"/>
              </a:rPr>
            </a:br>
            <a:r>
              <a:rPr lang="en-US" i="1" dirty="0" smtClean="0">
                <a:latin typeface="Helvetica" pitchFamily="34" charset="0"/>
              </a:rPr>
              <a:t>		(branch-name	</a:t>
            </a:r>
            <a:r>
              <a:rPr lang="en-US" dirty="0" smtClean="0">
                <a:latin typeface="Helvetica" pitchFamily="34" charset="0"/>
              </a:rPr>
              <a:t>char(15)</a:t>
            </a:r>
            <a:r>
              <a:rPr lang="en-US" b="1" dirty="0" smtClean="0">
                <a:latin typeface="Helvetica" pitchFamily="34" charset="0"/>
              </a:rPr>
              <a:t>,</a:t>
            </a:r>
            <a:br>
              <a:rPr lang="en-US" b="1" dirty="0" smtClean="0">
                <a:latin typeface="Helvetica" pitchFamily="34" charset="0"/>
              </a:rPr>
            </a:br>
            <a:r>
              <a:rPr lang="en-US" b="1" dirty="0" smtClean="0">
                <a:latin typeface="Helvetica" pitchFamily="34" charset="0"/>
              </a:rPr>
              <a:t>		</a:t>
            </a:r>
            <a:r>
              <a:rPr lang="en-US" i="1" dirty="0" smtClean="0">
                <a:latin typeface="Helvetica" pitchFamily="34" charset="0"/>
              </a:rPr>
              <a:t>branch-city	</a:t>
            </a:r>
            <a:r>
              <a:rPr lang="en-US" dirty="0" smtClean="0">
                <a:latin typeface="Helvetica" pitchFamily="34" charset="0"/>
              </a:rPr>
              <a:t>char(30)</a:t>
            </a:r>
            <a:br>
              <a:rPr lang="en-US" dirty="0" smtClean="0">
                <a:latin typeface="Helvetica" pitchFamily="34" charset="0"/>
              </a:rPr>
            </a:br>
            <a:r>
              <a:rPr lang="en-US" dirty="0" smtClean="0">
                <a:latin typeface="Helvetica" pitchFamily="34" charset="0"/>
              </a:rPr>
              <a:t>		</a:t>
            </a:r>
            <a:r>
              <a:rPr lang="en-US" i="1" dirty="0" smtClean="0">
                <a:latin typeface="Helvetica" pitchFamily="34" charset="0"/>
              </a:rPr>
              <a:t>assets	</a:t>
            </a:r>
            <a:r>
              <a:rPr lang="en-US" dirty="0" smtClean="0">
                <a:latin typeface="Helvetica" pitchFamily="34" charset="0"/>
              </a:rPr>
              <a:t>integer,</a:t>
            </a:r>
            <a:br>
              <a:rPr lang="en-US" dirty="0" smtClean="0">
                <a:latin typeface="Helvetica" pitchFamily="34" charset="0"/>
              </a:rPr>
            </a:br>
            <a:r>
              <a:rPr lang="en-US" dirty="0" smtClean="0">
                <a:latin typeface="Helvetica" pitchFamily="34" charset="0"/>
              </a:rPr>
              <a:t>		</a:t>
            </a:r>
            <a:r>
              <a:rPr lang="en-US" b="1" dirty="0" smtClean="0">
                <a:latin typeface="Helvetica" pitchFamily="34" charset="0"/>
              </a:rPr>
              <a:t>primary key </a:t>
            </a:r>
            <a:r>
              <a:rPr lang="en-US" i="1" dirty="0" smtClean="0">
                <a:latin typeface="Helvetica" pitchFamily="34" charset="0"/>
              </a:rPr>
              <a:t>(branch-name),</a:t>
            </a:r>
            <a:br>
              <a:rPr lang="en-US" i="1" dirty="0" smtClean="0">
                <a:latin typeface="Helvetica" pitchFamily="34" charset="0"/>
              </a:rPr>
            </a:br>
            <a:r>
              <a:rPr lang="en-US" i="1" dirty="0" smtClean="0">
                <a:latin typeface="Helvetica" pitchFamily="34" charset="0"/>
              </a:rPr>
              <a:t>		</a:t>
            </a:r>
            <a:r>
              <a:rPr lang="en-US" b="1" dirty="0" smtClean="0">
                <a:latin typeface="Helvetica" pitchFamily="34" charset="0"/>
              </a:rPr>
              <a:t>check</a:t>
            </a:r>
            <a:r>
              <a:rPr lang="en-US" dirty="0" smtClean="0">
                <a:latin typeface="Helvetica" pitchFamily="34" charset="0"/>
              </a:rPr>
              <a:t> </a:t>
            </a:r>
            <a:r>
              <a:rPr lang="en-US" i="1" dirty="0" smtClean="0">
                <a:latin typeface="Helvetica" pitchFamily="34" charset="0"/>
              </a:rPr>
              <a:t>(assets &gt;= </a:t>
            </a:r>
            <a:r>
              <a:rPr lang="en-US" dirty="0" smtClean="0">
                <a:latin typeface="Helvetica" pitchFamily="34" charset="0"/>
              </a:rPr>
              <a:t>0))</a:t>
            </a:r>
          </a:p>
          <a:p>
            <a:r>
              <a:rPr kumimoji="1" lang="en-US" b="1" dirty="0" smtClean="0">
                <a:latin typeface="Helvetica" pitchFamily="34" charset="0"/>
              </a:rPr>
              <a:t>primary key </a:t>
            </a:r>
            <a:r>
              <a:rPr kumimoji="1" lang="en-US" dirty="0" smtClean="0">
                <a:latin typeface="Helvetica" pitchFamily="34" charset="0"/>
              </a:rPr>
              <a:t>declaration on an attribute automatically ensures</a:t>
            </a:r>
            <a:r>
              <a:rPr kumimoji="1" lang="en-US" b="1" dirty="0" smtClean="0">
                <a:latin typeface="Helvetica" pitchFamily="34" charset="0"/>
              </a:rPr>
              <a:t> not null</a:t>
            </a:r>
            <a:endParaRPr lang="en-US" dirty="0" smtClean="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Drop and Alter Table Constructs</a:t>
            </a:r>
            <a:endParaRPr lang="en-IN" dirty="0"/>
          </a:p>
        </p:txBody>
      </p:sp>
      <p:sp>
        <p:nvSpPr>
          <p:cNvPr id="3" name="Content Placeholder 2"/>
          <p:cNvSpPr>
            <a:spLocks noGrp="1"/>
          </p:cNvSpPr>
          <p:nvPr>
            <p:ph idx="1"/>
          </p:nvPr>
        </p:nvSpPr>
        <p:spPr>
          <a:xfrm>
            <a:off x="304800" y="1554162"/>
            <a:ext cx="8686800" cy="4899174"/>
          </a:xfrm>
        </p:spPr>
        <p:txBody>
          <a:bodyPr>
            <a:normAutofit fontScale="77500" lnSpcReduction="20000"/>
          </a:bodyPr>
          <a:lstStyle/>
          <a:p>
            <a:pPr>
              <a:tabLst>
                <a:tab pos="2232025" algn="l"/>
              </a:tabLst>
            </a:pPr>
            <a:r>
              <a:rPr lang="en-US" dirty="0" smtClean="0"/>
              <a:t>The </a:t>
            </a:r>
            <a:r>
              <a:rPr lang="en-US" b="1" dirty="0" smtClean="0"/>
              <a:t>drop table </a:t>
            </a:r>
            <a:r>
              <a:rPr lang="en-US" dirty="0" smtClean="0"/>
              <a:t>command deletes all information about the dropped relation from the database.</a:t>
            </a:r>
          </a:p>
          <a:p>
            <a:pPr>
              <a:tabLst>
                <a:tab pos="2232025" algn="l"/>
              </a:tabLst>
            </a:pPr>
            <a:r>
              <a:rPr lang="en-US" dirty="0" smtClean="0"/>
              <a:t>The </a:t>
            </a:r>
            <a:r>
              <a:rPr lang="en-US" b="1" dirty="0" smtClean="0"/>
              <a:t>alter table</a:t>
            </a:r>
            <a:r>
              <a:rPr lang="en-US" dirty="0" smtClean="0"/>
              <a:t> command is used to add attributes to an existing relation. </a:t>
            </a:r>
          </a:p>
          <a:p>
            <a:pPr>
              <a:buFont typeface="Monotype Sorts" pitchFamily="2" charset="2"/>
              <a:buNone/>
              <a:tabLst>
                <a:tab pos="2232025" algn="l"/>
              </a:tabLst>
            </a:pPr>
            <a:r>
              <a:rPr lang="en-US" sz="2400" b="1" dirty="0" smtClean="0"/>
              <a:t>            </a:t>
            </a:r>
            <a:r>
              <a:rPr lang="en-US" b="1" dirty="0" smtClean="0"/>
              <a:t>alter table </a:t>
            </a:r>
            <a:r>
              <a:rPr lang="en-US" i="1" dirty="0" smtClean="0"/>
              <a:t>r </a:t>
            </a:r>
            <a:r>
              <a:rPr lang="en-US" b="1" dirty="0" smtClean="0"/>
              <a:t>add </a:t>
            </a:r>
            <a:r>
              <a:rPr lang="en-US" i="1" dirty="0" smtClean="0"/>
              <a:t>A D</a:t>
            </a:r>
          </a:p>
          <a:p>
            <a:pPr>
              <a:buFont typeface="Monotype Sorts" pitchFamily="2" charset="2"/>
              <a:buNone/>
              <a:tabLst>
                <a:tab pos="2232025" algn="l"/>
              </a:tabLst>
            </a:pPr>
            <a:r>
              <a:rPr lang="en-US" i="1" dirty="0" smtClean="0"/>
              <a:t>     </a:t>
            </a:r>
            <a:r>
              <a:rPr lang="en-US" dirty="0" smtClean="0"/>
              <a:t>where </a:t>
            </a:r>
            <a:r>
              <a:rPr lang="en-US" i="1" dirty="0" smtClean="0"/>
              <a:t>A</a:t>
            </a:r>
            <a:r>
              <a:rPr lang="en-US" dirty="0" smtClean="0"/>
              <a:t> is the name of the attribute to be added to relation </a:t>
            </a:r>
            <a:r>
              <a:rPr lang="en-US" i="1" dirty="0" smtClean="0"/>
              <a:t>r </a:t>
            </a:r>
            <a:r>
              <a:rPr lang="en-US" dirty="0" smtClean="0"/>
              <a:t> and </a:t>
            </a:r>
            <a:r>
              <a:rPr lang="en-US" i="1" dirty="0" smtClean="0"/>
              <a:t>D</a:t>
            </a:r>
            <a:r>
              <a:rPr lang="en-US" dirty="0" smtClean="0"/>
              <a:t> is the domain of </a:t>
            </a:r>
            <a:r>
              <a:rPr lang="en-US" i="1" dirty="0" smtClean="0"/>
              <a:t>A.</a:t>
            </a:r>
            <a:endParaRPr lang="en-US" dirty="0" smtClean="0"/>
          </a:p>
          <a:p>
            <a:pPr lvl="1">
              <a:tabLst>
                <a:tab pos="2232025" algn="l"/>
              </a:tabLst>
            </a:pPr>
            <a:r>
              <a:rPr lang="en-US" dirty="0" smtClean="0"/>
              <a:t> All </a:t>
            </a:r>
            <a:r>
              <a:rPr lang="en-US" dirty="0" err="1" smtClean="0"/>
              <a:t>tuples</a:t>
            </a:r>
            <a:r>
              <a:rPr lang="en-US" dirty="0" smtClean="0"/>
              <a:t> in the relation are assigned </a:t>
            </a:r>
            <a:r>
              <a:rPr lang="en-US" i="1" dirty="0" smtClean="0"/>
              <a:t>null</a:t>
            </a:r>
            <a:r>
              <a:rPr lang="en-US" dirty="0" smtClean="0"/>
              <a:t> as the value for the new attribute.  </a:t>
            </a:r>
          </a:p>
          <a:p>
            <a:pPr>
              <a:tabLst>
                <a:tab pos="2232025" algn="l"/>
              </a:tabLst>
            </a:pPr>
            <a:r>
              <a:rPr lang="en-US" dirty="0" smtClean="0"/>
              <a:t>The </a:t>
            </a:r>
            <a:r>
              <a:rPr lang="en-US" b="1" dirty="0" smtClean="0"/>
              <a:t>alter table</a:t>
            </a:r>
            <a:r>
              <a:rPr lang="en-US" dirty="0" smtClean="0"/>
              <a:t> command can also be used to drop attributes of a relation</a:t>
            </a:r>
            <a:br>
              <a:rPr lang="en-US" dirty="0" smtClean="0"/>
            </a:br>
            <a:r>
              <a:rPr lang="en-US" dirty="0" smtClean="0"/>
              <a:t>	</a:t>
            </a:r>
            <a:r>
              <a:rPr lang="en-US" b="1" dirty="0" smtClean="0"/>
              <a:t>alter table </a:t>
            </a:r>
            <a:r>
              <a:rPr lang="en-US" i="1" dirty="0" smtClean="0"/>
              <a:t>r</a:t>
            </a:r>
            <a:r>
              <a:rPr lang="en-US" b="1" dirty="0" smtClean="0"/>
              <a:t> drop</a:t>
            </a:r>
            <a:r>
              <a:rPr lang="en-US" i="1" dirty="0" smtClean="0"/>
              <a:t> A</a:t>
            </a:r>
            <a:r>
              <a:rPr lang="en-US" dirty="0" smtClean="0"/>
              <a:t/>
            </a:r>
            <a:br>
              <a:rPr lang="en-US" dirty="0" smtClean="0"/>
            </a:br>
            <a:r>
              <a:rPr lang="en-US" dirty="0" smtClean="0"/>
              <a:t>where </a:t>
            </a:r>
            <a:r>
              <a:rPr lang="en-US" i="1" dirty="0" smtClean="0"/>
              <a:t>A</a:t>
            </a:r>
            <a:r>
              <a:rPr lang="en-US" dirty="0" smtClean="0"/>
              <a:t> is the name of an attribute of relation</a:t>
            </a:r>
            <a:r>
              <a:rPr lang="en-US" i="1" dirty="0" smtClean="0"/>
              <a:t> r</a:t>
            </a:r>
          </a:p>
          <a:p>
            <a:pPr lvl="1">
              <a:tabLst>
                <a:tab pos="2232025" algn="l"/>
              </a:tabLst>
            </a:pPr>
            <a:r>
              <a:rPr lang="en-US" dirty="0" smtClean="0"/>
              <a:t>Dropping of attributes not supported by many databases</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SQL NOT NULL Constraint</a:t>
            </a:r>
          </a:p>
        </p:txBody>
      </p:sp>
      <p:sp>
        <p:nvSpPr>
          <p:cNvPr id="3" name="Content Placeholder 2"/>
          <p:cNvSpPr>
            <a:spLocks noGrp="1"/>
          </p:cNvSpPr>
          <p:nvPr>
            <p:ph idx="1"/>
          </p:nvPr>
        </p:nvSpPr>
        <p:spPr>
          <a:xfrm>
            <a:off x="251520" y="1412776"/>
            <a:ext cx="8740080" cy="4968552"/>
          </a:xfrm>
        </p:spPr>
        <p:txBody>
          <a:bodyPr>
            <a:normAutofit fontScale="85000" lnSpcReduction="20000"/>
          </a:bodyPr>
          <a:lstStyle/>
          <a:p>
            <a:r>
              <a:rPr lang="en-IN" sz="3800" dirty="0" smtClean="0"/>
              <a:t>By </a:t>
            </a:r>
            <a:r>
              <a:rPr lang="en-IN" sz="3800" dirty="0" smtClean="0"/>
              <a:t>default, a column can hold NULL values.</a:t>
            </a:r>
          </a:p>
          <a:p>
            <a:r>
              <a:rPr lang="en-IN" sz="3800" dirty="0" smtClean="0"/>
              <a:t>The NOT NULL constraint enforces a column to NOT accept NULL values.</a:t>
            </a:r>
          </a:p>
          <a:p>
            <a:r>
              <a:rPr lang="en-IN" sz="3800" dirty="0" smtClean="0"/>
              <a:t>REATE TABLE Persons (</a:t>
            </a:r>
            <a:br>
              <a:rPr lang="en-IN" sz="3800" dirty="0" smtClean="0"/>
            </a:br>
            <a:r>
              <a:rPr lang="en-IN" sz="3800" dirty="0" smtClean="0"/>
              <a:t>    ID </a:t>
            </a:r>
            <a:r>
              <a:rPr lang="en-IN" sz="3800" dirty="0" err="1" smtClean="0"/>
              <a:t>int</a:t>
            </a:r>
            <a:r>
              <a:rPr lang="en-IN" sz="3800" dirty="0" smtClean="0"/>
              <a:t> NOT NULL,</a:t>
            </a:r>
            <a:br>
              <a:rPr lang="en-IN" sz="3800" dirty="0" smtClean="0"/>
            </a:br>
            <a:r>
              <a:rPr lang="en-IN" sz="3800" dirty="0" smtClean="0"/>
              <a:t>    </a:t>
            </a:r>
            <a:r>
              <a:rPr lang="en-IN" sz="3800" dirty="0" err="1" smtClean="0"/>
              <a:t>LastName</a:t>
            </a:r>
            <a:r>
              <a:rPr lang="en-IN" sz="3800" dirty="0" smtClean="0"/>
              <a:t> </a:t>
            </a:r>
            <a:r>
              <a:rPr lang="en-IN" sz="3800" dirty="0" err="1" smtClean="0"/>
              <a:t>varchar</a:t>
            </a:r>
            <a:r>
              <a:rPr lang="en-IN" sz="3800" dirty="0" smtClean="0"/>
              <a:t>(255) NOT NULL,</a:t>
            </a:r>
            <a:br>
              <a:rPr lang="en-IN" sz="3800" dirty="0" smtClean="0"/>
            </a:br>
            <a:r>
              <a:rPr lang="en-IN" sz="3800" dirty="0" smtClean="0"/>
              <a:t>    </a:t>
            </a:r>
            <a:r>
              <a:rPr lang="en-IN" sz="3800" dirty="0" err="1" smtClean="0"/>
              <a:t>FirstName</a:t>
            </a:r>
            <a:r>
              <a:rPr lang="en-IN" sz="3800" dirty="0" smtClean="0"/>
              <a:t> </a:t>
            </a:r>
            <a:r>
              <a:rPr lang="en-IN" sz="3800" dirty="0" err="1" smtClean="0"/>
              <a:t>varchar</a:t>
            </a:r>
            <a:r>
              <a:rPr lang="en-IN" sz="3800" dirty="0" smtClean="0"/>
              <a:t>(255) NOT NULL,</a:t>
            </a:r>
            <a:br>
              <a:rPr lang="en-IN" sz="3800" dirty="0" smtClean="0"/>
            </a:br>
            <a:r>
              <a:rPr lang="en-IN" sz="3800" dirty="0" smtClean="0"/>
              <a:t>    Age </a:t>
            </a:r>
            <a:r>
              <a:rPr lang="en-IN" sz="3800" dirty="0" err="1" smtClean="0"/>
              <a:t>int</a:t>
            </a:r>
            <a:r>
              <a:rPr lang="en-IN" sz="3800" dirty="0" smtClean="0"/>
              <a:t/>
            </a:r>
            <a:br>
              <a:rPr lang="en-IN" sz="3800" dirty="0" smtClean="0"/>
            </a:br>
            <a:r>
              <a:rPr lang="en-IN" sz="3800" dirty="0" smtClean="0"/>
              <a:t>);</a:t>
            </a:r>
          </a:p>
          <a:p>
            <a:pPr>
              <a:buNone/>
            </a:pPr>
            <a:r>
              <a:rPr lang="en-IN" dirty="0" smtClean="0"/>
              <a:t/>
            </a:r>
            <a:br>
              <a:rPr lang="en-IN" dirty="0" smtClean="0"/>
            </a:b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SQL UNIQUE Constraint</a:t>
            </a:r>
            <a:br>
              <a:rPr lang="en-IN" dirty="0" smtClean="0"/>
            </a:br>
            <a:endParaRPr lang="en-IN" dirty="0"/>
          </a:p>
        </p:txBody>
      </p:sp>
      <p:sp>
        <p:nvSpPr>
          <p:cNvPr id="3" name="Content Placeholder 2"/>
          <p:cNvSpPr>
            <a:spLocks noGrp="1"/>
          </p:cNvSpPr>
          <p:nvPr>
            <p:ph idx="1"/>
          </p:nvPr>
        </p:nvSpPr>
        <p:spPr>
          <a:xfrm>
            <a:off x="179512" y="1196752"/>
            <a:ext cx="8812088" cy="5256584"/>
          </a:xfrm>
        </p:spPr>
        <p:txBody>
          <a:bodyPr>
            <a:normAutofit fontScale="77500" lnSpcReduction="20000"/>
          </a:bodyPr>
          <a:lstStyle/>
          <a:p>
            <a:r>
              <a:rPr lang="en-IN" dirty="0" smtClean="0"/>
              <a:t>The UNIQUE constraint ensures that all values in a column are different.</a:t>
            </a:r>
          </a:p>
          <a:p>
            <a:r>
              <a:rPr lang="en-IN" dirty="0" smtClean="0"/>
              <a:t>Both the UNIQUE and PRIMARY KEY constraints provide a guarantee for uniqueness for a column or set of columns.</a:t>
            </a:r>
          </a:p>
          <a:p>
            <a:r>
              <a:rPr lang="en-IN" dirty="0" smtClean="0"/>
              <a:t>A PRIMARY KEY constraint automatically has a UNIQUE constraint.</a:t>
            </a:r>
          </a:p>
          <a:p>
            <a:r>
              <a:rPr lang="en-IN" dirty="0" smtClean="0"/>
              <a:t>However, you can have many UNIQUE constraints per table, but only one PRIMARY KEY constraint per table.</a:t>
            </a:r>
          </a:p>
          <a:p>
            <a:r>
              <a:rPr lang="en-IN" dirty="0" smtClean="0"/>
              <a:t/>
            </a:r>
            <a:br>
              <a:rPr lang="en-IN" dirty="0" smtClean="0"/>
            </a:br>
            <a:r>
              <a:rPr lang="en-IN" dirty="0" smtClean="0"/>
              <a:t>CREATE TABLE Persons (</a:t>
            </a:r>
            <a:br>
              <a:rPr lang="en-IN" dirty="0" smtClean="0"/>
            </a:br>
            <a:r>
              <a:rPr lang="en-IN" dirty="0" smtClean="0"/>
              <a:t>    ID </a:t>
            </a:r>
            <a:r>
              <a:rPr lang="en-IN" dirty="0" err="1" smtClean="0"/>
              <a:t>int</a:t>
            </a:r>
            <a:r>
              <a:rPr lang="en-IN" dirty="0" smtClean="0"/>
              <a:t> NOT NULL UNIQUE,</a:t>
            </a:r>
            <a:br>
              <a:rPr lang="en-IN" dirty="0" smtClean="0"/>
            </a:br>
            <a:r>
              <a:rPr lang="en-IN" dirty="0" smtClean="0"/>
              <a:t>    </a:t>
            </a:r>
            <a:r>
              <a:rPr lang="en-IN" dirty="0" err="1" smtClean="0"/>
              <a:t>LastName</a:t>
            </a:r>
            <a:r>
              <a:rPr lang="en-IN" dirty="0" smtClean="0"/>
              <a:t> </a:t>
            </a:r>
            <a:r>
              <a:rPr lang="en-IN" dirty="0" err="1" smtClean="0"/>
              <a:t>varchar</a:t>
            </a:r>
            <a:r>
              <a:rPr lang="en-IN" dirty="0" smtClean="0"/>
              <a:t>(255) NOT NULL,</a:t>
            </a:r>
            <a:br>
              <a:rPr lang="en-IN" dirty="0" smtClean="0"/>
            </a:br>
            <a:r>
              <a:rPr lang="en-IN" dirty="0" smtClean="0"/>
              <a:t>    </a:t>
            </a:r>
            <a:r>
              <a:rPr lang="en-IN" dirty="0" err="1" smtClean="0"/>
              <a:t>FirstName</a:t>
            </a:r>
            <a:r>
              <a:rPr lang="en-IN" dirty="0" smtClean="0"/>
              <a:t> </a:t>
            </a:r>
            <a:r>
              <a:rPr lang="en-IN" dirty="0" err="1" smtClean="0"/>
              <a:t>varchar</a:t>
            </a:r>
            <a:r>
              <a:rPr lang="en-IN" dirty="0" smtClean="0"/>
              <a:t>(255),</a:t>
            </a:r>
            <a:br>
              <a:rPr lang="en-IN" dirty="0" smtClean="0"/>
            </a:br>
            <a:r>
              <a:rPr lang="en-IN" dirty="0" smtClean="0"/>
              <a:t>    Age </a:t>
            </a:r>
            <a:r>
              <a:rPr lang="en-IN" dirty="0" err="1" smtClean="0"/>
              <a:t>int</a:t>
            </a:r>
            <a:r>
              <a:rPr lang="en-IN" dirty="0" smtClean="0"/>
              <a:t/>
            </a:r>
            <a:br>
              <a:rPr lang="en-IN" dirty="0" smtClean="0"/>
            </a:br>
            <a:r>
              <a:rPr lang="en-IN" dirty="0" smtClean="0"/>
              <a:t>);</a:t>
            </a:r>
            <a:endParaRPr lang="en-IN"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27</TotalTime>
  <Words>779</Words>
  <Application>Microsoft Office PowerPoint</Application>
  <PresentationFormat>On-screen Show (4:3)</PresentationFormat>
  <Paragraphs>97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Trek</vt:lpstr>
      <vt:lpstr>Database lab</vt:lpstr>
      <vt:lpstr>Data Definition Language (DDL)</vt:lpstr>
      <vt:lpstr>Domain Types in SQL</vt:lpstr>
      <vt:lpstr>Date/Time Types in SQL </vt:lpstr>
      <vt:lpstr>Create Table Construct</vt:lpstr>
      <vt:lpstr>Integrity Constraints in Create Table</vt:lpstr>
      <vt:lpstr>Drop and Alter Table Constructs</vt:lpstr>
      <vt:lpstr>SQL NOT NULL Constraint</vt:lpstr>
      <vt:lpstr>SQL UNIQUE Constraint </vt:lpstr>
      <vt:lpstr>SQL PRIMARY KEY Constraint </vt:lpstr>
      <vt:lpstr>SQL FOREIGN KEY Constraint </vt:lpstr>
      <vt:lpstr>SQL CHECK Constraint </vt:lpstr>
      <vt:lpstr>SQL DEFAULT Constraint </vt:lpstr>
      <vt:lpstr> SQL Working With Dates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lab</dc:title>
  <dc:creator>Meghana</dc:creator>
  <cp:lastModifiedBy>Meghana</cp:lastModifiedBy>
  <cp:revision>16</cp:revision>
  <dcterms:created xsi:type="dcterms:W3CDTF">2018-07-06T05:30:07Z</dcterms:created>
  <dcterms:modified xsi:type="dcterms:W3CDTF">2018-07-06T05:57:28Z</dcterms:modified>
</cp:coreProperties>
</file>