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36E762-BF93-444F-B59F-85B9652252BA}" type="datetimeFigureOut">
              <a:rPr lang="en-IN" smtClean="0"/>
              <a:t>06-07-2018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C018F3-5714-4A52-9941-3F8B99A23D91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3885903" y="1"/>
            <a:ext cx="2972097" cy="45659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6493" tIns="43247" rIns="86493" bIns="43247" anchor="ctr"/>
          <a:lstStyle/>
          <a:p>
            <a:endParaRPr lang="en-IN"/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3885903" y="8687405"/>
            <a:ext cx="2972097" cy="45659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0" tIns="44446" rIns="90480" bIns="44446" anchor="b"/>
          <a:lstStyle/>
          <a:p>
            <a:pPr algn="r" defTabSz="914485"/>
            <a:r>
              <a:rPr lang="en-US" sz="1200" dirty="0"/>
              <a:t>7</a:t>
            </a: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0" y="8687405"/>
            <a:ext cx="2972098" cy="45659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6493" tIns="43247" rIns="86493" bIns="43247" anchor="ctr"/>
          <a:lstStyle/>
          <a:p>
            <a:endParaRPr lang="en-IN"/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0" y="1"/>
            <a:ext cx="2972098" cy="45659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6493" tIns="43247" rIns="86493" bIns="43247" anchor="ctr"/>
          <a:lstStyle/>
          <a:p>
            <a:endParaRPr lang="en-IN"/>
          </a:p>
        </p:txBody>
      </p:sp>
      <p:sp>
        <p:nvSpPr>
          <p:cNvPr id="17414" name="Rectangle 6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7415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BEAF9-9E58-4CC8-A6FF-6DD8A58DEEA4}" type="datetimeFigureOut">
              <a:rPr lang="en-US" smtClean="0"/>
              <a:pPr/>
              <a:t>7/6/2018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BEAF9-9E58-4CC8-A6FF-6DD8A58DEEA4}" type="datetimeFigureOut">
              <a:rPr lang="en-US" smtClean="0"/>
              <a:pPr/>
              <a:t>7/6/2018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BEAF9-9E58-4CC8-A6FF-6DD8A58DEEA4}" type="datetimeFigureOut">
              <a:rPr lang="en-US" smtClean="0"/>
              <a:pPr/>
              <a:t>7/6/2018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BEAF9-9E58-4CC8-A6FF-6DD8A58DEEA4}" type="datetimeFigureOut">
              <a:rPr lang="en-US" smtClean="0"/>
              <a:pPr/>
              <a:t>7/6/2018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BEAF9-9E58-4CC8-A6FF-6DD8A58DEEA4}" type="datetimeFigureOut">
              <a:rPr lang="en-US" smtClean="0"/>
              <a:pPr/>
              <a:t>7/6/2018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BEAF9-9E58-4CC8-A6FF-6DD8A58DEEA4}" type="datetimeFigureOut">
              <a:rPr lang="en-US" smtClean="0"/>
              <a:pPr/>
              <a:t>7/6/2018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BEAF9-9E58-4CC8-A6FF-6DD8A58DEEA4}" type="datetimeFigureOut">
              <a:rPr lang="en-US" smtClean="0"/>
              <a:pPr/>
              <a:t>7/6/2018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BEAF9-9E58-4CC8-A6FF-6DD8A58DEEA4}" type="datetimeFigureOut">
              <a:rPr lang="en-US" smtClean="0"/>
              <a:pPr/>
              <a:t>7/6/2018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BEAF9-9E58-4CC8-A6FF-6DD8A58DEEA4}" type="datetimeFigureOut">
              <a:rPr lang="en-US" smtClean="0"/>
              <a:pPr/>
              <a:t>7/6/2018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BEAF9-9E58-4CC8-A6FF-6DD8A58DEEA4}" type="datetimeFigureOut">
              <a:rPr lang="en-US" smtClean="0"/>
              <a:pPr/>
              <a:t>7/6/2018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BEAF9-9E58-4CC8-A6FF-6DD8A58DEEA4}" type="datetimeFigureOut">
              <a:rPr lang="en-US" smtClean="0"/>
              <a:pPr/>
              <a:t>7/6/2018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algn="l" eaLnBrk="1" latinLnBrk="0" hangingPunct="1"/>
            <a:fld id="{74CBEAF9-9E58-4CC8-A6FF-6DD8A58DEEA4}" type="datetimeFigureOut">
              <a:rPr lang="en-US" smtClean="0"/>
              <a:pPr algn="l" eaLnBrk="1" latinLnBrk="0" hangingPunct="1"/>
              <a:t>7/6/2018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31640" y="2564904"/>
            <a:ext cx="6696744" cy="1527917"/>
          </a:xfrm>
        </p:spPr>
        <p:txBody>
          <a:bodyPr>
            <a:noAutofit/>
          </a:bodyPr>
          <a:lstStyle/>
          <a:p>
            <a:pPr algn="ctr"/>
            <a:r>
              <a:rPr lang="en-US" sz="6000" dirty="0" smtClean="0"/>
              <a:t>Concepts of SQL</a:t>
            </a:r>
            <a:br>
              <a:rPr lang="en-US" sz="6000" dirty="0" smtClean="0"/>
            </a:br>
            <a:r>
              <a:rPr lang="en-US" sz="6000" dirty="0" smtClean="0"/>
              <a:t/>
            </a:r>
            <a:br>
              <a:rPr lang="en-US" sz="6000" dirty="0" smtClean="0"/>
            </a:br>
            <a:endParaRPr lang="en-IN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83768" y="836712"/>
            <a:ext cx="3888432" cy="9144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Data Base Lab-2</a:t>
            </a:r>
            <a:endParaRPr lang="en-IN" sz="3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838200"/>
          </a:xfrm>
        </p:spPr>
        <p:txBody>
          <a:bodyPr/>
          <a:lstStyle/>
          <a:p>
            <a:r>
              <a:rPr lang="en-US" dirty="0" smtClean="0"/>
              <a:t>The from Clause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268760"/>
            <a:ext cx="8812088" cy="5256584"/>
          </a:xfrm>
        </p:spPr>
        <p:txBody>
          <a:bodyPr>
            <a:normAutofit fontScale="85000" lnSpcReduction="10000"/>
          </a:bodyPr>
          <a:lstStyle/>
          <a:p>
            <a:pPr>
              <a:tabLst>
                <a:tab pos="635000" algn="l"/>
                <a:tab pos="2403475" algn="l"/>
              </a:tabLst>
            </a:pPr>
            <a:r>
              <a:rPr lang="en-US" dirty="0" smtClean="0"/>
              <a:t>The </a:t>
            </a:r>
            <a:r>
              <a:rPr lang="en-US" b="1" dirty="0" smtClean="0"/>
              <a:t>from </a:t>
            </a:r>
            <a:r>
              <a:rPr lang="en-US" dirty="0" smtClean="0"/>
              <a:t>clause lists the relations involved in the query</a:t>
            </a:r>
          </a:p>
          <a:p>
            <a:pPr>
              <a:tabLst>
                <a:tab pos="635000" algn="l"/>
                <a:tab pos="2403475" algn="l"/>
              </a:tabLst>
            </a:pPr>
            <a:r>
              <a:rPr lang="en-US" dirty="0" smtClean="0"/>
              <a:t>Find </a:t>
            </a:r>
            <a:r>
              <a:rPr lang="en-US" dirty="0" smtClean="0"/>
              <a:t>the Cartesian product </a:t>
            </a:r>
            <a:r>
              <a:rPr lang="en-US" i="1" dirty="0" smtClean="0"/>
              <a:t>borrower x loan</a:t>
            </a:r>
            <a:r>
              <a:rPr lang="en-US" dirty="0" smtClean="0"/>
              <a:t>						</a:t>
            </a:r>
            <a:r>
              <a:rPr lang="en-US" b="1" dirty="0" smtClean="0"/>
              <a:t>select </a:t>
            </a:r>
            <a:r>
              <a:rPr lang="en-US" dirty="0" smtClean="0">
                <a:latin typeface="Symbol" pitchFamily="18" charset="2"/>
              </a:rPr>
              <a:t>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</a:t>
            </a:r>
            <a:r>
              <a:rPr lang="en-US" b="1" dirty="0" smtClean="0"/>
              <a:t>from </a:t>
            </a:r>
            <a:r>
              <a:rPr lang="en-US" i="1" dirty="0" smtClean="0"/>
              <a:t>borrower, loan</a:t>
            </a:r>
          </a:p>
          <a:p>
            <a:r>
              <a:rPr kumimoji="1" lang="en-US" dirty="0" smtClean="0">
                <a:latin typeface="Helvetica" pitchFamily="34" charset="0"/>
              </a:rPr>
              <a:t>Find the name, loan number and loan amount of all customers   </a:t>
            </a:r>
            <a:br>
              <a:rPr kumimoji="1" lang="en-US" dirty="0" smtClean="0">
                <a:latin typeface="Helvetica" pitchFamily="34" charset="0"/>
              </a:rPr>
            </a:br>
            <a:r>
              <a:rPr kumimoji="1" lang="en-US" dirty="0" smtClean="0">
                <a:latin typeface="Helvetica" pitchFamily="34" charset="0"/>
              </a:rPr>
              <a:t>     having a loan at the </a:t>
            </a:r>
            <a:r>
              <a:rPr kumimoji="1" lang="en-US" dirty="0" err="1" smtClean="0">
                <a:latin typeface="Helvetica" pitchFamily="34" charset="0"/>
              </a:rPr>
              <a:t>Perryridge</a:t>
            </a:r>
            <a:r>
              <a:rPr kumimoji="1" lang="en-US" dirty="0" smtClean="0">
                <a:latin typeface="Helvetica" pitchFamily="34" charset="0"/>
              </a:rPr>
              <a:t> branch</a:t>
            </a:r>
            <a:r>
              <a:rPr kumimoji="1" lang="en-US" dirty="0" smtClean="0">
                <a:latin typeface="Helvetica" pitchFamily="34" charset="0"/>
              </a:rPr>
              <a:t>.</a:t>
            </a:r>
          </a:p>
          <a:p>
            <a:r>
              <a:rPr kumimoji="1" lang="en-US" b="1" dirty="0" smtClean="0">
                <a:latin typeface="Helvetica" pitchFamily="34" charset="0"/>
              </a:rPr>
              <a:t>select </a:t>
            </a:r>
            <a:r>
              <a:rPr kumimoji="1" lang="en-US" i="1" dirty="0" smtClean="0">
                <a:latin typeface="Helvetica" pitchFamily="34" charset="0"/>
              </a:rPr>
              <a:t>customer-name, </a:t>
            </a:r>
            <a:r>
              <a:rPr kumimoji="1" lang="en-US" i="1" dirty="0" err="1" smtClean="0">
                <a:latin typeface="Helvetica" pitchFamily="34" charset="0"/>
              </a:rPr>
              <a:t>borrower.loan</a:t>
            </a:r>
            <a:r>
              <a:rPr kumimoji="1" lang="en-US" i="1" dirty="0" smtClean="0">
                <a:latin typeface="Helvetica" pitchFamily="34" charset="0"/>
              </a:rPr>
              <a:t>-number, amount</a:t>
            </a:r>
            <a:br>
              <a:rPr kumimoji="1" lang="en-US" i="1" dirty="0" smtClean="0">
                <a:latin typeface="Helvetica" pitchFamily="34" charset="0"/>
              </a:rPr>
            </a:br>
            <a:r>
              <a:rPr kumimoji="1" lang="en-US" i="1" dirty="0" smtClean="0">
                <a:latin typeface="Helvetica" pitchFamily="34" charset="0"/>
              </a:rPr>
              <a:t>	</a:t>
            </a:r>
            <a:r>
              <a:rPr kumimoji="1" lang="en-US" b="1" dirty="0" smtClean="0">
                <a:latin typeface="Helvetica" pitchFamily="34" charset="0"/>
              </a:rPr>
              <a:t>from </a:t>
            </a:r>
            <a:r>
              <a:rPr kumimoji="1" lang="en-US" i="1" dirty="0" smtClean="0">
                <a:latin typeface="Helvetica" pitchFamily="34" charset="0"/>
              </a:rPr>
              <a:t>borrower, loan</a:t>
            </a:r>
            <a:br>
              <a:rPr kumimoji="1" lang="en-US" i="1" dirty="0" smtClean="0">
                <a:latin typeface="Helvetica" pitchFamily="34" charset="0"/>
              </a:rPr>
            </a:br>
            <a:r>
              <a:rPr kumimoji="1" lang="en-US" i="1" dirty="0" smtClean="0">
                <a:latin typeface="Helvetica" pitchFamily="34" charset="0"/>
              </a:rPr>
              <a:t>	</a:t>
            </a:r>
            <a:r>
              <a:rPr kumimoji="1" lang="en-US" b="1" dirty="0" smtClean="0">
                <a:latin typeface="Helvetica" pitchFamily="34" charset="0"/>
              </a:rPr>
              <a:t>where  </a:t>
            </a:r>
            <a:r>
              <a:rPr kumimoji="1" lang="en-US" b="1" i="1" dirty="0" smtClean="0">
                <a:latin typeface="Helvetica" pitchFamily="34" charset="0"/>
              </a:rPr>
              <a:t> </a:t>
            </a:r>
            <a:r>
              <a:rPr kumimoji="1" lang="en-US" i="1" dirty="0" err="1" smtClean="0">
                <a:latin typeface="Helvetica" pitchFamily="34" charset="0"/>
              </a:rPr>
              <a:t>borrower.loan</a:t>
            </a:r>
            <a:r>
              <a:rPr kumimoji="1" lang="en-US" i="1" dirty="0" smtClean="0">
                <a:latin typeface="Helvetica" pitchFamily="34" charset="0"/>
              </a:rPr>
              <a:t>-number = </a:t>
            </a:r>
            <a:r>
              <a:rPr kumimoji="1" lang="en-US" i="1" dirty="0" err="1" smtClean="0">
                <a:latin typeface="Helvetica" pitchFamily="34" charset="0"/>
              </a:rPr>
              <a:t>loan.loan</a:t>
            </a:r>
            <a:r>
              <a:rPr kumimoji="1" lang="en-US" i="1" dirty="0" smtClean="0">
                <a:latin typeface="Helvetica" pitchFamily="34" charset="0"/>
              </a:rPr>
              <a:t>-number  </a:t>
            </a:r>
            <a:r>
              <a:rPr kumimoji="1" lang="en-US" b="1" dirty="0" smtClean="0">
                <a:latin typeface="Helvetica" pitchFamily="34" charset="0"/>
              </a:rPr>
              <a:t>and</a:t>
            </a:r>
            <a:br>
              <a:rPr kumimoji="1" lang="en-US" b="1" dirty="0" smtClean="0">
                <a:latin typeface="Helvetica" pitchFamily="34" charset="0"/>
              </a:rPr>
            </a:br>
            <a:r>
              <a:rPr kumimoji="1" lang="en-US" b="1" dirty="0" smtClean="0">
                <a:latin typeface="Helvetica" pitchFamily="34" charset="0"/>
              </a:rPr>
              <a:t>                  </a:t>
            </a:r>
            <a:r>
              <a:rPr kumimoji="1" lang="en-US" i="1" dirty="0" smtClean="0">
                <a:latin typeface="Helvetica" pitchFamily="34" charset="0"/>
              </a:rPr>
              <a:t>branch-name = </a:t>
            </a:r>
            <a:r>
              <a:rPr kumimoji="1" lang="en-US" dirty="0" smtClean="0">
                <a:latin typeface="Helvetica" pitchFamily="34" charset="0"/>
              </a:rPr>
              <a:t>‘</a:t>
            </a:r>
            <a:r>
              <a:rPr kumimoji="1" lang="en-US" dirty="0" err="1" smtClean="0">
                <a:latin typeface="Helvetica" pitchFamily="34" charset="0"/>
              </a:rPr>
              <a:t>Perryridge</a:t>
            </a:r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Rename Operation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tabLst>
                <a:tab pos="2055813" algn="l"/>
              </a:tabLst>
            </a:pPr>
            <a:r>
              <a:rPr lang="en-US" dirty="0" smtClean="0"/>
              <a:t>The SQL allows renaming relations and attributes using the </a:t>
            </a:r>
            <a:r>
              <a:rPr lang="en-US" b="1" dirty="0" smtClean="0"/>
              <a:t>as </a:t>
            </a:r>
            <a:r>
              <a:rPr lang="en-US" dirty="0" smtClean="0"/>
              <a:t>clause: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i="1" dirty="0" smtClean="0"/>
              <a:t>old-name </a:t>
            </a:r>
            <a:r>
              <a:rPr lang="en-US" b="1" dirty="0" smtClean="0"/>
              <a:t>as</a:t>
            </a:r>
            <a:r>
              <a:rPr lang="en-US" i="1" dirty="0" smtClean="0"/>
              <a:t> new-name</a:t>
            </a:r>
            <a:endParaRPr lang="en-US" dirty="0" smtClean="0"/>
          </a:p>
          <a:p>
            <a:pPr>
              <a:lnSpc>
                <a:spcPct val="110000"/>
              </a:lnSpc>
              <a:tabLst>
                <a:tab pos="2055813" algn="l"/>
              </a:tabLst>
            </a:pPr>
            <a:endParaRPr lang="en-US" dirty="0" smtClean="0"/>
          </a:p>
          <a:p>
            <a:pPr>
              <a:lnSpc>
                <a:spcPct val="110000"/>
              </a:lnSpc>
              <a:tabLst>
                <a:tab pos="2055813" algn="l"/>
              </a:tabLst>
            </a:pPr>
            <a:r>
              <a:rPr lang="en-US" dirty="0" smtClean="0"/>
              <a:t>Find the name, loan number and loan amount of all customers; rename the column name </a:t>
            </a:r>
            <a:r>
              <a:rPr lang="en-US" i="1" dirty="0" smtClean="0"/>
              <a:t>loan-number </a:t>
            </a:r>
            <a:r>
              <a:rPr lang="en-US" dirty="0" smtClean="0"/>
              <a:t>as </a:t>
            </a:r>
            <a:r>
              <a:rPr lang="en-US" i="1" dirty="0" smtClean="0"/>
              <a:t>loan-id.</a:t>
            </a:r>
            <a:endParaRPr lang="en-US" dirty="0" smtClean="0"/>
          </a:p>
          <a:p>
            <a:r>
              <a:rPr kumimoji="1" lang="en-US" b="1" dirty="0" smtClean="0">
                <a:latin typeface="Helvetica" pitchFamily="34" charset="0"/>
              </a:rPr>
              <a:t>select </a:t>
            </a:r>
            <a:r>
              <a:rPr kumimoji="1" lang="en-US" i="1" dirty="0" smtClean="0">
                <a:latin typeface="Helvetica" pitchFamily="34" charset="0"/>
              </a:rPr>
              <a:t>customer-name, </a:t>
            </a:r>
            <a:r>
              <a:rPr kumimoji="1" lang="en-US" i="1" dirty="0" err="1" smtClean="0">
                <a:latin typeface="Helvetica" pitchFamily="34" charset="0"/>
              </a:rPr>
              <a:t>borrower.loan</a:t>
            </a:r>
            <a:r>
              <a:rPr kumimoji="1" lang="en-US" i="1" dirty="0" smtClean="0">
                <a:latin typeface="Helvetica" pitchFamily="34" charset="0"/>
              </a:rPr>
              <a:t>-number </a:t>
            </a:r>
            <a:r>
              <a:rPr kumimoji="1" lang="en-US" b="1" dirty="0" smtClean="0">
                <a:latin typeface="Helvetica" pitchFamily="34" charset="0"/>
              </a:rPr>
              <a:t>as </a:t>
            </a:r>
            <a:r>
              <a:rPr kumimoji="1" lang="en-US" i="1" dirty="0" smtClean="0">
                <a:latin typeface="Helvetica" pitchFamily="34" charset="0"/>
              </a:rPr>
              <a:t>loan-id, amount</a:t>
            </a:r>
            <a:br>
              <a:rPr kumimoji="1" lang="en-US" i="1" dirty="0" smtClean="0">
                <a:latin typeface="Helvetica" pitchFamily="34" charset="0"/>
              </a:rPr>
            </a:br>
            <a:r>
              <a:rPr kumimoji="1" lang="en-US" b="1" dirty="0" smtClean="0">
                <a:latin typeface="Helvetica" pitchFamily="34" charset="0"/>
              </a:rPr>
              <a:t>from </a:t>
            </a:r>
            <a:r>
              <a:rPr kumimoji="1" lang="en-US" i="1" dirty="0" smtClean="0">
                <a:latin typeface="Helvetica" pitchFamily="34" charset="0"/>
              </a:rPr>
              <a:t>borrower, loan</a:t>
            </a:r>
            <a:r>
              <a:rPr kumimoji="1" lang="en-US" dirty="0" smtClean="0">
                <a:latin typeface="Helvetica" pitchFamily="34" charset="0"/>
              </a:rPr>
              <a:t/>
            </a:r>
            <a:br>
              <a:rPr kumimoji="1" lang="en-US" dirty="0" smtClean="0">
                <a:latin typeface="Helvetica" pitchFamily="34" charset="0"/>
              </a:rPr>
            </a:br>
            <a:r>
              <a:rPr kumimoji="1" lang="en-US" b="1" dirty="0" smtClean="0">
                <a:latin typeface="Helvetica" pitchFamily="34" charset="0"/>
              </a:rPr>
              <a:t>where </a:t>
            </a:r>
            <a:r>
              <a:rPr kumimoji="1" lang="en-US" i="1" dirty="0" err="1" smtClean="0">
                <a:latin typeface="Helvetica" pitchFamily="34" charset="0"/>
              </a:rPr>
              <a:t>borrower.loan</a:t>
            </a:r>
            <a:r>
              <a:rPr kumimoji="1" lang="en-US" i="1" dirty="0" smtClean="0">
                <a:latin typeface="Helvetica" pitchFamily="34" charset="0"/>
              </a:rPr>
              <a:t>-number = </a:t>
            </a:r>
            <a:r>
              <a:rPr kumimoji="1" lang="en-US" i="1" dirty="0" err="1" smtClean="0">
                <a:latin typeface="Helvetica" pitchFamily="34" charset="0"/>
              </a:rPr>
              <a:t>loan.loan</a:t>
            </a:r>
            <a:r>
              <a:rPr kumimoji="1" lang="en-US" i="1" dirty="0" smtClean="0">
                <a:latin typeface="Helvetica" pitchFamily="34" charset="0"/>
              </a:rPr>
              <a:t>-number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 Variables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40768"/>
            <a:ext cx="8686800" cy="5112568"/>
          </a:xfrm>
        </p:spPr>
        <p:txBody>
          <a:bodyPr>
            <a:normAutofit fontScale="85000" lnSpcReduction="20000"/>
          </a:bodyPr>
          <a:lstStyle/>
          <a:p>
            <a:pPr>
              <a:tabLst>
                <a:tab pos="2055813" algn="l"/>
              </a:tabLst>
            </a:pPr>
            <a:r>
              <a:rPr lang="en-US" dirty="0" smtClean="0"/>
              <a:t>Tuple variables are defined in the </a:t>
            </a:r>
            <a:r>
              <a:rPr lang="en-US" b="1" dirty="0" smtClean="0"/>
              <a:t>from</a:t>
            </a:r>
            <a:r>
              <a:rPr lang="en-US" dirty="0" smtClean="0"/>
              <a:t> clause via the use of the </a:t>
            </a:r>
            <a:r>
              <a:rPr lang="en-US" b="1" dirty="0" smtClean="0"/>
              <a:t>as </a:t>
            </a:r>
            <a:r>
              <a:rPr lang="en-US" dirty="0" smtClean="0"/>
              <a:t>clause.</a:t>
            </a:r>
          </a:p>
          <a:p>
            <a:pPr>
              <a:tabLst>
                <a:tab pos="2055813" algn="l"/>
              </a:tabLst>
            </a:pPr>
            <a:r>
              <a:rPr lang="en-US" dirty="0" smtClean="0"/>
              <a:t>Find the customer names and their loan numbers for all customers having a loan at some branch.</a:t>
            </a:r>
            <a:endParaRPr lang="en-US" i="1" dirty="0" smtClean="0"/>
          </a:p>
          <a:p>
            <a:r>
              <a:rPr kumimoji="1" lang="en-US" b="1" dirty="0" smtClean="0">
                <a:latin typeface="Helvetica" pitchFamily="34" charset="0"/>
              </a:rPr>
              <a:t>select </a:t>
            </a:r>
            <a:r>
              <a:rPr kumimoji="1" lang="en-US" i="1" dirty="0" smtClean="0">
                <a:latin typeface="Helvetica" pitchFamily="34" charset="0"/>
              </a:rPr>
              <a:t>customer-name, </a:t>
            </a:r>
            <a:r>
              <a:rPr kumimoji="1" lang="en-US" i="1" dirty="0" err="1" smtClean="0">
                <a:latin typeface="Helvetica" pitchFamily="34" charset="0"/>
              </a:rPr>
              <a:t>T.loan</a:t>
            </a:r>
            <a:r>
              <a:rPr kumimoji="1" lang="en-US" i="1" dirty="0" smtClean="0">
                <a:latin typeface="Helvetica" pitchFamily="34" charset="0"/>
              </a:rPr>
              <a:t>-number, </a:t>
            </a:r>
            <a:r>
              <a:rPr kumimoji="1" lang="en-US" i="1" dirty="0" err="1" smtClean="0">
                <a:latin typeface="Helvetica" pitchFamily="34" charset="0"/>
              </a:rPr>
              <a:t>S.amount</a:t>
            </a:r>
            <a:r>
              <a:rPr kumimoji="1" lang="en-US" i="1" dirty="0" smtClean="0">
                <a:latin typeface="Helvetica" pitchFamily="34" charset="0"/>
              </a:rPr>
              <a:t/>
            </a:r>
            <a:br>
              <a:rPr kumimoji="1" lang="en-US" i="1" dirty="0" smtClean="0">
                <a:latin typeface="Helvetica" pitchFamily="34" charset="0"/>
              </a:rPr>
            </a:br>
            <a:r>
              <a:rPr kumimoji="1" lang="en-US" i="1" dirty="0" smtClean="0">
                <a:latin typeface="Helvetica" pitchFamily="34" charset="0"/>
              </a:rPr>
              <a:t>          </a:t>
            </a:r>
            <a:r>
              <a:rPr kumimoji="1" lang="en-US" b="1" dirty="0" smtClean="0">
                <a:latin typeface="Helvetica" pitchFamily="34" charset="0"/>
              </a:rPr>
              <a:t>from </a:t>
            </a:r>
            <a:r>
              <a:rPr kumimoji="1" lang="en-US" i="1" dirty="0" smtClean="0">
                <a:latin typeface="Helvetica" pitchFamily="34" charset="0"/>
              </a:rPr>
              <a:t>borrower </a:t>
            </a:r>
            <a:r>
              <a:rPr kumimoji="1" lang="en-US" b="1" dirty="0" smtClean="0">
                <a:latin typeface="Helvetica" pitchFamily="34" charset="0"/>
              </a:rPr>
              <a:t>as </a:t>
            </a:r>
            <a:r>
              <a:rPr kumimoji="1" lang="en-US" i="1" dirty="0" smtClean="0">
                <a:latin typeface="Helvetica" pitchFamily="34" charset="0"/>
              </a:rPr>
              <a:t>T, loan </a:t>
            </a:r>
            <a:r>
              <a:rPr kumimoji="1" lang="en-US" b="1" dirty="0" smtClean="0">
                <a:latin typeface="Helvetica" pitchFamily="34" charset="0"/>
              </a:rPr>
              <a:t>as </a:t>
            </a:r>
            <a:r>
              <a:rPr kumimoji="1" lang="en-US" i="1" dirty="0" smtClean="0">
                <a:latin typeface="Helvetica" pitchFamily="34" charset="0"/>
              </a:rPr>
              <a:t>S</a:t>
            </a:r>
            <a:br>
              <a:rPr kumimoji="1" lang="en-US" i="1" dirty="0" smtClean="0">
                <a:latin typeface="Helvetica" pitchFamily="34" charset="0"/>
              </a:rPr>
            </a:br>
            <a:r>
              <a:rPr kumimoji="1" lang="en-US" i="1" dirty="0" smtClean="0">
                <a:latin typeface="Helvetica" pitchFamily="34" charset="0"/>
              </a:rPr>
              <a:t>          </a:t>
            </a:r>
            <a:r>
              <a:rPr kumimoji="1" lang="en-US" b="1" dirty="0" smtClean="0">
                <a:latin typeface="Helvetica" pitchFamily="34" charset="0"/>
              </a:rPr>
              <a:t>where </a:t>
            </a:r>
            <a:r>
              <a:rPr kumimoji="1" lang="en-US" i="1" dirty="0" smtClean="0">
                <a:latin typeface="Helvetica" pitchFamily="34" charset="0"/>
              </a:rPr>
              <a:t> </a:t>
            </a:r>
            <a:r>
              <a:rPr kumimoji="1" lang="en-US" i="1" dirty="0" err="1" smtClean="0">
                <a:latin typeface="Helvetica" pitchFamily="34" charset="0"/>
              </a:rPr>
              <a:t>T.loan</a:t>
            </a:r>
            <a:r>
              <a:rPr kumimoji="1" lang="en-US" i="1" dirty="0" smtClean="0">
                <a:latin typeface="Helvetica" pitchFamily="34" charset="0"/>
              </a:rPr>
              <a:t>-number = </a:t>
            </a:r>
            <a:r>
              <a:rPr kumimoji="1" lang="en-US" i="1" dirty="0" err="1" smtClean="0">
                <a:latin typeface="Helvetica" pitchFamily="34" charset="0"/>
              </a:rPr>
              <a:t>S.loan</a:t>
            </a:r>
            <a:r>
              <a:rPr kumimoji="1" lang="en-US" i="1" dirty="0" smtClean="0">
                <a:latin typeface="Helvetica" pitchFamily="34" charset="0"/>
              </a:rPr>
              <a:t>-number</a:t>
            </a:r>
            <a:endParaRPr lang="en-US" dirty="0" smtClean="0"/>
          </a:p>
          <a:p>
            <a:r>
              <a:rPr kumimoji="1" lang="en-US" dirty="0" smtClean="0">
                <a:latin typeface="Helvetica" pitchFamily="34" charset="0"/>
              </a:rPr>
              <a:t>Find the names of all branches that have greater assets than </a:t>
            </a:r>
            <a:br>
              <a:rPr kumimoji="1" lang="en-US" dirty="0" smtClean="0">
                <a:latin typeface="Helvetica" pitchFamily="34" charset="0"/>
              </a:rPr>
            </a:br>
            <a:r>
              <a:rPr kumimoji="1" lang="en-US" dirty="0" smtClean="0">
                <a:latin typeface="Helvetica" pitchFamily="34" charset="0"/>
              </a:rPr>
              <a:t>      some branch located in </a:t>
            </a:r>
            <a:r>
              <a:rPr kumimoji="1" lang="en-US" dirty="0" smtClean="0">
                <a:latin typeface="Helvetica" pitchFamily="34" charset="0"/>
              </a:rPr>
              <a:t>Brooklyn</a:t>
            </a:r>
          </a:p>
          <a:p>
            <a:r>
              <a:rPr kumimoji="1" lang="en-US" b="1" dirty="0" smtClean="0">
                <a:latin typeface="Helvetica" pitchFamily="34" charset="0"/>
              </a:rPr>
              <a:t>select distinct </a:t>
            </a:r>
            <a:r>
              <a:rPr kumimoji="1" lang="en-US" i="1" dirty="0" err="1" smtClean="0">
                <a:latin typeface="Helvetica" pitchFamily="34" charset="0"/>
              </a:rPr>
              <a:t>T.branch</a:t>
            </a:r>
            <a:r>
              <a:rPr kumimoji="1" lang="en-US" i="1" dirty="0" smtClean="0">
                <a:latin typeface="Helvetica" pitchFamily="34" charset="0"/>
              </a:rPr>
              <a:t>-name</a:t>
            </a:r>
            <a:br>
              <a:rPr kumimoji="1" lang="en-US" i="1" dirty="0" smtClean="0">
                <a:latin typeface="Helvetica" pitchFamily="34" charset="0"/>
              </a:rPr>
            </a:br>
            <a:r>
              <a:rPr kumimoji="1" lang="en-US" i="1" dirty="0" smtClean="0">
                <a:latin typeface="Helvetica" pitchFamily="34" charset="0"/>
              </a:rPr>
              <a:t>    </a:t>
            </a:r>
            <a:r>
              <a:rPr kumimoji="1" lang="en-US" b="1" dirty="0" smtClean="0">
                <a:latin typeface="Helvetica" pitchFamily="34" charset="0"/>
              </a:rPr>
              <a:t>from </a:t>
            </a:r>
            <a:r>
              <a:rPr kumimoji="1" lang="en-US" i="1" dirty="0" smtClean="0">
                <a:latin typeface="Helvetica" pitchFamily="34" charset="0"/>
              </a:rPr>
              <a:t>branch </a:t>
            </a:r>
            <a:r>
              <a:rPr kumimoji="1" lang="en-US" b="1" dirty="0" smtClean="0">
                <a:latin typeface="Helvetica" pitchFamily="34" charset="0"/>
              </a:rPr>
              <a:t>as </a:t>
            </a:r>
            <a:r>
              <a:rPr kumimoji="1" lang="en-US" i="1" dirty="0" smtClean="0">
                <a:latin typeface="Helvetica" pitchFamily="34" charset="0"/>
              </a:rPr>
              <a:t>T, branch </a:t>
            </a:r>
            <a:r>
              <a:rPr kumimoji="1" lang="en-US" b="1" dirty="0" smtClean="0">
                <a:latin typeface="Helvetica" pitchFamily="34" charset="0"/>
              </a:rPr>
              <a:t>as </a:t>
            </a:r>
            <a:r>
              <a:rPr kumimoji="1" lang="en-US" i="1" dirty="0" smtClean="0">
                <a:latin typeface="Helvetica" pitchFamily="34" charset="0"/>
              </a:rPr>
              <a:t>S</a:t>
            </a:r>
            <a:br>
              <a:rPr kumimoji="1" lang="en-US" i="1" dirty="0" smtClean="0">
                <a:latin typeface="Helvetica" pitchFamily="34" charset="0"/>
              </a:rPr>
            </a:br>
            <a:r>
              <a:rPr kumimoji="1" lang="en-US" i="1" dirty="0" smtClean="0">
                <a:latin typeface="Helvetica" pitchFamily="34" charset="0"/>
              </a:rPr>
              <a:t>    </a:t>
            </a:r>
            <a:r>
              <a:rPr kumimoji="1" lang="en-US" b="1" dirty="0" smtClean="0">
                <a:latin typeface="Helvetica" pitchFamily="34" charset="0"/>
              </a:rPr>
              <a:t>where </a:t>
            </a:r>
            <a:r>
              <a:rPr kumimoji="1" lang="en-US" i="1" dirty="0" err="1" smtClean="0">
                <a:latin typeface="Helvetica" pitchFamily="34" charset="0"/>
              </a:rPr>
              <a:t>T.assets</a:t>
            </a:r>
            <a:r>
              <a:rPr kumimoji="1" lang="en-US" i="1" dirty="0" smtClean="0">
                <a:latin typeface="Helvetica" pitchFamily="34" charset="0"/>
              </a:rPr>
              <a:t> &gt; </a:t>
            </a:r>
            <a:r>
              <a:rPr kumimoji="1" lang="en-US" i="1" dirty="0" err="1" smtClean="0">
                <a:latin typeface="Helvetica" pitchFamily="34" charset="0"/>
              </a:rPr>
              <a:t>S.assets</a:t>
            </a:r>
            <a:r>
              <a:rPr kumimoji="1" lang="en-US" i="1" dirty="0" smtClean="0">
                <a:latin typeface="Helvetica" pitchFamily="34" charset="0"/>
              </a:rPr>
              <a:t> </a:t>
            </a:r>
            <a:r>
              <a:rPr kumimoji="1" lang="en-US" b="1" dirty="0" smtClean="0">
                <a:latin typeface="Helvetica" pitchFamily="34" charset="0"/>
              </a:rPr>
              <a:t>and </a:t>
            </a:r>
            <a:r>
              <a:rPr kumimoji="1" lang="en-US" i="1" dirty="0" err="1" smtClean="0">
                <a:latin typeface="Helvetica" pitchFamily="34" charset="0"/>
              </a:rPr>
              <a:t>S.branch</a:t>
            </a:r>
            <a:r>
              <a:rPr kumimoji="1" lang="en-US" i="1" dirty="0" smtClean="0">
                <a:latin typeface="Helvetica" pitchFamily="34" charset="0"/>
              </a:rPr>
              <a:t>-city = ‘</a:t>
            </a:r>
            <a:r>
              <a:rPr kumimoji="1" lang="en-US" dirty="0" smtClean="0">
                <a:latin typeface="Helvetica" pitchFamily="34" charset="0"/>
              </a:rPr>
              <a:t>Brooklyn</a:t>
            </a:r>
            <a:r>
              <a:rPr kumimoji="1" lang="en-US" i="1" dirty="0" smtClean="0">
                <a:latin typeface="Helvetica" pitchFamily="34" charset="0"/>
              </a:rPr>
              <a:t>’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Operations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68760"/>
            <a:ext cx="8686800" cy="5328592"/>
          </a:xfrm>
        </p:spPr>
        <p:txBody>
          <a:bodyPr>
            <a:normAutofit/>
          </a:bodyPr>
          <a:lstStyle/>
          <a:p>
            <a:pPr>
              <a:tabLst>
                <a:tab pos="1889125" algn="l"/>
                <a:tab pos="2403475" algn="l"/>
              </a:tabLst>
            </a:pPr>
            <a:r>
              <a:rPr lang="en-US" sz="2000" dirty="0" smtClean="0"/>
              <a:t>SQL includes a string-matching operator for comparisons on character strings.  Patterns are described using two special characters: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sz="2000" dirty="0" smtClean="0"/>
              <a:t>percent (%).  The % character matches any substring.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sz="2000" dirty="0" smtClean="0"/>
              <a:t>underscore (_).  The _ character matches any character.</a:t>
            </a:r>
          </a:p>
          <a:p>
            <a:pPr>
              <a:tabLst>
                <a:tab pos="1889125" algn="l"/>
                <a:tab pos="2403475" algn="l"/>
              </a:tabLst>
            </a:pPr>
            <a:r>
              <a:rPr lang="en-US" sz="2000" dirty="0" smtClean="0"/>
              <a:t>Find the names of all customers whose street includes the substring “Main”.</a:t>
            </a:r>
          </a:p>
          <a:p>
            <a:pPr>
              <a:buFont typeface="Monotype Sorts" pitchFamily="2" charset="2"/>
              <a:buNone/>
              <a:tabLst>
                <a:tab pos="1889125" algn="l"/>
                <a:tab pos="2403475" algn="l"/>
              </a:tabLst>
            </a:pPr>
            <a:r>
              <a:rPr lang="en-US" sz="2000" dirty="0" smtClean="0"/>
              <a:t>		select </a:t>
            </a:r>
            <a:r>
              <a:rPr lang="en-US" sz="2000" i="1" dirty="0" smtClean="0"/>
              <a:t>customer-name</a:t>
            </a:r>
            <a:br>
              <a:rPr lang="en-US" sz="2000" i="1" dirty="0" smtClean="0"/>
            </a:br>
            <a:r>
              <a:rPr lang="en-US" sz="2000" i="1" dirty="0" smtClean="0"/>
              <a:t>	</a:t>
            </a:r>
            <a:r>
              <a:rPr lang="en-US" sz="2000" dirty="0" smtClean="0"/>
              <a:t>from </a:t>
            </a:r>
            <a:r>
              <a:rPr lang="en-US" sz="2000" i="1" dirty="0" smtClean="0"/>
              <a:t>customer</a:t>
            </a:r>
            <a:br>
              <a:rPr lang="en-US" sz="2000" i="1" dirty="0" smtClean="0"/>
            </a:br>
            <a:r>
              <a:rPr lang="en-US" sz="2000" i="1" dirty="0" smtClean="0"/>
              <a:t>	</a:t>
            </a:r>
            <a:r>
              <a:rPr lang="en-US" sz="2000" dirty="0" smtClean="0"/>
              <a:t>where</a:t>
            </a:r>
            <a:r>
              <a:rPr lang="en-US" sz="2000" i="1" dirty="0" smtClean="0"/>
              <a:t> customer-street </a:t>
            </a:r>
            <a:r>
              <a:rPr lang="en-US" sz="2000" dirty="0" smtClean="0"/>
              <a:t>like </a:t>
            </a:r>
            <a:r>
              <a:rPr lang="en-US" sz="2000" dirty="0" smtClean="0">
                <a:latin typeface="Century Gothic" pitchFamily="34" charset="0"/>
              </a:rPr>
              <a:t>‘</a:t>
            </a:r>
            <a:r>
              <a:rPr lang="en-US" sz="2000" dirty="0" smtClean="0"/>
              <a:t>%Main%</a:t>
            </a:r>
            <a:r>
              <a:rPr lang="en-US" sz="2000" dirty="0" smtClean="0">
                <a:latin typeface="Century Gothic" pitchFamily="34" charset="0"/>
              </a:rPr>
              <a:t>’</a:t>
            </a:r>
          </a:p>
          <a:p>
            <a:pPr>
              <a:tabLst>
                <a:tab pos="1889125" algn="l"/>
                <a:tab pos="2403475" algn="l"/>
              </a:tabLst>
            </a:pPr>
            <a:r>
              <a:rPr lang="en-US" sz="2000" dirty="0" smtClean="0"/>
              <a:t>Match the name “Main%”</a:t>
            </a:r>
          </a:p>
          <a:p>
            <a:pPr>
              <a:buFont typeface="Monotype Sorts" pitchFamily="2" charset="2"/>
              <a:buNone/>
              <a:tabLst>
                <a:tab pos="1889125" algn="l"/>
                <a:tab pos="2403475" algn="l"/>
              </a:tabLst>
            </a:pPr>
            <a:r>
              <a:rPr lang="en-US" sz="2000" dirty="0" smtClean="0"/>
              <a:t>			like </a:t>
            </a:r>
            <a:r>
              <a:rPr lang="en-US" sz="2000" dirty="0" smtClean="0">
                <a:latin typeface="Century Gothic" pitchFamily="34" charset="0"/>
              </a:rPr>
              <a:t>‘</a:t>
            </a:r>
            <a:r>
              <a:rPr lang="en-US" sz="2000" dirty="0" smtClean="0"/>
              <a:t>Main\%</a:t>
            </a:r>
            <a:r>
              <a:rPr lang="en-US" sz="2000" dirty="0" smtClean="0">
                <a:latin typeface="Century Gothic" pitchFamily="34" charset="0"/>
              </a:rPr>
              <a:t>’</a:t>
            </a:r>
            <a:r>
              <a:rPr lang="en-US" sz="2000" dirty="0" smtClean="0"/>
              <a:t> escape  </a:t>
            </a:r>
            <a:r>
              <a:rPr lang="en-US" sz="2000" dirty="0" smtClean="0">
                <a:latin typeface="Century Gothic" pitchFamily="34" charset="0"/>
              </a:rPr>
              <a:t>‘</a:t>
            </a:r>
            <a:r>
              <a:rPr lang="en-US" sz="2000" dirty="0" smtClean="0"/>
              <a:t>\</a:t>
            </a:r>
            <a:r>
              <a:rPr lang="en-US" sz="2000" dirty="0" smtClean="0">
                <a:latin typeface="Century Gothic" pitchFamily="34" charset="0"/>
              </a:rPr>
              <a:t>’</a:t>
            </a:r>
            <a:endParaRPr lang="en-US" sz="2000" dirty="0" smtClean="0"/>
          </a:p>
          <a:p>
            <a:pPr>
              <a:tabLst>
                <a:tab pos="1889125" algn="l"/>
                <a:tab pos="2403475" algn="l"/>
              </a:tabLst>
            </a:pPr>
            <a:r>
              <a:rPr lang="en-US" sz="2000" dirty="0" smtClean="0"/>
              <a:t>SQL supports a variety of string operations such as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sz="2000" dirty="0" smtClean="0"/>
              <a:t>concatenation (using “||”)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sz="2000" dirty="0" smtClean="0"/>
              <a:t> converting from upper to lower case (and vice versa)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sz="2000" dirty="0" smtClean="0"/>
              <a:t> finding string length, extracting substrings, etc.</a:t>
            </a:r>
            <a:endParaRPr lang="en-IN" sz="20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Ordering the Display of </a:t>
            </a:r>
            <a:r>
              <a:rPr lang="en-US" dirty="0" err="1" smtClean="0"/>
              <a:t>Tuples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54162"/>
            <a:ext cx="8686800" cy="4971182"/>
          </a:xfrm>
        </p:spPr>
        <p:txBody>
          <a:bodyPr>
            <a:normAutofit fontScale="92500" lnSpcReduction="20000"/>
          </a:bodyPr>
          <a:lstStyle/>
          <a:p>
            <a:pPr>
              <a:tabLst>
                <a:tab pos="906463" algn="l"/>
              </a:tabLst>
            </a:pPr>
            <a:r>
              <a:rPr lang="en-US" dirty="0" smtClean="0"/>
              <a:t>List in alphabetic order the names of all customers having a loan in </a:t>
            </a:r>
            <a:r>
              <a:rPr lang="en-US" dirty="0" err="1" smtClean="0"/>
              <a:t>Perryridge</a:t>
            </a:r>
            <a:r>
              <a:rPr lang="en-US" dirty="0" smtClean="0"/>
              <a:t> branch</a:t>
            </a:r>
          </a:p>
          <a:p>
            <a:pPr>
              <a:buFont typeface="Monotype Sorts" pitchFamily="2" charset="2"/>
              <a:buNone/>
              <a:tabLst>
                <a:tab pos="906463" algn="l"/>
              </a:tabLst>
            </a:pPr>
            <a:r>
              <a:rPr lang="en-US" dirty="0" smtClean="0"/>
              <a:t>		</a:t>
            </a:r>
            <a:r>
              <a:rPr lang="en-US" b="1" dirty="0" smtClean="0"/>
              <a:t>select distinct </a:t>
            </a:r>
            <a:r>
              <a:rPr lang="en-US" i="1" dirty="0" smtClean="0"/>
              <a:t>customer-name</a:t>
            </a:r>
            <a:br>
              <a:rPr lang="en-US" i="1" dirty="0" smtClean="0"/>
            </a:br>
            <a:r>
              <a:rPr lang="en-US" i="1" dirty="0" smtClean="0"/>
              <a:t>	</a:t>
            </a:r>
            <a:r>
              <a:rPr lang="en-US" b="1" dirty="0" smtClean="0"/>
              <a:t>from    </a:t>
            </a:r>
            <a:r>
              <a:rPr lang="en-US" i="1" dirty="0" smtClean="0"/>
              <a:t>borrower, loan</a:t>
            </a:r>
            <a:br>
              <a:rPr lang="en-US" i="1" dirty="0" smtClean="0"/>
            </a:br>
            <a:r>
              <a:rPr lang="en-US" i="1" dirty="0" smtClean="0"/>
              <a:t>	</a:t>
            </a:r>
            <a:r>
              <a:rPr lang="en-US" b="1" dirty="0" smtClean="0"/>
              <a:t>where </a:t>
            </a:r>
            <a:r>
              <a:rPr lang="en-US" i="1" dirty="0" smtClean="0"/>
              <a:t>borrower loan-number = </a:t>
            </a:r>
            <a:r>
              <a:rPr lang="en-US" i="1" dirty="0" err="1" smtClean="0"/>
              <a:t>loan.loan</a:t>
            </a:r>
            <a:r>
              <a:rPr lang="en-US" i="1" dirty="0" smtClean="0"/>
              <a:t>-number </a:t>
            </a:r>
            <a:r>
              <a:rPr lang="en-US" b="1" dirty="0" smtClean="0"/>
              <a:t>and</a:t>
            </a:r>
            <a:br>
              <a:rPr lang="en-US" b="1" dirty="0" smtClean="0"/>
            </a:br>
            <a:r>
              <a:rPr lang="en-US" i="1" dirty="0" smtClean="0"/>
              <a:t>	            branch-name = </a:t>
            </a:r>
            <a:r>
              <a:rPr lang="en-US" dirty="0" smtClean="0">
                <a:latin typeface="Century Gothic" pitchFamily="34" charset="0"/>
              </a:rPr>
              <a:t>‘</a:t>
            </a:r>
            <a:r>
              <a:rPr lang="en-US" dirty="0" err="1" smtClean="0"/>
              <a:t>Perryridge</a:t>
            </a:r>
            <a:r>
              <a:rPr lang="en-US" dirty="0" smtClean="0">
                <a:latin typeface="Century Gothic" pitchFamily="34" charset="0"/>
              </a:rPr>
              <a:t>’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b="1" dirty="0" smtClean="0"/>
              <a:t>order by </a:t>
            </a:r>
            <a:r>
              <a:rPr lang="en-US" i="1" dirty="0" smtClean="0"/>
              <a:t>customer-name</a:t>
            </a:r>
            <a:endParaRPr lang="en-US" dirty="0" smtClean="0"/>
          </a:p>
          <a:p>
            <a:pPr>
              <a:tabLst>
                <a:tab pos="906463" algn="l"/>
              </a:tabLst>
            </a:pPr>
            <a:r>
              <a:rPr lang="en-US" dirty="0" smtClean="0"/>
              <a:t>We may specify </a:t>
            </a:r>
            <a:r>
              <a:rPr lang="en-US" b="1" dirty="0" err="1" smtClean="0"/>
              <a:t>desc</a:t>
            </a:r>
            <a:r>
              <a:rPr lang="en-US" dirty="0" smtClean="0"/>
              <a:t> for descending order or </a:t>
            </a:r>
            <a:r>
              <a:rPr lang="en-US" b="1" dirty="0" err="1" smtClean="0"/>
              <a:t>asc</a:t>
            </a:r>
            <a:r>
              <a:rPr lang="en-US" dirty="0" smtClean="0"/>
              <a:t> for ascending order, for each attribute; ascending order is the default.</a:t>
            </a:r>
          </a:p>
          <a:p>
            <a:pPr lvl="1">
              <a:tabLst>
                <a:tab pos="906463" algn="l"/>
              </a:tabLst>
            </a:pPr>
            <a:r>
              <a:rPr lang="en-US" dirty="0" smtClean="0"/>
              <a:t>E.g.  </a:t>
            </a:r>
            <a:r>
              <a:rPr lang="en-US" b="1" dirty="0" smtClean="0"/>
              <a:t>order by</a:t>
            </a:r>
            <a:r>
              <a:rPr lang="en-US" dirty="0" smtClean="0"/>
              <a:t> </a:t>
            </a:r>
            <a:r>
              <a:rPr lang="en-US" i="1" dirty="0" smtClean="0"/>
              <a:t>customer-name</a:t>
            </a:r>
            <a:r>
              <a:rPr lang="en-US" dirty="0" smtClean="0"/>
              <a:t> </a:t>
            </a:r>
            <a:r>
              <a:rPr lang="en-US" b="1" dirty="0" err="1" smtClean="0"/>
              <a:t>desc</a:t>
            </a:r>
            <a:endParaRPr lang="en-US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Operations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The set operations </a:t>
            </a:r>
            <a:r>
              <a:rPr lang="en-US" b="1" dirty="0" smtClean="0"/>
              <a:t>union, intersect, </a:t>
            </a:r>
            <a:r>
              <a:rPr lang="en-US" dirty="0" smtClean="0"/>
              <a:t>and </a:t>
            </a:r>
            <a:r>
              <a:rPr lang="en-US" b="1" dirty="0" smtClean="0"/>
              <a:t>except </a:t>
            </a:r>
            <a:r>
              <a:rPr lang="en-US" dirty="0" smtClean="0"/>
              <a:t>operate on relations and correspond to the relational algebra operations </a:t>
            </a:r>
            <a:r>
              <a:rPr lang="en-US" dirty="0" smtClean="0">
                <a:sym typeface="Symbol" pitchFamily="18" charset="2"/>
              </a:rPr>
              <a:t></a:t>
            </a:r>
          </a:p>
          <a:p>
            <a:r>
              <a:rPr lang="en-US" dirty="0" smtClean="0">
                <a:sym typeface="Symbol" pitchFamily="18" charset="2"/>
              </a:rPr>
              <a:t>Each of the above operations automatically eliminates duplicates; to retain all duplicates use the corresponding </a:t>
            </a:r>
            <a:r>
              <a:rPr lang="en-US" dirty="0" err="1" smtClean="0">
                <a:sym typeface="Symbol" pitchFamily="18" charset="2"/>
              </a:rPr>
              <a:t>multiset</a:t>
            </a:r>
            <a:r>
              <a:rPr lang="en-US" dirty="0" smtClean="0">
                <a:sym typeface="Symbol" pitchFamily="18" charset="2"/>
              </a:rPr>
              <a:t> versions </a:t>
            </a:r>
            <a:r>
              <a:rPr lang="en-US" b="1" dirty="0" smtClean="0">
                <a:sym typeface="Symbol" pitchFamily="18" charset="2"/>
              </a:rPr>
              <a:t>union all, intersect all </a:t>
            </a:r>
            <a:r>
              <a:rPr lang="en-US" dirty="0" smtClean="0">
                <a:sym typeface="Symbol" pitchFamily="18" charset="2"/>
              </a:rPr>
              <a:t>and </a:t>
            </a:r>
            <a:r>
              <a:rPr lang="en-US" b="1" dirty="0" smtClean="0">
                <a:sym typeface="Symbol" pitchFamily="18" charset="2"/>
              </a:rPr>
              <a:t>except all</a:t>
            </a:r>
            <a:r>
              <a:rPr lang="en-US" b="1" dirty="0" smtClean="0">
                <a:sym typeface="Symbol" pitchFamily="18" charset="2"/>
              </a:rPr>
              <a:t>.</a:t>
            </a:r>
          </a:p>
          <a:p>
            <a:r>
              <a:rPr lang="en-US" dirty="0" smtClean="0">
                <a:sym typeface="Symbol" pitchFamily="18" charset="2"/>
              </a:rPr>
              <a:t>Suppose a tuple occurs </a:t>
            </a:r>
            <a:r>
              <a:rPr lang="en-US" i="1" dirty="0" smtClean="0">
                <a:sym typeface="Symbol" pitchFamily="18" charset="2"/>
              </a:rPr>
              <a:t>m</a:t>
            </a:r>
            <a:r>
              <a:rPr lang="en-US" dirty="0" smtClean="0">
                <a:sym typeface="Symbol" pitchFamily="18" charset="2"/>
              </a:rPr>
              <a:t> times in </a:t>
            </a:r>
            <a:r>
              <a:rPr lang="en-US" i="1" dirty="0" smtClean="0">
                <a:sym typeface="Symbol" pitchFamily="18" charset="2"/>
              </a:rPr>
              <a:t>r</a:t>
            </a:r>
            <a:r>
              <a:rPr lang="en-US" dirty="0" smtClean="0">
                <a:sym typeface="Symbol" pitchFamily="18" charset="2"/>
              </a:rPr>
              <a:t> and </a:t>
            </a:r>
            <a:r>
              <a:rPr lang="en-US" i="1" dirty="0" smtClean="0">
                <a:sym typeface="Symbol" pitchFamily="18" charset="2"/>
              </a:rPr>
              <a:t>n </a:t>
            </a:r>
            <a:r>
              <a:rPr lang="en-US" dirty="0" smtClean="0">
                <a:sym typeface="Symbol" pitchFamily="18" charset="2"/>
              </a:rPr>
              <a:t>times in </a:t>
            </a:r>
            <a:r>
              <a:rPr lang="en-US" i="1" dirty="0" smtClean="0">
                <a:sym typeface="Symbol" pitchFamily="18" charset="2"/>
              </a:rPr>
              <a:t>s, </a:t>
            </a:r>
            <a:r>
              <a:rPr lang="en-US" dirty="0" smtClean="0">
                <a:sym typeface="Symbol" pitchFamily="18" charset="2"/>
              </a:rPr>
              <a:t>then, it occurs:</a:t>
            </a:r>
          </a:p>
          <a:p>
            <a:pPr lvl="1"/>
            <a:r>
              <a:rPr lang="en-US" i="1" dirty="0" smtClean="0"/>
              <a:t>m </a:t>
            </a:r>
            <a:r>
              <a:rPr lang="en-US" i="1" baseline="-25000" dirty="0" smtClean="0"/>
              <a:t> </a:t>
            </a:r>
            <a:r>
              <a:rPr lang="en-US" i="1" dirty="0" smtClean="0"/>
              <a:t>+ n </a:t>
            </a:r>
            <a:r>
              <a:rPr lang="en-US" dirty="0" smtClean="0"/>
              <a:t>times in </a:t>
            </a:r>
            <a:r>
              <a:rPr lang="en-US" i="1" dirty="0" smtClean="0"/>
              <a:t>r </a:t>
            </a:r>
            <a:r>
              <a:rPr lang="en-US" b="1" dirty="0" smtClean="0"/>
              <a:t>union all </a:t>
            </a:r>
            <a:r>
              <a:rPr lang="en-US" i="1" dirty="0" smtClean="0"/>
              <a:t>s</a:t>
            </a:r>
          </a:p>
          <a:p>
            <a:pPr lvl="1"/>
            <a:r>
              <a:rPr lang="en-US" dirty="0" smtClean="0"/>
              <a:t>min(</a:t>
            </a:r>
            <a:r>
              <a:rPr lang="en-US" i="1" dirty="0" err="1" smtClean="0"/>
              <a:t>m,n</a:t>
            </a:r>
            <a:r>
              <a:rPr lang="en-US" i="1" dirty="0" smtClean="0"/>
              <a:t>)</a:t>
            </a:r>
            <a:r>
              <a:rPr lang="en-US" dirty="0" smtClean="0"/>
              <a:t> times in </a:t>
            </a:r>
            <a:r>
              <a:rPr lang="en-US" i="1" dirty="0" smtClean="0"/>
              <a:t>r</a:t>
            </a:r>
            <a:r>
              <a:rPr lang="en-US" dirty="0" smtClean="0"/>
              <a:t> </a:t>
            </a:r>
            <a:r>
              <a:rPr lang="en-US" b="1" dirty="0" smtClean="0"/>
              <a:t>intersect all </a:t>
            </a:r>
            <a:r>
              <a:rPr lang="en-US" i="1" dirty="0" smtClean="0"/>
              <a:t>s</a:t>
            </a:r>
          </a:p>
          <a:p>
            <a:pPr lvl="1"/>
            <a:r>
              <a:rPr lang="en-US" dirty="0" smtClean="0"/>
              <a:t>max(0, </a:t>
            </a:r>
            <a:r>
              <a:rPr lang="en-US" i="1" dirty="0" smtClean="0"/>
              <a:t>m – n)</a:t>
            </a:r>
            <a:r>
              <a:rPr lang="en-US" dirty="0" smtClean="0"/>
              <a:t> times in </a:t>
            </a:r>
            <a:r>
              <a:rPr lang="en-US" i="1" dirty="0" smtClean="0"/>
              <a:t>r</a:t>
            </a:r>
            <a:r>
              <a:rPr lang="en-US" dirty="0" smtClean="0"/>
              <a:t> </a:t>
            </a:r>
            <a:r>
              <a:rPr lang="en-US" b="1" dirty="0" smtClean="0"/>
              <a:t>except all </a:t>
            </a:r>
            <a:r>
              <a:rPr lang="en-US" i="1" dirty="0" smtClean="0"/>
              <a:t>s</a:t>
            </a:r>
            <a:endParaRPr lang="en-US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Operations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340768"/>
            <a:ext cx="8812088" cy="518457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Find all customers who have a loan, an account, or both:</a:t>
            </a:r>
          </a:p>
          <a:p>
            <a:pPr>
              <a:buNone/>
            </a:pPr>
            <a:r>
              <a:rPr kumimoji="1" lang="en-US" b="1" dirty="0" smtClean="0">
                <a:latin typeface="Helvetica" pitchFamily="34" charset="0"/>
              </a:rPr>
              <a:t>(select</a:t>
            </a:r>
            <a:r>
              <a:rPr kumimoji="1" lang="en-US" dirty="0" smtClean="0">
                <a:latin typeface="Helvetica" pitchFamily="34" charset="0"/>
              </a:rPr>
              <a:t> </a:t>
            </a:r>
            <a:r>
              <a:rPr kumimoji="1" lang="en-US" i="1" dirty="0" smtClean="0">
                <a:latin typeface="Helvetica" pitchFamily="34" charset="0"/>
              </a:rPr>
              <a:t>customer-name </a:t>
            </a:r>
            <a:r>
              <a:rPr kumimoji="1" lang="en-US" b="1" dirty="0" smtClean="0">
                <a:latin typeface="Helvetica" pitchFamily="34" charset="0"/>
              </a:rPr>
              <a:t>from </a:t>
            </a:r>
            <a:r>
              <a:rPr kumimoji="1" lang="en-US" i="1" dirty="0" smtClean="0">
                <a:latin typeface="Helvetica" pitchFamily="34" charset="0"/>
              </a:rPr>
              <a:t>depositor</a:t>
            </a:r>
            <a:r>
              <a:rPr kumimoji="1" lang="en-US" dirty="0" smtClean="0">
                <a:latin typeface="Helvetica" pitchFamily="34" charset="0"/>
              </a:rPr>
              <a:t>)</a:t>
            </a:r>
            <a:br>
              <a:rPr kumimoji="1" lang="en-US" dirty="0" smtClean="0">
                <a:latin typeface="Helvetica" pitchFamily="34" charset="0"/>
              </a:rPr>
            </a:br>
            <a:r>
              <a:rPr kumimoji="1" lang="en-US" dirty="0" smtClean="0">
                <a:latin typeface="Helvetica" pitchFamily="34" charset="0"/>
              </a:rPr>
              <a:t>	</a:t>
            </a:r>
            <a:r>
              <a:rPr kumimoji="1" lang="en-US" b="1" dirty="0" smtClean="0">
                <a:latin typeface="Helvetica" pitchFamily="34" charset="0"/>
              </a:rPr>
              <a:t>union</a:t>
            </a:r>
            <a:br>
              <a:rPr kumimoji="1" lang="en-US" b="1" dirty="0" smtClean="0">
                <a:latin typeface="Helvetica" pitchFamily="34" charset="0"/>
              </a:rPr>
            </a:br>
            <a:r>
              <a:rPr kumimoji="1" lang="en-US" b="1" dirty="0" smtClean="0">
                <a:latin typeface="Helvetica" pitchFamily="34" charset="0"/>
              </a:rPr>
              <a:t>	(select</a:t>
            </a:r>
            <a:r>
              <a:rPr kumimoji="1" lang="en-US" dirty="0" smtClean="0">
                <a:latin typeface="Helvetica" pitchFamily="34" charset="0"/>
              </a:rPr>
              <a:t> </a:t>
            </a:r>
            <a:r>
              <a:rPr kumimoji="1" lang="en-US" i="1" dirty="0" smtClean="0">
                <a:latin typeface="Helvetica" pitchFamily="34" charset="0"/>
              </a:rPr>
              <a:t>customer-name </a:t>
            </a:r>
            <a:r>
              <a:rPr kumimoji="1" lang="en-US" b="1" dirty="0" smtClean="0">
                <a:latin typeface="Helvetica" pitchFamily="34" charset="0"/>
              </a:rPr>
              <a:t>from</a:t>
            </a:r>
            <a:r>
              <a:rPr kumimoji="1" lang="en-US" i="1" dirty="0" smtClean="0">
                <a:latin typeface="Helvetica" pitchFamily="34" charset="0"/>
              </a:rPr>
              <a:t> borrower</a:t>
            </a:r>
            <a:r>
              <a:rPr kumimoji="1" lang="en-US" i="1" dirty="0" smtClean="0">
                <a:latin typeface="Helvetica" pitchFamily="34" charset="0"/>
              </a:rPr>
              <a:t>)</a:t>
            </a:r>
          </a:p>
          <a:p>
            <a:pPr>
              <a:buFont typeface="Wingdings" pitchFamily="2" charset="2"/>
              <a:buChar char="q"/>
            </a:pPr>
            <a:r>
              <a:rPr kumimoji="1" lang="en-US" dirty="0" smtClean="0">
                <a:latin typeface="Helvetica" pitchFamily="34" charset="0"/>
              </a:rPr>
              <a:t>Find all customers who have both a loan and an </a:t>
            </a:r>
            <a:r>
              <a:rPr kumimoji="1" lang="en-US" dirty="0" smtClean="0">
                <a:latin typeface="Helvetica" pitchFamily="34" charset="0"/>
              </a:rPr>
              <a:t>account</a:t>
            </a:r>
          </a:p>
          <a:p>
            <a:pPr>
              <a:buNone/>
            </a:pPr>
            <a:r>
              <a:rPr kumimoji="1" lang="en-US" dirty="0" smtClean="0">
                <a:latin typeface="Helvetica" pitchFamily="34" charset="0"/>
              </a:rPr>
              <a:t>(</a:t>
            </a:r>
            <a:r>
              <a:rPr kumimoji="1" lang="en-US" b="1" dirty="0" smtClean="0">
                <a:latin typeface="Helvetica" pitchFamily="34" charset="0"/>
              </a:rPr>
              <a:t>select</a:t>
            </a:r>
            <a:r>
              <a:rPr kumimoji="1" lang="en-US" dirty="0" smtClean="0">
                <a:latin typeface="Helvetica" pitchFamily="34" charset="0"/>
              </a:rPr>
              <a:t> </a:t>
            </a:r>
            <a:r>
              <a:rPr kumimoji="1" lang="en-US" i="1" dirty="0" smtClean="0">
                <a:latin typeface="Helvetica" pitchFamily="34" charset="0"/>
              </a:rPr>
              <a:t>customer-name </a:t>
            </a:r>
            <a:r>
              <a:rPr kumimoji="1" lang="en-US" b="1" dirty="0" smtClean="0">
                <a:latin typeface="Helvetica" pitchFamily="34" charset="0"/>
              </a:rPr>
              <a:t>from </a:t>
            </a:r>
            <a:r>
              <a:rPr kumimoji="1" lang="en-US" i="1" dirty="0" smtClean="0">
                <a:latin typeface="Helvetica" pitchFamily="34" charset="0"/>
              </a:rPr>
              <a:t>depositor</a:t>
            </a:r>
            <a:r>
              <a:rPr kumimoji="1" lang="en-US" dirty="0" smtClean="0">
                <a:latin typeface="Helvetica" pitchFamily="34" charset="0"/>
              </a:rPr>
              <a:t>)</a:t>
            </a:r>
            <a:br>
              <a:rPr kumimoji="1" lang="en-US" dirty="0" smtClean="0">
                <a:latin typeface="Helvetica" pitchFamily="34" charset="0"/>
              </a:rPr>
            </a:br>
            <a:r>
              <a:rPr kumimoji="1" lang="en-US" dirty="0" smtClean="0">
                <a:latin typeface="Helvetica" pitchFamily="34" charset="0"/>
              </a:rPr>
              <a:t>	</a:t>
            </a:r>
            <a:r>
              <a:rPr kumimoji="1" lang="en-US" b="1" dirty="0" smtClean="0">
                <a:latin typeface="Helvetica" pitchFamily="34" charset="0"/>
              </a:rPr>
              <a:t>intersect</a:t>
            </a:r>
            <a:br>
              <a:rPr kumimoji="1" lang="en-US" b="1" dirty="0" smtClean="0">
                <a:latin typeface="Helvetica" pitchFamily="34" charset="0"/>
              </a:rPr>
            </a:br>
            <a:r>
              <a:rPr kumimoji="1" lang="en-US" b="1" dirty="0" smtClean="0">
                <a:latin typeface="Helvetica" pitchFamily="34" charset="0"/>
              </a:rPr>
              <a:t>	(select</a:t>
            </a:r>
            <a:r>
              <a:rPr kumimoji="1" lang="en-US" dirty="0" smtClean="0">
                <a:latin typeface="Helvetica" pitchFamily="34" charset="0"/>
              </a:rPr>
              <a:t> </a:t>
            </a:r>
            <a:r>
              <a:rPr kumimoji="1" lang="en-US" i="1" dirty="0" smtClean="0">
                <a:latin typeface="Helvetica" pitchFamily="34" charset="0"/>
              </a:rPr>
              <a:t>customer-name </a:t>
            </a:r>
            <a:r>
              <a:rPr kumimoji="1" lang="en-US" b="1" dirty="0" smtClean="0">
                <a:latin typeface="Helvetica" pitchFamily="34" charset="0"/>
              </a:rPr>
              <a:t>from</a:t>
            </a:r>
            <a:r>
              <a:rPr kumimoji="1" lang="en-US" i="1" dirty="0" smtClean="0">
                <a:latin typeface="Helvetica" pitchFamily="34" charset="0"/>
              </a:rPr>
              <a:t> borrower</a:t>
            </a:r>
            <a:r>
              <a:rPr kumimoji="1" lang="en-US" i="1" dirty="0" smtClean="0">
                <a:latin typeface="Helvetica" pitchFamily="34" charset="0"/>
              </a:rPr>
              <a:t>)</a:t>
            </a:r>
          </a:p>
          <a:p>
            <a:pPr>
              <a:buNone/>
            </a:pPr>
            <a:r>
              <a:rPr kumimoji="1" lang="en-US" dirty="0" smtClean="0">
                <a:latin typeface="Helvetica" pitchFamily="34" charset="0"/>
              </a:rPr>
              <a:t>Find all customers who have an account but no </a:t>
            </a:r>
            <a:r>
              <a:rPr kumimoji="1" lang="en-US" dirty="0" smtClean="0">
                <a:latin typeface="Helvetica" pitchFamily="34" charset="0"/>
              </a:rPr>
              <a:t>loan</a:t>
            </a:r>
          </a:p>
          <a:p>
            <a:pPr>
              <a:lnSpc>
                <a:spcPct val="90000"/>
              </a:lnSpc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kumimoji="1" lang="en-US" dirty="0" smtClean="0">
                <a:latin typeface="Helvetica" pitchFamily="34" charset="0"/>
              </a:rPr>
              <a:t>(</a:t>
            </a:r>
            <a:r>
              <a:rPr kumimoji="1" lang="en-US" b="1" dirty="0" smtClean="0">
                <a:latin typeface="Helvetica" pitchFamily="34" charset="0"/>
              </a:rPr>
              <a:t>select</a:t>
            </a:r>
            <a:r>
              <a:rPr kumimoji="1" lang="en-US" dirty="0" smtClean="0">
                <a:latin typeface="Helvetica" pitchFamily="34" charset="0"/>
              </a:rPr>
              <a:t> </a:t>
            </a:r>
            <a:r>
              <a:rPr kumimoji="1" lang="en-US" i="1" dirty="0" smtClean="0">
                <a:latin typeface="Helvetica" pitchFamily="34" charset="0"/>
              </a:rPr>
              <a:t>customer-name </a:t>
            </a:r>
            <a:r>
              <a:rPr kumimoji="1" lang="en-US" b="1" dirty="0" smtClean="0">
                <a:latin typeface="Helvetica" pitchFamily="34" charset="0"/>
              </a:rPr>
              <a:t>from </a:t>
            </a:r>
            <a:r>
              <a:rPr kumimoji="1" lang="en-US" i="1" dirty="0" smtClean="0">
                <a:latin typeface="Helvetica" pitchFamily="34" charset="0"/>
              </a:rPr>
              <a:t>depositor</a:t>
            </a:r>
            <a:r>
              <a:rPr kumimoji="1" lang="en-US" dirty="0" smtClean="0">
                <a:latin typeface="Helvetica" pitchFamily="34" charset="0"/>
              </a:rPr>
              <a:t>)</a:t>
            </a:r>
            <a:br>
              <a:rPr kumimoji="1" lang="en-US" dirty="0" smtClean="0">
                <a:latin typeface="Helvetica" pitchFamily="34" charset="0"/>
              </a:rPr>
            </a:br>
            <a:r>
              <a:rPr kumimoji="1" lang="en-US" dirty="0" smtClean="0">
                <a:latin typeface="Helvetica" pitchFamily="34" charset="0"/>
              </a:rPr>
              <a:t>	</a:t>
            </a:r>
            <a:r>
              <a:rPr kumimoji="1" lang="en-US" b="1" dirty="0" smtClean="0">
                <a:latin typeface="Helvetica" pitchFamily="34" charset="0"/>
              </a:rPr>
              <a:t>except</a:t>
            </a:r>
            <a:br>
              <a:rPr kumimoji="1" lang="en-US" b="1" dirty="0" smtClean="0">
                <a:latin typeface="Helvetica" pitchFamily="34" charset="0"/>
              </a:rPr>
            </a:br>
            <a:r>
              <a:rPr kumimoji="1" lang="en-US" b="1" dirty="0" smtClean="0">
                <a:latin typeface="Helvetica" pitchFamily="34" charset="0"/>
              </a:rPr>
              <a:t>	(select</a:t>
            </a:r>
            <a:r>
              <a:rPr kumimoji="1" lang="en-US" dirty="0" smtClean="0">
                <a:latin typeface="Helvetica" pitchFamily="34" charset="0"/>
              </a:rPr>
              <a:t> </a:t>
            </a:r>
            <a:r>
              <a:rPr kumimoji="1" lang="en-US" i="1" dirty="0" smtClean="0">
                <a:latin typeface="Helvetica" pitchFamily="34" charset="0"/>
              </a:rPr>
              <a:t>customer-name </a:t>
            </a:r>
            <a:r>
              <a:rPr kumimoji="1" lang="en-US" b="1" dirty="0" smtClean="0">
                <a:latin typeface="Helvetica" pitchFamily="34" charset="0"/>
              </a:rPr>
              <a:t>from</a:t>
            </a:r>
            <a:r>
              <a:rPr kumimoji="1" lang="en-US" i="1" dirty="0" smtClean="0">
                <a:latin typeface="Helvetica" pitchFamily="34" charset="0"/>
              </a:rPr>
              <a:t> borrower)</a:t>
            </a:r>
            <a:endParaRPr kumimoji="1" lang="en-US" dirty="0" smtClean="0">
              <a:latin typeface="Helvetica" pitchFamily="34" charset="0"/>
            </a:endParaRP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Font typeface="Wingdings" pitchFamily="2" charset="2"/>
              <a:buChar char="q"/>
            </a:pPr>
            <a:endParaRPr lang="en-US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Aggregate </a:t>
            </a:r>
            <a:r>
              <a:rPr lang="en-US" dirty="0" smtClean="0"/>
              <a:t>Functions(1/2)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2222500" algn="l"/>
              </a:tabLst>
            </a:pPr>
            <a:r>
              <a:rPr lang="en-US" dirty="0" smtClean="0"/>
              <a:t>These functions operate on the </a:t>
            </a:r>
            <a:r>
              <a:rPr lang="en-US" dirty="0" err="1" smtClean="0"/>
              <a:t>multiset</a:t>
            </a:r>
            <a:r>
              <a:rPr lang="en-US" dirty="0" smtClean="0"/>
              <a:t> of values of a column of a relation, and return a value</a:t>
            </a:r>
          </a:p>
          <a:p>
            <a:pPr>
              <a:buFont typeface="Monotype Sorts" pitchFamily="2" charset="2"/>
              <a:buNone/>
              <a:tabLst>
                <a:tab pos="2222500" algn="l"/>
              </a:tabLst>
            </a:pPr>
            <a:r>
              <a:rPr lang="en-US" dirty="0" smtClean="0"/>
              <a:t>		</a:t>
            </a:r>
            <a:r>
              <a:rPr lang="en-US" b="1" dirty="0" err="1" smtClean="0"/>
              <a:t>avg</a:t>
            </a:r>
            <a:r>
              <a:rPr lang="en-US" b="1" dirty="0" smtClean="0"/>
              <a:t>: </a:t>
            </a:r>
            <a:r>
              <a:rPr lang="en-US" dirty="0" smtClean="0"/>
              <a:t>average value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b="1" dirty="0" smtClean="0"/>
              <a:t>min:  </a:t>
            </a:r>
            <a:r>
              <a:rPr lang="en-US" dirty="0" smtClean="0"/>
              <a:t>minimum value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b="1" dirty="0" smtClean="0"/>
              <a:t>max:  </a:t>
            </a:r>
            <a:r>
              <a:rPr lang="en-US" dirty="0" smtClean="0"/>
              <a:t>maximum value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b="1" dirty="0" smtClean="0"/>
              <a:t>sum:  </a:t>
            </a:r>
            <a:r>
              <a:rPr lang="en-US" dirty="0" smtClean="0"/>
              <a:t>sum of values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b="1" dirty="0" smtClean="0"/>
              <a:t>count:  </a:t>
            </a:r>
            <a:r>
              <a:rPr lang="en-US" dirty="0" smtClean="0"/>
              <a:t>number of values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Aggregate </a:t>
            </a:r>
            <a:r>
              <a:rPr lang="en-US" dirty="0" smtClean="0"/>
              <a:t>Functions(2/2)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340768"/>
            <a:ext cx="8740080" cy="504056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Find the average account balance at the </a:t>
            </a:r>
            <a:r>
              <a:rPr lang="en-US" dirty="0" err="1" smtClean="0"/>
              <a:t>Perryridge</a:t>
            </a:r>
            <a:r>
              <a:rPr lang="en-US" dirty="0" smtClean="0"/>
              <a:t> </a:t>
            </a:r>
            <a:r>
              <a:rPr lang="en-US" dirty="0" smtClean="0"/>
              <a:t>branch</a:t>
            </a:r>
          </a:p>
          <a:p>
            <a:pPr>
              <a:buNone/>
            </a:pPr>
            <a:r>
              <a:rPr kumimoji="1" lang="en-US" b="1" dirty="0" smtClean="0">
                <a:latin typeface="Helvetica" pitchFamily="34" charset="0"/>
              </a:rPr>
              <a:t>    select </a:t>
            </a:r>
            <a:r>
              <a:rPr kumimoji="1" lang="en-US" b="1" dirty="0" err="1" smtClean="0">
                <a:latin typeface="Helvetica" pitchFamily="34" charset="0"/>
              </a:rPr>
              <a:t>avg</a:t>
            </a:r>
            <a:r>
              <a:rPr kumimoji="1" lang="en-US" i="1" dirty="0" smtClean="0">
                <a:latin typeface="Helvetica" pitchFamily="34" charset="0"/>
              </a:rPr>
              <a:t> (balance)</a:t>
            </a:r>
            <a:r>
              <a:rPr kumimoji="1" lang="en-US" dirty="0" smtClean="0">
                <a:latin typeface="Helvetica" pitchFamily="34" charset="0"/>
              </a:rPr>
              <a:t/>
            </a:r>
            <a:br>
              <a:rPr kumimoji="1" lang="en-US" dirty="0" smtClean="0">
                <a:latin typeface="Helvetica" pitchFamily="34" charset="0"/>
              </a:rPr>
            </a:br>
            <a:r>
              <a:rPr kumimoji="1" lang="en-US" dirty="0" smtClean="0">
                <a:latin typeface="Helvetica" pitchFamily="34" charset="0"/>
              </a:rPr>
              <a:t>	</a:t>
            </a:r>
            <a:r>
              <a:rPr kumimoji="1" lang="en-US" b="1" dirty="0" smtClean="0">
                <a:latin typeface="Helvetica" pitchFamily="34" charset="0"/>
              </a:rPr>
              <a:t>from</a:t>
            </a:r>
            <a:r>
              <a:rPr kumimoji="1" lang="en-US" i="1" dirty="0" smtClean="0">
                <a:latin typeface="Helvetica" pitchFamily="34" charset="0"/>
              </a:rPr>
              <a:t> account</a:t>
            </a:r>
            <a:br>
              <a:rPr kumimoji="1" lang="en-US" i="1" dirty="0" smtClean="0">
                <a:latin typeface="Helvetica" pitchFamily="34" charset="0"/>
              </a:rPr>
            </a:br>
            <a:r>
              <a:rPr kumimoji="1" lang="en-US" dirty="0" smtClean="0">
                <a:latin typeface="Helvetica" pitchFamily="34" charset="0"/>
              </a:rPr>
              <a:t>	</a:t>
            </a:r>
            <a:r>
              <a:rPr kumimoji="1" lang="en-US" b="1" dirty="0" smtClean="0">
                <a:latin typeface="Helvetica" pitchFamily="34" charset="0"/>
              </a:rPr>
              <a:t>where </a:t>
            </a:r>
            <a:r>
              <a:rPr kumimoji="1" lang="en-US" i="1" dirty="0" smtClean="0">
                <a:latin typeface="Helvetica" pitchFamily="34" charset="0"/>
              </a:rPr>
              <a:t>branch-name = </a:t>
            </a:r>
            <a:r>
              <a:rPr kumimoji="1" lang="en-US" dirty="0" smtClean="0">
                <a:latin typeface="Helvetica" pitchFamily="34" charset="0"/>
              </a:rPr>
              <a:t>‘</a:t>
            </a:r>
            <a:r>
              <a:rPr kumimoji="1" lang="en-US" dirty="0" err="1" smtClean="0">
                <a:latin typeface="Helvetica" pitchFamily="34" charset="0"/>
              </a:rPr>
              <a:t>Perryridge</a:t>
            </a:r>
            <a:endParaRPr kumimoji="1" lang="en-US" dirty="0" smtClean="0">
              <a:latin typeface="Helvetica" pitchFamily="34" charset="0"/>
            </a:endParaRPr>
          </a:p>
          <a:p>
            <a:pPr>
              <a:buNone/>
            </a:pPr>
            <a:endParaRPr kumimoji="1" lang="en-US" dirty="0" smtClean="0">
              <a:latin typeface="Helvetica" pitchFamily="34" charset="0"/>
            </a:endParaRPr>
          </a:p>
          <a:p>
            <a:r>
              <a:rPr kumimoji="1" lang="en-US" dirty="0" smtClean="0">
                <a:latin typeface="Helvetica" pitchFamily="34" charset="0"/>
              </a:rPr>
              <a:t> Find the number of </a:t>
            </a:r>
            <a:r>
              <a:rPr kumimoji="1" lang="en-US" dirty="0" err="1" smtClean="0">
                <a:latin typeface="Helvetica" pitchFamily="34" charset="0"/>
              </a:rPr>
              <a:t>tuples</a:t>
            </a:r>
            <a:r>
              <a:rPr kumimoji="1" lang="en-US" dirty="0" smtClean="0">
                <a:latin typeface="Helvetica" pitchFamily="34" charset="0"/>
              </a:rPr>
              <a:t> in the </a:t>
            </a:r>
            <a:r>
              <a:rPr kumimoji="1" lang="en-US" i="1" dirty="0" smtClean="0">
                <a:latin typeface="Helvetica" pitchFamily="34" charset="0"/>
              </a:rPr>
              <a:t>customer</a:t>
            </a:r>
            <a:r>
              <a:rPr kumimoji="1" lang="en-US" dirty="0" smtClean="0">
                <a:latin typeface="Helvetica" pitchFamily="34" charset="0"/>
              </a:rPr>
              <a:t> relation</a:t>
            </a:r>
            <a:r>
              <a:rPr kumimoji="1" lang="en-US" dirty="0" smtClean="0">
                <a:latin typeface="Helvetica" pitchFamily="34" charset="0"/>
              </a:rPr>
              <a:t>.</a:t>
            </a:r>
          </a:p>
          <a:p>
            <a:pPr>
              <a:buNone/>
            </a:pPr>
            <a:r>
              <a:rPr kumimoji="1" lang="en-US" b="1" dirty="0" smtClean="0">
                <a:latin typeface="Helvetica" pitchFamily="34" charset="0"/>
              </a:rPr>
              <a:t>     select </a:t>
            </a:r>
            <a:r>
              <a:rPr kumimoji="1" lang="en-US" b="1" dirty="0" smtClean="0">
                <a:latin typeface="Helvetica" pitchFamily="34" charset="0"/>
              </a:rPr>
              <a:t>count </a:t>
            </a:r>
            <a:r>
              <a:rPr kumimoji="1" lang="en-US" dirty="0" smtClean="0">
                <a:latin typeface="Helvetica" pitchFamily="34" charset="0"/>
              </a:rPr>
              <a:t>(*)</a:t>
            </a:r>
            <a:br>
              <a:rPr kumimoji="1" lang="en-US" dirty="0" smtClean="0">
                <a:latin typeface="Helvetica" pitchFamily="34" charset="0"/>
              </a:rPr>
            </a:br>
            <a:r>
              <a:rPr kumimoji="1" lang="en-US" dirty="0" smtClean="0">
                <a:latin typeface="Helvetica" pitchFamily="34" charset="0"/>
              </a:rPr>
              <a:t>	</a:t>
            </a:r>
            <a:r>
              <a:rPr kumimoji="1" lang="en-US" b="1" dirty="0" smtClean="0">
                <a:latin typeface="Helvetica" pitchFamily="34" charset="0"/>
              </a:rPr>
              <a:t>from </a:t>
            </a:r>
            <a:r>
              <a:rPr kumimoji="1" lang="en-US" i="1" dirty="0" smtClean="0">
                <a:latin typeface="Helvetica" pitchFamily="34" charset="0"/>
              </a:rPr>
              <a:t>customer</a:t>
            </a:r>
            <a:endParaRPr lang="en-US" dirty="0" smtClean="0"/>
          </a:p>
          <a:p>
            <a:endParaRPr lang="en-US" dirty="0" smtClean="0"/>
          </a:p>
          <a:p>
            <a:r>
              <a:rPr kumimoji="1" lang="en-US" dirty="0" smtClean="0">
                <a:latin typeface="Helvetica" pitchFamily="34" charset="0"/>
              </a:rPr>
              <a:t>Find the number of depositors in the </a:t>
            </a:r>
            <a:r>
              <a:rPr kumimoji="1" lang="en-US" dirty="0" smtClean="0">
                <a:latin typeface="Helvetica" pitchFamily="34" charset="0"/>
              </a:rPr>
              <a:t>bank</a:t>
            </a:r>
          </a:p>
          <a:p>
            <a:pPr>
              <a:buNone/>
            </a:pPr>
            <a:r>
              <a:rPr kumimoji="1" lang="en-US" b="1" dirty="0" smtClean="0">
                <a:latin typeface="Helvetica" pitchFamily="34" charset="0"/>
              </a:rPr>
              <a:t> </a:t>
            </a:r>
            <a:r>
              <a:rPr kumimoji="1" lang="en-US" b="1" dirty="0" smtClean="0">
                <a:latin typeface="Helvetica" pitchFamily="34" charset="0"/>
              </a:rPr>
              <a:t>   select </a:t>
            </a:r>
            <a:r>
              <a:rPr kumimoji="1" lang="en-US" b="1" dirty="0" smtClean="0">
                <a:latin typeface="Helvetica" pitchFamily="34" charset="0"/>
              </a:rPr>
              <a:t>count (distinct </a:t>
            </a:r>
            <a:r>
              <a:rPr kumimoji="1" lang="en-US" i="1" dirty="0" smtClean="0">
                <a:latin typeface="Helvetica" pitchFamily="34" charset="0"/>
              </a:rPr>
              <a:t>customer-name)</a:t>
            </a:r>
            <a:br>
              <a:rPr kumimoji="1" lang="en-US" i="1" dirty="0" smtClean="0">
                <a:latin typeface="Helvetica" pitchFamily="34" charset="0"/>
              </a:rPr>
            </a:br>
            <a:r>
              <a:rPr kumimoji="1" lang="en-US" i="1" dirty="0" smtClean="0">
                <a:latin typeface="Helvetica" pitchFamily="34" charset="0"/>
              </a:rPr>
              <a:t>	</a:t>
            </a:r>
            <a:r>
              <a:rPr kumimoji="1" lang="en-US" b="1" dirty="0" smtClean="0">
                <a:latin typeface="Helvetica" pitchFamily="34" charset="0"/>
              </a:rPr>
              <a:t>from </a:t>
            </a:r>
            <a:r>
              <a:rPr kumimoji="1" lang="en-US" i="1" dirty="0" smtClean="0">
                <a:latin typeface="Helvetica" pitchFamily="34" charset="0"/>
              </a:rPr>
              <a:t>depositor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Aggregate Functions – Group By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Find the number of depositors for each branch.</a:t>
            </a:r>
          </a:p>
          <a:p>
            <a:pPr>
              <a:buNone/>
            </a:pPr>
            <a:r>
              <a:rPr kumimoji="1" lang="en-US" b="1" dirty="0" smtClean="0">
                <a:latin typeface="Helvetica" pitchFamily="34" charset="0"/>
              </a:rPr>
              <a:t>    select </a:t>
            </a:r>
            <a:r>
              <a:rPr kumimoji="1" lang="en-US" i="1" dirty="0" smtClean="0">
                <a:latin typeface="Helvetica" pitchFamily="34" charset="0"/>
              </a:rPr>
              <a:t>branch-name, </a:t>
            </a:r>
            <a:r>
              <a:rPr kumimoji="1" lang="en-US" b="1" dirty="0" smtClean="0">
                <a:latin typeface="Helvetica" pitchFamily="34" charset="0"/>
              </a:rPr>
              <a:t>count (distinct</a:t>
            </a:r>
            <a:r>
              <a:rPr kumimoji="1" lang="en-US" dirty="0" smtClean="0">
                <a:latin typeface="Helvetica" pitchFamily="34" charset="0"/>
              </a:rPr>
              <a:t> </a:t>
            </a:r>
            <a:r>
              <a:rPr kumimoji="1" lang="en-US" i="1" dirty="0" smtClean="0">
                <a:latin typeface="Helvetica" pitchFamily="34" charset="0"/>
              </a:rPr>
              <a:t>customer-name)</a:t>
            </a:r>
            <a:br>
              <a:rPr kumimoji="1" lang="en-US" i="1" dirty="0" smtClean="0">
                <a:latin typeface="Helvetica" pitchFamily="34" charset="0"/>
              </a:rPr>
            </a:br>
            <a:r>
              <a:rPr kumimoji="1" lang="en-US" i="1" dirty="0" smtClean="0">
                <a:latin typeface="Helvetica" pitchFamily="34" charset="0"/>
              </a:rPr>
              <a:t>	</a:t>
            </a:r>
            <a:r>
              <a:rPr kumimoji="1" lang="en-US" b="1" dirty="0" smtClean="0">
                <a:latin typeface="Helvetica" pitchFamily="34" charset="0"/>
              </a:rPr>
              <a:t>from </a:t>
            </a:r>
            <a:r>
              <a:rPr kumimoji="1" lang="en-US" i="1" dirty="0" smtClean="0">
                <a:latin typeface="Helvetica" pitchFamily="34" charset="0"/>
              </a:rPr>
              <a:t>depositor, account</a:t>
            </a:r>
            <a:br>
              <a:rPr kumimoji="1" lang="en-US" i="1" dirty="0" smtClean="0">
                <a:latin typeface="Helvetica" pitchFamily="34" charset="0"/>
              </a:rPr>
            </a:br>
            <a:r>
              <a:rPr kumimoji="1" lang="en-US" i="1" dirty="0" smtClean="0">
                <a:latin typeface="Helvetica" pitchFamily="34" charset="0"/>
              </a:rPr>
              <a:t>	</a:t>
            </a:r>
            <a:r>
              <a:rPr kumimoji="1" lang="en-US" b="1" dirty="0" smtClean="0">
                <a:latin typeface="Helvetica" pitchFamily="34" charset="0"/>
              </a:rPr>
              <a:t>where </a:t>
            </a:r>
            <a:r>
              <a:rPr kumimoji="1" lang="en-US" i="1" dirty="0" err="1" smtClean="0">
                <a:latin typeface="Helvetica" pitchFamily="34" charset="0"/>
              </a:rPr>
              <a:t>depositor.account</a:t>
            </a:r>
            <a:r>
              <a:rPr kumimoji="1" lang="en-US" i="1" dirty="0" smtClean="0">
                <a:latin typeface="Helvetica" pitchFamily="34" charset="0"/>
              </a:rPr>
              <a:t>-number = </a:t>
            </a:r>
            <a:r>
              <a:rPr kumimoji="1" lang="en-US" i="1" dirty="0" err="1" smtClean="0">
                <a:latin typeface="Helvetica" pitchFamily="34" charset="0"/>
              </a:rPr>
              <a:t>account.account</a:t>
            </a:r>
            <a:r>
              <a:rPr kumimoji="1" lang="en-US" i="1" dirty="0" smtClean="0">
                <a:latin typeface="Helvetica" pitchFamily="34" charset="0"/>
              </a:rPr>
              <a:t>-number</a:t>
            </a:r>
            <a:br>
              <a:rPr kumimoji="1" lang="en-US" i="1" dirty="0" smtClean="0">
                <a:latin typeface="Helvetica" pitchFamily="34" charset="0"/>
              </a:rPr>
            </a:br>
            <a:r>
              <a:rPr kumimoji="1" lang="en-US" i="1" dirty="0" smtClean="0">
                <a:latin typeface="Helvetica" pitchFamily="34" charset="0"/>
              </a:rPr>
              <a:t>	</a:t>
            </a:r>
            <a:r>
              <a:rPr kumimoji="1" lang="en-US" b="1" dirty="0" smtClean="0">
                <a:latin typeface="Helvetica" pitchFamily="34" charset="0"/>
              </a:rPr>
              <a:t>group by </a:t>
            </a:r>
            <a:r>
              <a:rPr kumimoji="1" lang="en-US" i="1" dirty="0" smtClean="0">
                <a:latin typeface="Helvetica" pitchFamily="34" charset="0"/>
              </a:rPr>
              <a:t>branch-name</a:t>
            </a:r>
            <a:endParaRPr lang="en-US" dirty="0" smtClean="0"/>
          </a:p>
          <a:p>
            <a:r>
              <a:rPr kumimoji="1" lang="en-US" dirty="0" smtClean="0">
                <a:latin typeface="Helvetica" pitchFamily="34" charset="0"/>
              </a:rPr>
              <a:t>Attributes in </a:t>
            </a:r>
            <a:r>
              <a:rPr kumimoji="1" lang="en-US" b="1" dirty="0" smtClean="0">
                <a:latin typeface="Helvetica" pitchFamily="34" charset="0"/>
              </a:rPr>
              <a:t>select </a:t>
            </a:r>
            <a:r>
              <a:rPr kumimoji="1" lang="en-US" dirty="0" smtClean="0">
                <a:latin typeface="Helvetica" pitchFamily="34" charset="0"/>
              </a:rPr>
              <a:t>clause outside of aggregate functions must         </a:t>
            </a:r>
            <a:br>
              <a:rPr kumimoji="1" lang="en-US" dirty="0" smtClean="0">
                <a:latin typeface="Helvetica" pitchFamily="34" charset="0"/>
              </a:rPr>
            </a:br>
            <a:r>
              <a:rPr kumimoji="1" lang="en-US" dirty="0" smtClean="0">
                <a:latin typeface="Helvetica" pitchFamily="34" charset="0"/>
              </a:rPr>
              <a:t>           appear in </a:t>
            </a:r>
            <a:r>
              <a:rPr kumimoji="1" lang="en-US" b="1" dirty="0" smtClean="0">
                <a:latin typeface="Helvetica" pitchFamily="34" charset="0"/>
              </a:rPr>
              <a:t>group by</a:t>
            </a:r>
            <a:r>
              <a:rPr kumimoji="1" lang="en-US" dirty="0" smtClean="0">
                <a:latin typeface="Helvetica" pitchFamily="34" charset="0"/>
              </a:rPr>
              <a:t> list</a:t>
            </a: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Basic Structure 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Set Operations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Aggregate Functions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Null Values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Aggregate Functions – Having Clause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Find the names of all branches where the average account balance is more than $</a:t>
            </a:r>
            <a:r>
              <a:rPr lang="en-US" dirty="0" smtClean="0"/>
              <a:t>1,200</a:t>
            </a:r>
          </a:p>
          <a:p>
            <a:pPr>
              <a:buNone/>
            </a:pPr>
            <a:r>
              <a:rPr kumimoji="1" lang="en-US" b="1" dirty="0" smtClean="0">
                <a:latin typeface="Helvetica" pitchFamily="34" charset="0"/>
              </a:rPr>
              <a:t>    select</a:t>
            </a:r>
            <a:r>
              <a:rPr kumimoji="1" lang="en-US" i="1" dirty="0" smtClean="0">
                <a:latin typeface="Helvetica" pitchFamily="34" charset="0"/>
              </a:rPr>
              <a:t> </a:t>
            </a:r>
            <a:r>
              <a:rPr kumimoji="1" lang="en-US" i="1" dirty="0" smtClean="0">
                <a:latin typeface="Helvetica" pitchFamily="34" charset="0"/>
              </a:rPr>
              <a:t>branch-name, </a:t>
            </a:r>
            <a:r>
              <a:rPr kumimoji="1" lang="en-US" b="1" dirty="0" err="1" smtClean="0">
                <a:latin typeface="Helvetica" pitchFamily="34" charset="0"/>
              </a:rPr>
              <a:t>avg</a:t>
            </a:r>
            <a:r>
              <a:rPr kumimoji="1" lang="en-US" b="1" dirty="0" smtClean="0">
                <a:latin typeface="Helvetica" pitchFamily="34" charset="0"/>
              </a:rPr>
              <a:t> </a:t>
            </a:r>
            <a:r>
              <a:rPr kumimoji="1" lang="en-US" i="1" dirty="0" smtClean="0">
                <a:latin typeface="Helvetica" pitchFamily="34" charset="0"/>
              </a:rPr>
              <a:t>(balance)</a:t>
            </a:r>
            <a:br>
              <a:rPr kumimoji="1" lang="en-US" i="1" dirty="0" smtClean="0">
                <a:latin typeface="Helvetica" pitchFamily="34" charset="0"/>
              </a:rPr>
            </a:br>
            <a:r>
              <a:rPr kumimoji="1" lang="en-US" i="1" dirty="0" smtClean="0">
                <a:latin typeface="Helvetica" pitchFamily="34" charset="0"/>
              </a:rPr>
              <a:t>	</a:t>
            </a:r>
            <a:r>
              <a:rPr kumimoji="1" lang="en-US" b="1" dirty="0" smtClean="0">
                <a:latin typeface="Helvetica" pitchFamily="34" charset="0"/>
              </a:rPr>
              <a:t>from</a:t>
            </a:r>
            <a:r>
              <a:rPr kumimoji="1" lang="en-US" i="1" dirty="0" smtClean="0">
                <a:latin typeface="Helvetica" pitchFamily="34" charset="0"/>
              </a:rPr>
              <a:t> account</a:t>
            </a:r>
            <a:br>
              <a:rPr kumimoji="1" lang="en-US" i="1" dirty="0" smtClean="0">
                <a:latin typeface="Helvetica" pitchFamily="34" charset="0"/>
              </a:rPr>
            </a:br>
            <a:r>
              <a:rPr kumimoji="1" lang="en-US" i="1" dirty="0" smtClean="0">
                <a:latin typeface="Helvetica" pitchFamily="34" charset="0"/>
              </a:rPr>
              <a:t>	</a:t>
            </a:r>
            <a:r>
              <a:rPr kumimoji="1" lang="en-US" b="1" dirty="0" smtClean="0">
                <a:latin typeface="Helvetica" pitchFamily="34" charset="0"/>
              </a:rPr>
              <a:t>group by</a:t>
            </a:r>
            <a:r>
              <a:rPr kumimoji="1" lang="en-US" i="1" dirty="0" smtClean="0">
                <a:latin typeface="Helvetica" pitchFamily="34" charset="0"/>
              </a:rPr>
              <a:t> branch-name</a:t>
            </a:r>
            <a:br>
              <a:rPr kumimoji="1" lang="en-US" i="1" dirty="0" smtClean="0">
                <a:latin typeface="Helvetica" pitchFamily="34" charset="0"/>
              </a:rPr>
            </a:br>
            <a:r>
              <a:rPr kumimoji="1" lang="en-US" i="1" dirty="0" smtClean="0">
                <a:latin typeface="Helvetica" pitchFamily="34" charset="0"/>
              </a:rPr>
              <a:t>	</a:t>
            </a:r>
            <a:r>
              <a:rPr kumimoji="1" lang="en-US" b="1" dirty="0" smtClean="0">
                <a:latin typeface="Helvetica" pitchFamily="34" charset="0"/>
              </a:rPr>
              <a:t>having </a:t>
            </a:r>
            <a:r>
              <a:rPr kumimoji="1" lang="en-US" b="1" dirty="0" err="1" smtClean="0">
                <a:latin typeface="Helvetica" pitchFamily="34" charset="0"/>
              </a:rPr>
              <a:t>avg</a:t>
            </a:r>
            <a:r>
              <a:rPr kumimoji="1" lang="en-US" i="1" dirty="0" smtClean="0">
                <a:latin typeface="Helvetica" pitchFamily="34" charset="0"/>
              </a:rPr>
              <a:t> (balance) &gt; </a:t>
            </a:r>
            <a:r>
              <a:rPr kumimoji="1" lang="en-US" dirty="0" smtClean="0">
                <a:latin typeface="Helvetica" pitchFamily="34" charset="0"/>
              </a:rPr>
              <a:t>1200</a:t>
            </a:r>
            <a:endParaRPr lang="en-US" dirty="0" smtClean="0"/>
          </a:p>
          <a:p>
            <a:endParaRPr lang="en-US" dirty="0" smtClean="0"/>
          </a:p>
          <a:p>
            <a:r>
              <a:rPr kumimoji="1" lang="en-US" b="1" u="sng" dirty="0" smtClean="0">
                <a:latin typeface="Helvetica" pitchFamily="34" charset="0"/>
              </a:rPr>
              <a:t>Note</a:t>
            </a:r>
            <a:r>
              <a:rPr kumimoji="1" lang="en-US" dirty="0" smtClean="0">
                <a:latin typeface="Helvetica" pitchFamily="34" charset="0"/>
              </a:rPr>
              <a:t>:  predicates in the </a:t>
            </a:r>
            <a:r>
              <a:rPr kumimoji="1" lang="en-US" b="1" dirty="0" smtClean="0">
                <a:latin typeface="Helvetica" pitchFamily="34" charset="0"/>
              </a:rPr>
              <a:t>having</a:t>
            </a:r>
            <a:r>
              <a:rPr kumimoji="1" lang="en-US" dirty="0" smtClean="0">
                <a:latin typeface="Helvetica" pitchFamily="34" charset="0"/>
              </a:rPr>
              <a:t> clause are applied after the </a:t>
            </a:r>
            <a:br>
              <a:rPr kumimoji="1" lang="en-US" dirty="0" smtClean="0">
                <a:latin typeface="Helvetica" pitchFamily="34" charset="0"/>
              </a:rPr>
            </a:br>
            <a:r>
              <a:rPr kumimoji="1" lang="en-US" dirty="0" smtClean="0">
                <a:latin typeface="Helvetica" pitchFamily="34" charset="0"/>
              </a:rPr>
              <a:t>           formation of groups whereas predicates in the </a:t>
            </a:r>
            <a:r>
              <a:rPr kumimoji="1" lang="en-US" b="1" dirty="0" smtClean="0">
                <a:latin typeface="Helvetica" pitchFamily="34" charset="0"/>
              </a:rPr>
              <a:t>where</a:t>
            </a:r>
            <a:r>
              <a:rPr kumimoji="1" lang="en-US" dirty="0" smtClean="0">
                <a:latin typeface="Helvetica" pitchFamily="34" charset="0"/>
              </a:rPr>
              <a:t> </a:t>
            </a:r>
            <a:br>
              <a:rPr kumimoji="1" lang="en-US" dirty="0" smtClean="0">
                <a:latin typeface="Helvetica" pitchFamily="34" charset="0"/>
              </a:rPr>
            </a:br>
            <a:r>
              <a:rPr kumimoji="1" lang="en-US" dirty="0" smtClean="0">
                <a:latin typeface="Helvetica" pitchFamily="34" charset="0"/>
              </a:rPr>
              <a:t>          clause are applied before forming groups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Null Values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40768"/>
            <a:ext cx="8686800" cy="5184576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It is possible for </a:t>
            </a:r>
            <a:r>
              <a:rPr lang="en-US" dirty="0" err="1" smtClean="0"/>
              <a:t>tuples</a:t>
            </a:r>
            <a:r>
              <a:rPr lang="en-US" dirty="0" smtClean="0"/>
              <a:t> to have a null value, denoted by </a:t>
            </a:r>
            <a:r>
              <a:rPr lang="en-US" i="1" dirty="0" smtClean="0"/>
              <a:t>null</a:t>
            </a:r>
            <a:r>
              <a:rPr lang="en-US" dirty="0" smtClean="0"/>
              <a:t>, for some of their attributes</a:t>
            </a:r>
          </a:p>
          <a:p>
            <a:r>
              <a:rPr lang="en-US" i="1" dirty="0" smtClean="0"/>
              <a:t>null</a:t>
            </a:r>
            <a:r>
              <a:rPr lang="en-US" dirty="0" smtClean="0"/>
              <a:t> signifies an unknown value or that a value does not exist.</a:t>
            </a:r>
          </a:p>
          <a:p>
            <a:r>
              <a:rPr lang="en-US" dirty="0" smtClean="0"/>
              <a:t>The predicate  </a:t>
            </a:r>
            <a:r>
              <a:rPr lang="en-US" b="1" dirty="0" smtClean="0"/>
              <a:t>is null</a:t>
            </a:r>
            <a:r>
              <a:rPr lang="en-US" dirty="0" smtClean="0"/>
              <a:t> can be used to check for null values.</a:t>
            </a:r>
          </a:p>
          <a:p>
            <a:pPr lvl="1"/>
            <a:r>
              <a:rPr lang="en-US" dirty="0" smtClean="0"/>
              <a:t>E.g. Find all loan number which appear in the </a:t>
            </a:r>
            <a:r>
              <a:rPr lang="en-US" i="1" dirty="0" smtClean="0"/>
              <a:t>loan</a:t>
            </a:r>
            <a:r>
              <a:rPr lang="en-US" dirty="0" smtClean="0"/>
              <a:t> relation with null values for </a:t>
            </a:r>
            <a:r>
              <a:rPr lang="en-US" i="1" dirty="0" smtClean="0"/>
              <a:t>amount.</a:t>
            </a:r>
            <a:endParaRPr lang="en-US" dirty="0" smtClean="0"/>
          </a:p>
          <a:p>
            <a:pPr>
              <a:buFont typeface="Monotype Sorts" pitchFamily="2" charset="2"/>
              <a:buNone/>
            </a:pPr>
            <a:r>
              <a:rPr lang="en-US" dirty="0" smtClean="0"/>
              <a:t>		</a:t>
            </a:r>
            <a:r>
              <a:rPr lang="en-US" b="1" dirty="0" smtClean="0"/>
              <a:t>select</a:t>
            </a:r>
            <a:r>
              <a:rPr lang="en-US" i="1" dirty="0" smtClean="0"/>
              <a:t> loan-number</a:t>
            </a:r>
            <a:br>
              <a:rPr lang="en-US" i="1" dirty="0" smtClean="0"/>
            </a:br>
            <a:r>
              <a:rPr lang="en-US" i="1" dirty="0" smtClean="0"/>
              <a:t>	</a:t>
            </a:r>
            <a:r>
              <a:rPr lang="en-US" b="1" dirty="0" smtClean="0"/>
              <a:t>from</a:t>
            </a:r>
            <a:r>
              <a:rPr lang="en-US" i="1" dirty="0" smtClean="0"/>
              <a:t> loan</a:t>
            </a:r>
            <a:br>
              <a:rPr lang="en-US" i="1" dirty="0" smtClean="0"/>
            </a:br>
            <a:r>
              <a:rPr lang="en-US" i="1" dirty="0" smtClean="0"/>
              <a:t>	</a:t>
            </a:r>
            <a:r>
              <a:rPr lang="en-US" b="1" dirty="0" smtClean="0"/>
              <a:t>where </a:t>
            </a:r>
            <a:r>
              <a:rPr lang="en-US" i="1" dirty="0" smtClean="0"/>
              <a:t>amount </a:t>
            </a:r>
            <a:r>
              <a:rPr lang="en-US" b="1" dirty="0" smtClean="0"/>
              <a:t>is null</a:t>
            </a:r>
            <a:endParaRPr lang="en-US" dirty="0" smtClean="0"/>
          </a:p>
          <a:p>
            <a:r>
              <a:rPr lang="en-US" dirty="0" smtClean="0"/>
              <a:t>The result of any arithmetic expression involving </a:t>
            </a:r>
            <a:r>
              <a:rPr lang="en-US" i="1" dirty="0" smtClean="0"/>
              <a:t>null</a:t>
            </a:r>
            <a:r>
              <a:rPr lang="en-US" dirty="0" smtClean="0"/>
              <a:t> is </a:t>
            </a:r>
            <a:r>
              <a:rPr lang="en-US" i="1" dirty="0" smtClean="0"/>
              <a:t>null</a:t>
            </a:r>
          </a:p>
          <a:p>
            <a:pPr lvl="1"/>
            <a:r>
              <a:rPr lang="en-US" dirty="0" smtClean="0"/>
              <a:t>E.g.  5 + null  returns null</a:t>
            </a:r>
          </a:p>
          <a:p>
            <a:r>
              <a:rPr lang="en-US" dirty="0" smtClean="0"/>
              <a:t>However, aggregate functions simply ignore nulls</a:t>
            </a:r>
          </a:p>
          <a:p>
            <a:pPr lvl="1"/>
            <a:r>
              <a:rPr lang="en-US" dirty="0" smtClean="0"/>
              <a:t>more on this shortly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Null Values and Three Valued Logic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54162"/>
            <a:ext cx="8686800" cy="4899174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Any comparison with </a:t>
            </a:r>
            <a:r>
              <a:rPr lang="en-US" i="1" dirty="0" smtClean="0"/>
              <a:t>null</a:t>
            </a:r>
            <a:r>
              <a:rPr lang="en-US" dirty="0" smtClean="0"/>
              <a:t> returns </a:t>
            </a:r>
            <a:r>
              <a:rPr lang="en-US" i="1" dirty="0" smtClean="0"/>
              <a:t>unknown</a:t>
            </a:r>
          </a:p>
          <a:p>
            <a:pPr lvl="1"/>
            <a:r>
              <a:rPr lang="en-US" i="1" dirty="0" smtClean="0"/>
              <a:t>E.g.  5 &lt; null   or   null &lt;&gt; null    or    null = null</a:t>
            </a:r>
          </a:p>
          <a:p>
            <a:r>
              <a:rPr lang="en-US" dirty="0" smtClean="0"/>
              <a:t>Three-valued logic using the truth value </a:t>
            </a:r>
            <a:r>
              <a:rPr lang="en-US" i="1" dirty="0" smtClean="0"/>
              <a:t>unknown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OR: (</a:t>
            </a:r>
            <a:r>
              <a:rPr lang="en-US" i="1" dirty="0" smtClean="0"/>
              <a:t>unknown</a:t>
            </a:r>
            <a:r>
              <a:rPr lang="en-US" dirty="0" smtClean="0"/>
              <a:t> </a:t>
            </a:r>
            <a:r>
              <a:rPr lang="en-US" b="1" dirty="0" smtClean="0"/>
              <a:t>or</a:t>
            </a:r>
            <a:r>
              <a:rPr lang="en-US" dirty="0" smtClean="0"/>
              <a:t> </a:t>
            </a:r>
            <a:r>
              <a:rPr lang="en-US" i="1" dirty="0" smtClean="0"/>
              <a:t>true</a:t>
            </a:r>
            <a:r>
              <a:rPr lang="en-US" dirty="0" smtClean="0"/>
              <a:t>) = </a:t>
            </a:r>
            <a:r>
              <a:rPr lang="en-US" i="1" dirty="0" smtClean="0"/>
              <a:t>true</a:t>
            </a:r>
            <a:r>
              <a:rPr lang="en-US" dirty="0" smtClean="0"/>
              <a:t>, (</a:t>
            </a:r>
            <a:r>
              <a:rPr lang="en-US" i="1" dirty="0" smtClean="0"/>
              <a:t>unknown</a:t>
            </a:r>
            <a:r>
              <a:rPr lang="en-US" dirty="0" smtClean="0"/>
              <a:t> </a:t>
            </a:r>
            <a:r>
              <a:rPr lang="en-US" b="1" dirty="0" smtClean="0"/>
              <a:t>or</a:t>
            </a:r>
            <a:r>
              <a:rPr lang="en-US" dirty="0" smtClean="0"/>
              <a:t> </a:t>
            </a:r>
            <a:r>
              <a:rPr lang="en-US" i="1" dirty="0" smtClean="0"/>
              <a:t>false</a:t>
            </a:r>
            <a:r>
              <a:rPr lang="en-US" dirty="0" smtClean="0"/>
              <a:t>) = </a:t>
            </a:r>
            <a:r>
              <a:rPr lang="en-US" i="1" dirty="0" smtClean="0"/>
              <a:t>unknown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(</a:t>
            </a:r>
            <a:r>
              <a:rPr lang="en-US" i="1" dirty="0" smtClean="0"/>
              <a:t>unknown </a:t>
            </a:r>
            <a:r>
              <a:rPr lang="en-US" b="1" dirty="0" smtClean="0"/>
              <a:t>or</a:t>
            </a:r>
            <a:r>
              <a:rPr lang="en-US" i="1" dirty="0" smtClean="0"/>
              <a:t> unknown) = unknown</a:t>
            </a:r>
          </a:p>
          <a:p>
            <a:pPr lvl="1"/>
            <a:r>
              <a:rPr lang="en-US" dirty="0" smtClean="0"/>
              <a:t>AND:</a:t>
            </a:r>
            <a:r>
              <a:rPr lang="en-US" i="1" dirty="0" smtClean="0"/>
              <a:t> (true</a:t>
            </a:r>
            <a:r>
              <a:rPr lang="en-US" b="1" dirty="0" smtClean="0"/>
              <a:t> and </a:t>
            </a:r>
            <a:r>
              <a:rPr lang="en-US" i="1" dirty="0" smtClean="0"/>
              <a:t>unknown) = unknown,    (false</a:t>
            </a:r>
            <a:r>
              <a:rPr lang="en-US" b="1" dirty="0" smtClean="0"/>
              <a:t> and </a:t>
            </a:r>
            <a:r>
              <a:rPr lang="en-US" i="1" dirty="0" smtClean="0"/>
              <a:t>unknown) = false,</a:t>
            </a:r>
            <a:br>
              <a:rPr lang="en-US" i="1" dirty="0" smtClean="0"/>
            </a:br>
            <a:r>
              <a:rPr lang="en-US" i="1" dirty="0" smtClean="0"/>
              <a:t>          (unknown </a:t>
            </a:r>
            <a:r>
              <a:rPr lang="en-US" b="1" dirty="0" smtClean="0"/>
              <a:t>and</a:t>
            </a:r>
            <a:r>
              <a:rPr lang="en-US" i="1" dirty="0" smtClean="0"/>
              <a:t> unknown) = unknown</a:t>
            </a:r>
          </a:p>
          <a:p>
            <a:pPr lvl="1"/>
            <a:r>
              <a:rPr lang="en-US" dirty="0" smtClean="0"/>
              <a:t>NOT</a:t>
            </a:r>
            <a:r>
              <a:rPr lang="en-US" i="1" dirty="0" smtClean="0"/>
              <a:t>:  (</a:t>
            </a:r>
            <a:r>
              <a:rPr lang="en-US" b="1" dirty="0" smtClean="0"/>
              <a:t>not</a:t>
            </a:r>
            <a:r>
              <a:rPr lang="en-US" i="1" dirty="0" smtClean="0"/>
              <a:t> unknown) = unknown</a:t>
            </a:r>
          </a:p>
          <a:p>
            <a:pPr lvl="1"/>
            <a:r>
              <a:rPr lang="en-US" dirty="0" smtClean="0"/>
              <a:t>“</a:t>
            </a:r>
            <a:r>
              <a:rPr lang="en-US" i="1" dirty="0" smtClean="0"/>
              <a:t>P</a:t>
            </a:r>
            <a:r>
              <a:rPr lang="en-US" b="1" dirty="0" smtClean="0"/>
              <a:t> is unknown” </a:t>
            </a:r>
            <a:r>
              <a:rPr lang="en-US" dirty="0" smtClean="0"/>
              <a:t>evaluates to true if predicate </a:t>
            </a:r>
            <a:r>
              <a:rPr lang="en-US" i="1" dirty="0" smtClean="0"/>
              <a:t>P</a:t>
            </a:r>
            <a:r>
              <a:rPr lang="en-US" dirty="0" smtClean="0"/>
              <a:t> evaluates to </a:t>
            </a:r>
            <a:r>
              <a:rPr lang="en-US" i="1" dirty="0" smtClean="0"/>
              <a:t>unknown</a:t>
            </a:r>
          </a:p>
          <a:p>
            <a:r>
              <a:rPr lang="en-US" dirty="0" smtClean="0"/>
              <a:t>Result of </a:t>
            </a:r>
            <a:r>
              <a:rPr lang="en-US" b="1" dirty="0" smtClean="0"/>
              <a:t>where </a:t>
            </a:r>
            <a:r>
              <a:rPr lang="en-US" dirty="0" smtClean="0"/>
              <a:t>clause predicate is treated as </a:t>
            </a:r>
            <a:r>
              <a:rPr lang="en-US" i="1" dirty="0" smtClean="0"/>
              <a:t>false </a:t>
            </a:r>
            <a:r>
              <a:rPr lang="en-US" dirty="0" smtClean="0"/>
              <a:t>if it evaluates to </a:t>
            </a:r>
            <a:r>
              <a:rPr lang="en-US" i="1" dirty="0" smtClean="0"/>
              <a:t>unknown</a:t>
            </a:r>
            <a:endParaRPr lang="en-US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Null Values and Aggregates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1830388" algn="l"/>
                <a:tab pos="2232025" algn="l"/>
              </a:tabLst>
            </a:pPr>
            <a:r>
              <a:rPr lang="en-US" dirty="0" smtClean="0"/>
              <a:t>Total all loan amounts</a:t>
            </a:r>
          </a:p>
          <a:p>
            <a:pPr>
              <a:buFont typeface="Monotype Sorts" pitchFamily="2" charset="2"/>
              <a:buNone/>
              <a:tabLst>
                <a:tab pos="1830388" algn="l"/>
                <a:tab pos="2232025" algn="l"/>
              </a:tabLst>
            </a:pPr>
            <a:r>
              <a:rPr lang="en-US" dirty="0" smtClean="0"/>
              <a:t>		</a:t>
            </a:r>
            <a:r>
              <a:rPr lang="en-US" b="1" dirty="0" smtClean="0"/>
              <a:t>select sum</a:t>
            </a:r>
            <a:r>
              <a:rPr lang="en-US" dirty="0" smtClean="0"/>
              <a:t> (</a:t>
            </a:r>
            <a:r>
              <a:rPr lang="en-US" i="1" dirty="0" smtClean="0"/>
              <a:t>amount)</a:t>
            </a:r>
            <a:br>
              <a:rPr lang="en-US" i="1" dirty="0" smtClean="0"/>
            </a:br>
            <a:r>
              <a:rPr lang="en-US" i="1" dirty="0" smtClean="0"/>
              <a:t>	</a:t>
            </a:r>
            <a:r>
              <a:rPr lang="en-US" b="1" dirty="0" smtClean="0"/>
              <a:t>from</a:t>
            </a:r>
            <a:r>
              <a:rPr lang="en-US" i="1" dirty="0" smtClean="0"/>
              <a:t> loan</a:t>
            </a:r>
            <a:endParaRPr lang="en-US" dirty="0" smtClean="0"/>
          </a:p>
          <a:p>
            <a:pPr lvl="1">
              <a:tabLst>
                <a:tab pos="1830388" algn="l"/>
                <a:tab pos="2232025" algn="l"/>
              </a:tabLst>
            </a:pPr>
            <a:r>
              <a:rPr lang="en-US" dirty="0" smtClean="0"/>
              <a:t>Above statement ignores null amounts</a:t>
            </a:r>
          </a:p>
          <a:p>
            <a:pPr lvl="1">
              <a:tabLst>
                <a:tab pos="1830388" algn="l"/>
                <a:tab pos="2232025" algn="l"/>
              </a:tabLst>
            </a:pPr>
            <a:r>
              <a:rPr lang="en-US" dirty="0" smtClean="0"/>
              <a:t>result is null if there is no non-null amount</a:t>
            </a:r>
          </a:p>
          <a:p>
            <a:pPr lvl="1">
              <a:tabLst>
                <a:tab pos="1830388" algn="l"/>
                <a:tab pos="2232025" algn="l"/>
              </a:tabLst>
            </a:pPr>
            <a:r>
              <a:rPr lang="en-US" dirty="0" smtClean="0"/>
              <a:t>All aggregate operations except </a:t>
            </a:r>
            <a:r>
              <a:rPr lang="en-US" b="1" dirty="0" smtClean="0"/>
              <a:t>count(*)</a:t>
            </a:r>
            <a:r>
              <a:rPr lang="en-US" dirty="0" smtClean="0"/>
              <a:t> ignore </a:t>
            </a:r>
            <a:r>
              <a:rPr lang="en-US" dirty="0" err="1" smtClean="0"/>
              <a:t>tuples</a:t>
            </a:r>
            <a:r>
              <a:rPr lang="en-US" dirty="0" smtClean="0"/>
              <a:t> with null values on the aggregated attributes.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Thank You!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Schema Used in Examples</a:t>
            </a:r>
            <a:endParaRPr lang="en-IN" dirty="0"/>
          </a:p>
        </p:txBody>
      </p:sp>
      <p:pic>
        <p:nvPicPr>
          <p:cNvPr id="4" name="Picture 3075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900" t="23064" r="720" b="23062"/>
          <a:stretch>
            <a:fillRect/>
          </a:stretch>
        </p:blipFill>
        <p:spPr bwMode="auto">
          <a:xfrm>
            <a:off x="69768" y="1988840"/>
            <a:ext cx="8921832" cy="403244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Structure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typical SQL query has the form: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b="1" dirty="0" smtClean="0"/>
              <a:t>select </a:t>
            </a:r>
            <a:r>
              <a:rPr lang="en-US" i="1" dirty="0" smtClean="0"/>
              <a:t>A</a:t>
            </a:r>
            <a:r>
              <a:rPr lang="en-US" baseline="-25000" dirty="0" smtClean="0"/>
              <a:t>1</a:t>
            </a:r>
            <a:r>
              <a:rPr lang="en-US" dirty="0" smtClean="0"/>
              <a:t>, </a:t>
            </a:r>
            <a:r>
              <a:rPr lang="en-US" i="1" dirty="0" smtClean="0"/>
              <a:t>A</a:t>
            </a:r>
            <a:r>
              <a:rPr lang="en-US" baseline="-25000" dirty="0" smtClean="0"/>
              <a:t>2</a:t>
            </a:r>
            <a:r>
              <a:rPr lang="en-US" dirty="0" smtClean="0"/>
              <a:t>, ..., </a:t>
            </a:r>
            <a:r>
              <a:rPr lang="en-US" i="1" dirty="0" smtClean="0"/>
              <a:t>A</a:t>
            </a:r>
            <a:r>
              <a:rPr lang="en-US" i="1" baseline="-25000" dirty="0" smtClean="0"/>
              <a:t>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b="1" dirty="0" smtClean="0"/>
              <a:t>from</a:t>
            </a:r>
            <a:r>
              <a:rPr lang="en-US" dirty="0" smtClean="0"/>
              <a:t> </a:t>
            </a:r>
            <a:r>
              <a:rPr lang="en-US" i="1" dirty="0" smtClean="0"/>
              <a:t>r</a:t>
            </a:r>
            <a:r>
              <a:rPr lang="en-US" baseline="-25000" dirty="0" smtClean="0"/>
              <a:t>1</a:t>
            </a:r>
            <a:r>
              <a:rPr lang="en-US" dirty="0" smtClean="0"/>
              <a:t>, </a:t>
            </a:r>
            <a:r>
              <a:rPr lang="en-US" i="1" dirty="0" smtClean="0"/>
              <a:t>r</a:t>
            </a:r>
            <a:r>
              <a:rPr lang="en-US" baseline="-25000" dirty="0" smtClean="0"/>
              <a:t>2</a:t>
            </a:r>
            <a:r>
              <a:rPr lang="en-US" dirty="0" smtClean="0"/>
              <a:t>, ..., </a:t>
            </a:r>
            <a:r>
              <a:rPr lang="en-US" i="1" dirty="0" smtClean="0"/>
              <a:t>r</a:t>
            </a:r>
            <a:r>
              <a:rPr lang="en-US" i="1" baseline="-25000" dirty="0" smtClean="0"/>
              <a:t>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b="1" dirty="0" smtClean="0"/>
              <a:t>where </a:t>
            </a:r>
            <a:r>
              <a:rPr lang="en-US" i="1" dirty="0" smtClean="0"/>
              <a:t>P</a:t>
            </a:r>
            <a:endParaRPr lang="en-US" dirty="0" smtClean="0"/>
          </a:p>
          <a:p>
            <a:pPr lvl="1">
              <a:buSzPct val="90000"/>
              <a:tabLst>
                <a:tab pos="2055813" algn="l"/>
              </a:tabLst>
            </a:pPr>
            <a:r>
              <a:rPr lang="en-US" i="1" dirty="0" err="1" smtClean="0"/>
              <a:t>A</a:t>
            </a:r>
            <a:r>
              <a:rPr lang="en-US" i="1" baseline="-25000" dirty="0" err="1" smtClean="0"/>
              <a:t>i</a:t>
            </a:r>
            <a:r>
              <a:rPr lang="en-US" i="1" dirty="0" err="1" smtClean="0"/>
              <a:t>s</a:t>
            </a:r>
            <a:r>
              <a:rPr lang="en-US" i="1" dirty="0" smtClean="0"/>
              <a:t> </a:t>
            </a:r>
            <a:r>
              <a:rPr lang="en-US" dirty="0" smtClean="0"/>
              <a:t>represent attributes</a:t>
            </a:r>
          </a:p>
          <a:p>
            <a:pPr lvl="1">
              <a:buSzPct val="90000"/>
              <a:tabLst>
                <a:tab pos="2055813" algn="l"/>
              </a:tabLst>
            </a:pPr>
            <a:r>
              <a:rPr lang="en-US" i="1" dirty="0" err="1" smtClean="0"/>
              <a:t>r</a:t>
            </a:r>
            <a:r>
              <a:rPr lang="en-US" i="1" baseline="-25000" dirty="0" err="1" smtClean="0"/>
              <a:t>i</a:t>
            </a:r>
            <a:r>
              <a:rPr lang="en-US" i="1" dirty="0" err="1" smtClean="0"/>
              <a:t>s</a:t>
            </a:r>
            <a:r>
              <a:rPr lang="en-US" i="1" dirty="0" smtClean="0"/>
              <a:t> </a:t>
            </a:r>
            <a:r>
              <a:rPr lang="en-US" dirty="0" smtClean="0"/>
              <a:t>represent relations</a:t>
            </a:r>
          </a:p>
          <a:p>
            <a:pPr lvl="1">
              <a:buSzPct val="90000"/>
              <a:tabLst>
                <a:tab pos="2055813" algn="l"/>
              </a:tabLst>
            </a:pPr>
            <a:r>
              <a:rPr lang="en-US" i="1" dirty="0" smtClean="0"/>
              <a:t>P</a:t>
            </a:r>
            <a:r>
              <a:rPr lang="en-US" dirty="0" smtClean="0"/>
              <a:t> is a </a:t>
            </a:r>
            <a:r>
              <a:rPr lang="en-US" dirty="0" smtClean="0"/>
              <a:t>predicate( condition)</a:t>
            </a:r>
          </a:p>
          <a:p>
            <a:pPr lvl="1">
              <a:buSzPct val="90000"/>
              <a:tabLst>
                <a:tab pos="2055813" algn="l"/>
              </a:tabLst>
            </a:pPr>
            <a:r>
              <a:rPr lang="en-US" b="1" u="sng" dirty="0" smtClean="0"/>
              <a:t>The result of an SQL query is a relation</a:t>
            </a:r>
            <a:r>
              <a:rPr lang="en-US" dirty="0" smtClean="0"/>
              <a:t>.</a:t>
            </a:r>
          </a:p>
          <a:p>
            <a:pPr lvl="1">
              <a:buSzPct val="90000"/>
              <a:tabLst>
                <a:tab pos="2055813" algn="l"/>
              </a:tabLst>
            </a:pP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select </a:t>
            </a:r>
            <a:r>
              <a:rPr lang="en-US" dirty="0" smtClean="0"/>
              <a:t>Clause(1/3)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</a:t>
            </a:r>
            <a:r>
              <a:rPr lang="en-US" b="1" dirty="0" smtClean="0"/>
              <a:t>select</a:t>
            </a:r>
            <a:r>
              <a:rPr lang="en-US" dirty="0" smtClean="0"/>
              <a:t> clause list the attributes desired in the result of a query</a:t>
            </a:r>
          </a:p>
          <a:p>
            <a:r>
              <a:rPr lang="en-US" dirty="0" smtClean="0"/>
              <a:t>E.g. find the names of all branches in the </a:t>
            </a:r>
            <a:r>
              <a:rPr lang="en-US" i="1" dirty="0" smtClean="0"/>
              <a:t>loan</a:t>
            </a:r>
            <a:r>
              <a:rPr lang="en-US" dirty="0" smtClean="0"/>
              <a:t> relation</a:t>
            </a:r>
            <a:br>
              <a:rPr lang="en-US" dirty="0" smtClean="0"/>
            </a:br>
            <a:r>
              <a:rPr lang="en-US" dirty="0" smtClean="0"/>
              <a:t>		</a:t>
            </a:r>
            <a:r>
              <a:rPr lang="en-US" b="1" dirty="0" smtClean="0"/>
              <a:t>select </a:t>
            </a:r>
            <a:r>
              <a:rPr lang="en-US" i="1" dirty="0" err="1" smtClean="0"/>
              <a:t>branch_name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</a:t>
            </a:r>
            <a:r>
              <a:rPr lang="en-US" b="1" dirty="0" smtClean="0"/>
              <a:t>from </a:t>
            </a:r>
            <a:r>
              <a:rPr lang="en-US" i="1" dirty="0" smtClean="0"/>
              <a:t>loan</a:t>
            </a:r>
          </a:p>
          <a:p>
            <a:pPr>
              <a:lnSpc>
                <a:spcPct val="90000"/>
              </a:lnSpc>
              <a:tabLst>
                <a:tab pos="2055813" algn="l"/>
              </a:tabLst>
            </a:pPr>
            <a:r>
              <a:rPr lang="en-US" dirty="0" smtClean="0"/>
              <a:t>SQL does not permit the ‘-’ character in names, </a:t>
            </a:r>
          </a:p>
          <a:p>
            <a:pPr>
              <a:lnSpc>
                <a:spcPct val="90000"/>
              </a:lnSpc>
              <a:tabLst>
                <a:tab pos="2055813" algn="l"/>
              </a:tabLst>
            </a:pPr>
            <a:r>
              <a:rPr lang="en-US" dirty="0" smtClean="0"/>
              <a:t>NOTE:  SQL names are case insensitive, i.e. you can use capital or small letters. 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select Clause </a:t>
            </a:r>
            <a:r>
              <a:rPr lang="en-US" dirty="0" smtClean="0"/>
              <a:t>(2/3)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tabLst>
                <a:tab pos="2055813" algn="l"/>
              </a:tabLst>
            </a:pPr>
            <a:r>
              <a:rPr lang="en-US" dirty="0" smtClean="0"/>
              <a:t>SQL allows duplicates in relations as well as in query results.</a:t>
            </a:r>
          </a:p>
          <a:p>
            <a:pPr>
              <a:tabLst>
                <a:tab pos="2055813" algn="l"/>
              </a:tabLst>
            </a:pPr>
            <a:r>
              <a:rPr lang="en-US" dirty="0" smtClean="0"/>
              <a:t>To force the elimination of duplicates, insert the keyword </a:t>
            </a:r>
            <a:r>
              <a:rPr lang="en-US" b="1" dirty="0" smtClean="0"/>
              <a:t>distinct </a:t>
            </a:r>
            <a:r>
              <a:rPr lang="en-US" dirty="0" smtClean="0"/>
              <a:t> after </a:t>
            </a:r>
            <a:r>
              <a:rPr lang="en-US" b="1" dirty="0" smtClean="0"/>
              <a:t>select.</a:t>
            </a:r>
          </a:p>
          <a:p>
            <a:pPr>
              <a:tabLst>
                <a:tab pos="2055813" algn="l"/>
              </a:tabLst>
            </a:pPr>
            <a:r>
              <a:rPr lang="en-US" dirty="0" smtClean="0"/>
              <a:t>Find the names of all branches in the </a:t>
            </a:r>
            <a:r>
              <a:rPr lang="en-US" i="1" dirty="0" smtClean="0"/>
              <a:t>loan</a:t>
            </a:r>
            <a:r>
              <a:rPr lang="en-US" dirty="0" smtClean="0"/>
              <a:t> relations, and remove duplicates</a:t>
            </a:r>
          </a:p>
          <a:p>
            <a:pPr>
              <a:buFont typeface="Monotype Sorts" pitchFamily="2" charset="2"/>
              <a:buNone/>
              <a:tabLst>
                <a:tab pos="2055813" algn="l"/>
              </a:tabLst>
            </a:pPr>
            <a:r>
              <a:rPr lang="en-US" dirty="0" smtClean="0"/>
              <a:t>		</a:t>
            </a:r>
            <a:r>
              <a:rPr lang="en-US" b="1" dirty="0" smtClean="0"/>
              <a:t>select distinct </a:t>
            </a:r>
            <a:r>
              <a:rPr lang="en-US" i="1" dirty="0" smtClean="0"/>
              <a:t>branch-name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b="1" dirty="0" smtClean="0"/>
              <a:t>from </a:t>
            </a:r>
            <a:r>
              <a:rPr lang="en-US" i="1" dirty="0" smtClean="0"/>
              <a:t>loan</a:t>
            </a:r>
          </a:p>
          <a:p>
            <a:pPr>
              <a:tabLst>
                <a:tab pos="2055813" algn="l"/>
              </a:tabLst>
            </a:pPr>
            <a:r>
              <a:rPr lang="en-US" dirty="0" smtClean="0"/>
              <a:t>The keyword </a:t>
            </a:r>
            <a:r>
              <a:rPr lang="en-US" b="1" dirty="0" smtClean="0"/>
              <a:t>all </a:t>
            </a:r>
            <a:r>
              <a:rPr lang="en-US" dirty="0" smtClean="0"/>
              <a:t>specifies that duplicates not be removed.</a:t>
            </a:r>
          </a:p>
          <a:p>
            <a:pPr>
              <a:buFont typeface="Monotype Sorts" pitchFamily="2" charset="2"/>
              <a:buNone/>
              <a:tabLst>
                <a:tab pos="2055813" algn="l"/>
              </a:tabLst>
            </a:pPr>
            <a:r>
              <a:rPr lang="en-US" dirty="0" smtClean="0"/>
              <a:t>		</a:t>
            </a:r>
            <a:r>
              <a:rPr lang="en-US" b="1" dirty="0" smtClean="0"/>
              <a:t>select all</a:t>
            </a:r>
            <a:r>
              <a:rPr lang="en-US" dirty="0" smtClean="0"/>
              <a:t> </a:t>
            </a:r>
            <a:r>
              <a:rPr lang="en-US" i="1" dirty="0" smtClean="0"/>
              <a:t>branch-name</a:t>
            </a:r>
            <a:br>
              <a:rPr lang="en-US" i="1" dirty="0" smtClean="0"/>
            </a:br>
            <a:r>
              <a:rPr lang="en-US" i="1" dirty="0" smtClean="0"/>
              <a:t>	</a:t>
            </a:r>
            <a:r>
              <a:rPr lang="en-US" b="1" dirty="0" smtClean="0"/>
              <a:t>from </a:t>
            </a:r>
            <a:r>
              <a:rPr lang="en-US" i="1" dirty="0" smtClean="0"/>
              <a:t>loan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select Clause </a:t>
            </a:r>
            <a:r>
              <a:rPr lang="en-US" dirty="0" smtClean="0"/>
              <a:t>(3/3)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412776"/>
            <a:ext cx="8740080" cy="4667349"/>
          </a:xfrm>
        </p:spPr>
        <p:txBody>
          <a:bodyPr>
            <a:normAutofit fontScale="77500" lnSpcReduction="20000"/>
          </a:bodyPr>
          <a:lstStyle/>
          <a:p>
            <a:pPr>
              <a:tabLst>
                <a:tab pos="2055813" algn="l"/>
              </a:tabLst>
            </a:pPr>
            <a:r>
              <a:rPr lang="en-US" dirty="0" smtClean="0"/>
              <a:t>An asterisk in the select clause denotes “all attributes”</a:t>
            </a:r>
          </a:p>
          <a:p>
            <a:pPr>
              <a:buFont typeface="Monotype Sorts" pitchFamily="2" charset="2"/>
              <a:buNone/>
              <a:tabLst>
                <a:tab pos="2055813" algn="l"/>
              </a:tabLst>
            </a:pPr>
            <a:r>
              <a:rPr lang="en-US" dirty="0" smtClean="0"/>
              <a:t>			</a:t>
            </a:r>
            <a:r>
              <a:rPr lang="en-US" b="1" dirty="0" smtClean="0"/>
              <a:t>select </a:t>
            </a:r>
            <a:r>
              <a:rPr lang="en-US" dirty="0" smtClean="0"/>
              <a:t>*</a:t>
            </a:r>
            <a:br>
              <a:rPr lang="en-US" dirty="0" smtClean="0"/>
            </a:br>
            <a:r>
              <a:rPr lang="en-US" dirty="0" smtClean="0"/>
              <a:t>		</a:t>
            </a:r>
            <a:r>
              <a:rPr lang="en-US" b="1" dirty="0" smtClean="0"/>
              <a:t>from </a:t>
            </a:r>
            <a:r>
              <a:rPr lang="en-US" i="1" dirty="0" smtClean="0"/>
              <a:t>loan</a:t>
            </a:r>
          </a:p>
          <a:p>
            <a:pPr>
              <a:tabLst>
                <a:tab pos="2055813" algn="l"/>
              </a:tabLst>
            </a:pPr>
            <a:r>
              <a:rPr lang="en-US" dirty="0" smtClean="0"/>
              <a:t>The </a:t>
            </a:r>
            <a:r>
              <a:rPr lang="en-US" b="1" dirty="0" smtClean="0"/>
              <a:t>select</a:t>
            </a:r>
            <a:r>
              <a:rPr lang="en-US" dirty="0" smtClean="0"/>
              <a:t> clause can contain arithmetic expressions involving the operation, +, –, </a:t>
            </a:r>
            <a:r>
              <a:rPr lang="en-US" dirty="0" smtClean="0">
                <a:latin typeface="Symbol" pitchFamily="18" charset="2"/>
              </a:rPr>
              <a:t></a:t>
            </a:r>
            <a:r>
              <a:rPr lang="en-US" dirty="0" smtClean="0"/>
              <a:t>, and /, and operating on constants or attributes of </a:t>
            </a:r>
            <a:r>
              <a:rPr lang="en-US" dirty="0" err="1" smtClean="0"/>
              <a:t>tuples</a:t>
            </a:r>
            <a:r>
              <a:rPr lang="en-US" dirty="0" smtClean="0"/>
              <a:t>.</a:t>
            </a:r>
          </a:p>
          <a:p>
            <a:pPr>
              <a:tabLst>
                <a:tab pos="2055813" algn="l"/>
              </a:tabLst>
            </a:pPr>
            <a:r>
              <a:rPr lang="en-US" dirty="0" smtClean="0"/>
              <a:t>The query: </a:t>
            </a:r>
          </a:p>
          <a:p>
            <a:pPr>
              <a:buFont typeface="Monotype Sorts" pitchFamily="2" charset="2"/>
              <a:buNone/>
              <a:tabLst>
                <a:tab pos="2055813" algn="l"/>
              </a:tabLst>
            </a:pPr>
            <a:r>
              <a:rPr lang="en-US" dirty="0" smtClean="0"/>
              <a:t>		</a:t>
            </a:r>
            <a:r>
              <a:rPr lang="en-US" b="1" dirty="0" smtClean="0"/>
              <a:t>select</a:t>
            </a:r>
            <a:r>
              <a:rPr lang="en-US" dirty="0" smtClean="0"/>
              <a:t> </a:t>
            </a:r>
            <a:r>
              <a:rPr lang="en-US" i="1" dirty="0" smtClean="0"/>
              <a:t>loan-number, branch-name, amount </a:t>
            </a:r>
            <a:r>
              <a:rPr lang="en-US" dirty="0" smtClean="0">
                <a:latin typeface="Symbol" pitchFamily="18" charset="2"/>
              </a:rPr>
              <a:t></a:t>
            </a:r>
            <a:r>
              <a:rPr lang="en-US" dirty="0" smtClean="0"/>
              <a:t> 100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b="1" dirty="0" smtClean="0"/>
              <a:t>from </a:t>
            </a:r>
            <a:r>
              <a:rPr lang="en-US" i="1" dirty="0" smtClean="0"/>
              <a:t>loan</a:t>
            </a:r>
          </a:p>
          <a:p>
            <a:pPr>
              <a:buFont typeface="Monotype Sorts" pitchFamily="2" charset="2"/>
              <a:buNone/>
              <a:tabLst>
                <a:tab pos="2055813" algn="l"/>
              </a:tabLst>
            </a:pPr>
            <a:r>
              <a:rPr lang="en-US" i="1" dirty="0" smtClean="0"/>
              <a:t>	</a:t>
            </a:r>
            <a:r>
              <a:rPr lang="en-US" dirty="0" smtClean="0"/>
              <a:t>would return a relation which is the same as the </a:t>
            </a:r>
            <a:r>
              <a:rPr lang="en-US" i="1" dirty="0" smtClean="0"/>
              <a:t>loan </a:t>
            </a:r>
            <a:r>
              <a:rPr lang="en-US" dirty="0" smtClean="0"/>
              <a:t>relations, except that the attribute </a:t>
            </a:r>
            <a:r>
              <a:rPr lang="en-US" i="1" dirty="0" smtClean="0"/>
              <a:t>amount </a:t>
            </a:r>
            <a:r>
              <a:rPr lang="en-US" dirty="0" smtClean="0"/>
              <a:t>is multiplied by 100.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where </a:t>
            </a:r>
            <a:r>
              <a:rPr lang="en-US" dirty="0" smtClean="0"/>
              <a:t>Clause(1/2)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tabLst>
                <a:tab pos="1311275" algn="l"/>
              </a:tabLst>
            </a:pPr>
            <a:r>
              <a:rPr lang="en-US" dirty="0" smtClean="0"/>
              <a:t>The </a:t>
            </a:r>
            <a:r>
              <a:rPr lang="en-US" b="1" dirty="0" smtClean="0"/>
              <a:t>where </a:t>
            </a:r>
            <a:r>
              <a:rPr lang="en-US" dirty="0" smtClean="0"/>
              <a:t>clause specifies conditions that the result must </a:t>
            </a:r>
            <a:r>
              <a:rPr lang="en-US" dirty="0" smtClean="0"/>
              <a:t>satisfy.  </a:t>
            </a:r>
            <a:endParaRPr lang="en-US" dirty="0" smtClean="0"/>
          </a:p>
          <a:p>
            <a:pPr>
              <a:tabLst>
                <a:tab pos="1311275" algn="l"/>
              </a:tabLst>
            </a:pPr>
            <a:r>
              <a:rPr lang="en-US" dirty="0" smtClean="0"/>
              <a:t>To find all loan number for loans made at the </a:t>
            </a:r>
            <a:r>
              <a:rPr lang="en-US" dirty="0" err="1" smtClean="0"/>
              <a:t>Perryridge</a:t>
            </a:r>
            <a:r>
              <a:rPr lang="en-US" dirty="0" smtClean="0"/>
              <a:t> branch with loan amounts greater than $1200.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b="1" dirty="0" smtClean="0"/>
              <a:t>select </a:t>
            </a:r>
            <a:r>
              <a:rPr lang="en-US" i="1" dirty="0" smtClean="0"/>
              <a:t>loan-number</a:t>
            </a:r>
            <a:br>
              <a:rPr lang="en-US" i="1" dirty="0" smtClean="0"/>
            </a:br>
            <a:r>
              <a:rPr lang="en-US" i="1" dirty="0" smtClean="0"/>
              <a:t>	</a:t>
            </a:r>
            <a:r>
              <a:rPr lang="en-US" b="1" dirty="0" smtClean="0"/>
              <a:t>from </a:t>
            </a:r>
            <a:r>
              <a:rPr lang="en-US" i="1" dirty="0" smtClean="0"/>
              <a:t>loan</a:t>
            </a:r>
            <a:br>
              <a:rPr lang="en-US" i="1" dirty="0" smtClean="0"/>
            </a:br>
            <a:r>
              <a:rPr lang="en-US" i="1" dirty="0" smtClean="0"/>
              <a:t>	</a:t>
            </a:r>
            <a:r>
              <a:rPr lang="en-US" b="1" dirty="0" smtClean="0"/>
              <a:t>where </a:t>
            </a:r>
            <a:r>
              <a:rPr lang="en-US" i="1" dirty="0" smtClean="0"/>
              <a:t>branch-name = ‘</a:t>
            </a:r>
            <a:r>
              <a:rPr lang="en-US" dirty="0" err="1" smtClean="0"/>
              <a:t>Perryridge</a:t>
            </a:r>
            <a:r>
              <a:rPr lang="en-US" i="1" dirty="0" smtClean="0"/>
              <a:t>’ </a:t>
            </a:r>
            <a:r>
              <a:rPr lang="en-US" b="1" dirty="0" smtClean="0"/>
              <a:t>and </a:t>
            </a:r>
            <a:r>
              <a:rPr lang="en-US" i="1" dirty="0" smtClean="0"/>
              <a:t>amount </a:t>
            </a:r>
            <a:r>
              <a:rPr lang="en-US" dirty="0" smtClean="0"/>
              <a:t>&gt; 1200</a:t>
            </a:r>
          </a:p>
          <a:p>
            <a:pPr>
              <a:tabLst>
                <a:tab pos="1311275" algn="l"/>
              </a:tabLst>
            </a:pPr>
            <a:r>
              <a:rPr lang="en-US" dirty="0" smtClean="0"/>
              <a:t>Comparison results can be combined using the logical connectives </a:t>
            </a:r>
            <a:r>
              <a:rPr lang="en-US" b="1" dirty="0" smtClean="0"/>
              <a:t>and, or, </a:t>
            </a:r>
            <a:r>
              <a:rPr lang="en-US" dirty="0" smtClean="0"/>
              <a:t>and </a:t>
            </a:r>
            <a:r>
              <a:rPr lang="en-US" b="1" dirty="0" smtClean="0"/>
              <a:t>not.</a:t>
            </a:r>
            <a:r>
              <a:rPr lang="en-US" dirty="0" smtClean="0"/>
              <a:t> </a:t>
            </a:r>
          </a:p>
          <a:p>
            <a:pPr>
              <a:tabLst>
                <a:tab pos="1311275" algn="l"/>
              </a:tabLst>
            </a:pPr>
            <a:r>
              <a:rPr lang="en-US" dirty="0" smtClean="0"/>
              <a:t>Comparisons can be applied to results of arithmetic expressions</a:t>
            </a: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188640"/>
            <a:ext cx="8686800" cy="838200"/>
          </a:xfrm>
          <a:noFill/>
          <a:ln/>
        </p:spPr>
        <p:txBody>
          <a:bodyPr lIns="90488" tIns="44450" rIns="90488" bIns="44450" anchor="ctr"/>
          <a:lstStyle/>
          <a:p>
            <a:r>
              <a:rPr lang="en-US" dirty="0"/>
              <a:t>The where Clause </a:t>
            </a:r>
            <a:r>
              <a:rPr lang="en-US" dirty="0" smtClean="0"/>
              <a:t>(2/2)</a:t>
            </a:r>
            <a:endParaRPr lang="en-US" dirty="0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11560" y="1412775"/>
            <a:ext cx="8049840" cy="2999567"/>
          </a:xfrm>
          <a:noFill/>
          <a:ln/>
        </p:spPr>
        <p:txBody>
          <a:bodyPr lIns="90488" tIns="44450" rIns="90488" bIns="44450">
            <a:normAutofit lnSpcReduction="10000"/>
          </a:bodyPr>
          <a:lstStyle/>
          <a:p>
            <a:r>
              <a:rPr lang="en-US" dirty="0"/>
              <a:t>SQL includes a </a:t>
            </a:r>
            <a:r>
              <a:rPr lang="en-US" b="1" dirty="0"/>
              <a:t>between</a:t>
            </a:r>
            <a:r>
              <a:rPr lang="en-US" dirty="0"/>
              <a:t> comparison operator</a:t>
            </a:r>
          </a:p>
          <a:p>
            <a:r>
              <a:rPr lang="en-US" dirty="0"/>
              <a:t>E.g.  Find the loan number of those loans with loan amounts between $90,000 and $100,000 (that is, </a:t>
            </a:r>
            <a:r>
              <a:rPr lang="en-US" dirty="0">
                <a:latin typeface="Symbol" pitchFamily="18" charset="2"/>
              </a:rPr>
              <a:t></a:t>
            </a:r>
            <a:r>
              <a:rPr lang="en-US" dirty="0"/>
              <a:t>$90,000 and </a:t>
            </a:r>
            <a:r>
              <a:rPr lang="en-US" dirty="0">
                <a:latin typeface="Symbol" pitchFamily="18" charset="2"/>
              </a:rPr>
              <a:t></a:t>
            </a:r>
            <a:r>
              <a:rPr lang="en-US" dirty="0"/>
              <a:t>$100,000)</a:t>
            </a:r>
            <a:endParaRPr kumimoji="0" lang="en-US" sz="2400" dirty="0">
              <a:latin typeface="Times New Roman" pitchFamily="18" charset="0"/>
            </a:endParaRPr>
          </a:p>
          <a:p>
            <a:endParaRPr lang="en-US" dirty="0"/>
          </a:p>
        </p:txBody>
      </p:sp>
      <p:sp>
        <p:nvSpPr>
          <p:cNvPr id="16391" name="Text Box 7"/>
          <p:cNvSpPr txBox="1">
            <a:spLocks noChangeArrowheads="1"/>
          </p:cNvSpPr>
          <p:nvPr/>
        </p:nvSpPr>
        <p:spPr bwMode="auto">
          <a:xfrm>
            <a:off x="539552" y="4653136"/>
            <a:ext cx="7992888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kumimoji="1" lang="en-US" sz="2000" b="1" dirty="0">
                <a:latin typeface="Helvetica" pitchFamily="34" charset="0"/>
              </a:rPr>
              <a:t>  select</a:t>
            </a:r>
            <a:r>
              <a:rPr kumimoji="1" lang="en-US" sz="2000" i="1" dirty="0">
                <a:latin typeface="Helvetica" pitchFamily="34" charset="0"/>
              </a:rPr>
              <a:t> loan-number</a:t>
            </a:r>
            <a:r>
              <a:rPr kumimoji="1" lang="en-US" sz="2000" dirty="0">
                <a:latin typeface="Helvetica" pitchFamily="34" charset="0"/>
              </a:rPr>
              <a:t/>
            </a:r>
            <a:br>
              <a:rPr kumimoji="1" lang="en-US" sz="2000" dirty="0">
                <a:latin typeface="Helvetica" pitchFamily="34" charset="0"/>
              </a:rPr>
            </a:br>
            <a:r>
              <a:rPr kumimoji="1" lang="en-US" sz="2000" dirty="0">
                <a:latin typeface="Helvetica" pitchFamily="34" charset="0"/>
              </a:rPr>
              <a:t>	</a:t>
            </a:r>
            <a:r>
              <a:rPr kumimoji="1" lang="en-US" sz="2000" b="1" dirty="0">
                <a:latin typeface="Helvetica" pitchFamily="34" charset="0"/>
              </a:rPr>
              <a:t>from </a:t>
            </a:r>
            <a:r>
              <a:rPr kumimoji="1" lang="en-US" sz="2000" i="1" dirty="0">
                <a:latin typeface="Helvetica" pitchFamily="34" charset="0"/>
              </a:rPr>
              <a:t>loan</a:t>
            </a:r>
            <a:r>
              <a:rPr kumimoji="1" lang="en-US" sz="2000" dirty="0">
                <a:latin typeface="Helvetica" pitchFamily="34" charset="0"/>
              </a:rPr>
              <a:t/>
            </a:r>
            <a:br>
              <a:rPr kumimoji="1" lang="en-US" sz="2000" dirty="0">
                <a:latin typeface="Helvetica" pitchFamily="34" charset="0"/>
              </a:rPr>
            </a:br>
            <a:r>
              <a:rPr kumimoji="1" lang="en-US" sz="2000" dirty="0">
                <a:latin typeface="Helvetica" pitchFamily="34" charset="0"/>
              </a:rPr>
              <a:t>	</a:t>
            </a:r>
            <a:r>
              <a:rPr kumimoji="1" lang="en-US" sz="2000" b="1" dirty="0">
                <a:latin typeface="Helvetica" pitchFamily="34" charset="0"/>
              </a:rPr>
              <a:t>where </a:t>
            </a:r>
            <a:r>
              <a:rPr kumimoji="1" lang="en-US" sz="2000" i="1" dirty="0">
                <a:latin typeface="Helvetica" pitchFamily="34" charset="0"/>
              </a:rPr>
              <a:t>amount</a:t>
            </a:r>
            <a:r>
              <a:rPr kumimoji="1" lang="en-US" sz="2000" dirty="0">
                <a:latin typeface="Helvetica" pitchFamily="34" charset="0"/>
              </a:rPr>
              <a:t> </a:t>
            </a:r>
            <a:r>
              <a:rPr kumimoji="1" lang="en-US" sz="2000" b="1" dirty="0">
                <a:latin typeface="Helvetica" pitchFamily="34" charset="0"/>
              </a:rPr>
              <a:t>between </a:t>
            </a:r>
            <a:r>
              <a:rPr kumimoji="1" lang="en-US" sz="2000" dirty="0">
                <a:latin typeface="Helvetica" pitchFamily="34" charset="0"/>
              </a:rPr>
              <a:t>90000 </a:t>
            </a:r>
            <a:r>
              <a:rPr kumimoji="1" lang="en-US" sz="2000" b="1" dirty="0">
                <a:latin typeface="Helvetica" pitchFamily="34" charset="0"/>
              </a:rPr>
              <a:t>and </a:t>
            </a:r>
            <a:r>
              <a:rPr kumimoji="1" lang="en-US" sz="2000" dirty="0">
                <a:latin typeface="Helvetica" pitchFamily="34" charset="0"/>
              </a:rPr>
              <a:t>100000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1" grpId="0" autoUpdateAnimBg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36</TotalTime>
  <Words>690</Words>
  <Application>Microsoft Office PowerPoint</Application>
  <PresentationFormat>On-screen Show (4:3)</PresentationFormat>
  <Paragraphs>139</Paragraphs>
  <Slides>24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Trek</vt:lpstr>
      <vt:lpstr>Concepts of SQL  </vt:lpstr>
      <vt:lpstr>Topics</vt:lpstr>
      <vt:lpstr>Schema Used in Examples</vt:lpstr>
      <vt:lpstr>Basic Structure </vt:lpstr>
      <vt:lpstr>The select Clause(1/3)</vt:lpstr>
      <vt:lpstr>The select Clause (2/3)</vt:lpstr>
      <vt:lpstr>The select Clause (3/3)</vt:lpstr>
      <vt:lpstr>The where Clause(1/2)</vt:lpstr>
      <vt:lpstr>The where Clause (2/2)</vt:lpstr>
      <vt:lpstr>The from Clause</vt:lpstr>
      <vt:lpstr>The Rename Operation</vt:lpstr>
      <vt:lpstr>Tuple Variables</vt:lpstr>
      <vt:lpstr>String Operations</vt:lpstr>
      <vt:lpstr>Ordering the Display of Tuples</vt:lpstr>
      <vt:lpstr>Set Operations</vt:lpstr>
      <vt:lpstr>Set Operations</vt:lpstr>
      <vt:lpstr>Aggregate Functions(1/2)</vt:lpstr>
      <vt:lpstr>Aggregate Functions(2/2)</vt:lpstr>
      <vt:lpstr>Aggregate Functions – Group By</vt:lpstr>
      <vt:lpstr>Aggregate Functions – Having Clause</vt:lpstr>
      <vt:lpstr>Null Values</vt:lpstr>
      <vt:lpstr>Null Values and Three Valued Logic</vt:lpstr>
      <vt:lpstr>Null Values and Aggregates</vt:lpstr>
      <vt:lpstr>Slide 24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Concepts of SQL  </dc:title>
  <dc:creator>Meghana</dc:creator>
  <cp:lastModifiedBy>Meghana</cp:lastModifiedBy>
  <cp:revision>31</cp:revision>
  <dcterms:created xsi:type="dcterms:W3CDTF">2018-07-06T04:53:07Z</dcterms:created>
  <dcterms:modified xsi:type="dcterms:W3CDTF">2018-07-06T05:29:45Z</dcterms:modified>
</cp:coreProperties>
</file>