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1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A903-1189-4CC9-A8DC-486F0A9BD39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0B38-DBF5-491A-A5A8-D549FF956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686800" cy="6019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Bookman Old Style" pitchFamily="18" charset="0"/>
              </a:rPr>
              <a:t>STATE MANAGEMENT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Bookman Old Style" pitchFamily="18" charset="0"/>
              </a:rPr>
              <a:t>most significant difference between programming for the Web and programming for the desktop is </a:t>
            </a:r>
            <a:r>
              <a:rPr lang="en-US" i="1" dirty="0" smtClean="0">
                <a:solidFill>
                  <a:schemeClr val="tx1"/>
                </a:solidFill>
                <a:latin typeface="Bookman Old Style" pitchFamily="18" charset="0"/>
              </a:rPr>
              <a:t>state management</a:t>
            </a:r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</a:rPr>
              <a:t>—how </a:t>
            </a:r>
            <a:r>
              <a:rPr lang="en-US" dirty="0">
                <a:solidFill>
                  <a:schemeClr val="tx1"/>
                </a:solidFill>
                <a:latin typeface="Bookman Old Style" pitchFamily="18" charset="0"/>
              </a:rPr>
              <a:t>you store information over the lifetime of your application. This information can be as </a:t>
            </a:r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</a:rPr>
              <a:t>simple as </a:t>
            </a:r>
            <a:r>
              <a:rPr lang="en-US" dirty="0">
                <a:solidFill>
                  <a:schemeClr val="tx1"/>
                </a:solidFill>
                <a:latin typeface="Bookman Old Style" pitchFamily="18" charset="0"/>
              </a:rPr>
              <a:t>a user’s name or as complex as a stuffed-full shopping cart for an e-commerce store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2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Cross-Page Posting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cross-page </a:t>
            </a:r>
            <a:r>
              <a:rPr lang="en-US" i="1" dirty="0" err="1"/>
              <a:t>postback</a:t>
            </a:r>
            <a:r>
              <a:rPr lang="en-US" i="1" dirty="0"/>
              <a:t> </a:t>
            </a:r>
            <a:r>
              <a:rPr lang="en-US" dirty="0"/>
              <a:t>is a technique that extends the </a:t>
            </a:r>
            <a:r>
              <a:rPr lang="en-US" dirty="0" err="1"/>
              <a:t>postback</a:t>
            </a:r>
            <a:r>
              <a:rPr lang="en-US" dirty="0"/>
              <a:t> mechanism you’ve already learned about so </a:t>
            </a:r>
            <a:r>
              <a:rPr lang="en-US" dirty="0" smtClean="0"/>
              <a:t>that one </a:t>
            </a:r>
            <a:r>
              <a:rPr lang="en-US" dirty="0"/>
              <a:t>page can send the user to another page, complete with all the information for that page.</a:t>
            </a:r>
          </a:p>
        </p:txBody>
      </p:sp>
    </p:spTree>
    <p:extLst>
      <p:ext uri="{BB962C8B-B14F-4D97-AF65-F5344CB8AC3E}">
        <p14:creationId xmlns:p14="http://schemas.microsoft.com/office/powerpoint/2010/main" val="127673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Query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Another </a:t>
            </a:r>
            <a:r>
              <a:rPr lang="en-US" dirty="0"/>
              <a:t>common approach is to pass information by using a query string in the URL. This approach is </a:t>
            </a:r>
            <a:r>
              <a:rPr lang="en-US" dirty="0" smtClean="0"/>
              <a:t>commonly found </a:t>
            </a:r>
            <a:r>
              <a:rPr lang="en-US" dirty="0"/>
              <a:t>in search engines. For example, if you perform a search on the Google website, you’ll be redirected to </a:t>
            </a:r>
            <a:r>
              <a:rPr lang="en-US" dirty="0" smtClean="0"/>
              <a:t>a new </a:t>
            </a:r>
            <a:r>
              <a:rPr lang="en-US" dirty="0"/>
              <a:t>URL that incorporates your search parameters. Here’s an example:</a:t>
            </a:r>
          </a:p>
          <a:p>
            <a:r>
              <a:rPr lang="en-US" dirty="0"/>
              <a:t>http://www.google.ca/search?q=organic+gardening</a:t>
            </a:r>
          </a:p>
          <a:p>
            <a:r>
              <a:rPr lang="en-US" dirty="0"/>
              <a:t>The query string is the portion of the URL after the question mark. In this case, it defines a single variable</a:t>
            </a:r>
          </a:p>
          <a:p>
            <a:r>
              <a:rPr lang="en-US" dirty="0"/>
              <a:t>named </a:t>
            </a:r>
            <a:r>
              <a:rPr lang="en-US" i="1" dirty="0"/>
              <a:t>q</a:t>
            </a:r>
            <a:r>
              <a:rPr lang="en-US" dirty="0"/>
              <a:t>, which contains the string </a:t>
            </a:r>
            <a:r>
              <a:rPr lang="en-US" i="1" dirty="0" err="1"/>
              <a:t>organic+gardening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67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query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advantage of the query string is that it’s lightweight and doesn’t exert any kind of burden on the server.</a:t>
            </a:r>
          </a:p>
          <a:p>
            <a:r>
              <a:rPr lang="en-US" dirty="0"/>
              <a:t>However, it also has several limitations:</a:t>
            </a:r>
          </a:p>
          <a:p>
            <a:r>
              <a:rPr lang="en-US" dirty="0"/>
              <a:t>Information is limited to </a:t>
            </a:r>
            <a:r>
              <a:rPr lang="en-US" dirty="0" smtClean="0"/>
              <a:t>simple </a:t>
            </a:r>
            <a:r>
              <a:rPr lang="en-US" dirty="0"/>
              <a:t>strings, which must contain URL-legal characters.</a:t>
            </a:r>
          </a:p>
          <a:p>
            <a:r>
              <a:rPr lang="en-US" dirty="0" smtClean="0"/>
              <a:t> </a:t>
            </a:r>
            <a:r>
              <a:rPr lang="en-US" dirty="0"/>
              <a:t>Information is clearly visible to the user and to anyone else who cares to eavesdrop on </a:t>
            </a:r>
            <a:r>
              <a:rPr lang="en-US" dirty="0" smtClean="0"/>
              <a:t>the Internet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enterprising user might decide to modify the query string and supply new </a:t>
            </a:r>
            <a:r>
              <a:rPr lang="en-US" dirty="0" err="1" smtClean="0"/>
              <a:t>values,which</a:t>
            </a:r>
            <a:r>
              <a:rPr lang="en-US" dirty="0" smtClean="0"/>
              <a:t> </a:t>
            </a:r>
            <a:r>
              <a:rPr lang="en-US" dirty="0"/>
              <a:t>your program won’t expect and can’t protect against.</a:t>
            </a:r>
          </a:p>
          <a:p>
            <a:r>
              <a:rPr lang="en-US" dirty="0" smtClean="0"/>
              <a:t>Many </a:t>
            </a:r>
            <a:r>
              <a:rPr lang="en-US" dirty="0"/>
              <a:t>browsers impose a limit on the length of a URL (usually from 1 KB to 2 KB).</a:t>
            </a:r>
          </a:p>
          <a:p>
            <a:r>
              <a:rPr lang="en-US" dirty="0"/>
              <a:t>Therefore, you can’t place a large amount of information in the query string and still </a:t>
            </a:r>
            <a:r>
              <a:rPr lang="en-US" dirty="0" smtClean="0"/>
              <a:t>be assured </a:t>
            </a:r>
            <a:r>
              <a:rPr lang="en-US" dirty="0"/>
              <a:t>of compatibility with most browsers.</a:t>
            </a:r>
          </a:p>
        </p:txBody>
      </p:sp>
    </p:spTree>
    <p:extLst>
      <p:ext uri="{BB962C8B-B14F-4D97-AF65-F5344CB8AC3E}">
        <p14:creationId xmlns:p14="http://schemas.microsoft.com/office/powerpoint/2010/main" val="166253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URL ENCODING</a:t>
            </a:r>
          </a:p>
          <a:p>
            <a:pPr algn="just"/>
            <a:r>
              <a:rPr lang="en-US" dirty="0" smtClean="0"/>
              <a:t>One </a:t>
            </a:r>
            <a:r>
              <a:rPr lang="en-US" dirty="0"/>
              <a:t>potential problem with the query string is that some characters aren’t allowed in a URL. In fact, the list </a:t>
            </a:r>
            <a:r>
              <a:rPr lang="en-US" dirty="0" smtClean="0"/>
              <a:t>of characters </a:t>
            </a:r>
            <a:r>
              <a:rPr lang="en-US" dirty="0"/>
              <a:t>that are allowed in a URL is much shorter than the list </a:t>
            </a:r>
            <a:r>
              <a:rPr lang="en-US" dirty="0" smtClean="0"/>
              <a:t>of allowed </a:t>
            </a:r>
            <a:r>
              <a:rPr lang="en-US" dirty="0"/>
              <a:t>characters in an HTML document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avoid potential problems, it’s a good idea to perform </a:t>
            </a:r>
            <a:r>
              <a:rPr lang="en-US" i="1" dirty="0"/>
              <a:t>URL encoding </a:t>
            </a:r>
            <a:r>
              <a:rPr lang="en-US" dirty="0"/>
              <a:t>on text values before you place </a:t>
            </a:r>
            <a:r>
              <a:rPr lang="en-US" dirty="0" smtClean="0"/>
              <a:t>them in </a:t>
            </a:r>
            <a:r>
              <a:rPr lang="en-US" dirty="0"/>
              <a:t>the query string. With URL encoding, special characters are replaced by escaped character sequences </a:t>
            </a:r>
            <a:r>
              <a:rPr lang="en-US" dirty="0" smtClean="0"/>
              <a:t>starting with </a:t>
            </a:r>
            <a:r>
              <a:rPr lang="en-US" dirty="0"/>
              <a:t>the percent sign (%), followed by a two-digit hexadecimal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73806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perform URL encoding, you use the </a:t>
            </a:r>
            <a:r>
              <a:rPr lang="en-US" dirty="0" err="1"/>
              <a:t>UrlEncode</a:t>
            </a:r>
            <a:r>
              <a:rPr lang="en-US" dirty="0"/>
              <a:t>() and </a:t>
            </a:r>
            <a:r>
              <a:rPr lang="en-US" dirty="0" err="1"/>
              <a:t>UrlDecode</a:t>
            </a:r>
            <a:r>
              <a:rPr lang="en-US" dirty="0"/>
              <a:t>() methods of the </a:t>
            </a:r>
            <a:r>
              <a:rPr lang="en-US" dirty="0" err="1" smtClean="0"/>
              <a:t>HttpServerUtility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Cookies provide another way to store information for later use. </a:t>
            </a:r>
            <a:r>
              <a:rPr lang="en-US" i="1" dirty="0"/>
              <a:t>Cookies </a:t>
            </a:r>
            <a:r>
              <a:rPr lang="en-US" dirty="0"/>
              <a:t>are small files that are created in the </a:t>
            </a:r>
            <a:r>
              <a:rPr lang="en-US" dirty="0" smtClean="0"/>
              <a:t>web browser’s </a:t>
            </a:r>
            <a:r>
              <a:rPr lang="en-US" dirty="0"/>
              <a:t>memory (if they’re temporary) or on the client’s hard drive (if they’re </a:t>
            </a:r>
            <a:r>
              <a:rPr lang="en-US" dirty="0" smtClean="0"/>
              <a:t>permanent).</a:t>
            </a:r>
          </a:p>
          <a:p>
            <a:pPr algn="just"/>
            <a:r>
              <a:rPr lang="en-US" dirty="0"/>
              <a:t>One advantage </a:t>
            </a:r>
            <a:r>
              <a:rPr lang="en-US" dirty="0" smtClean="0"/>
              <a:t>of cookies </a:t>
            </a:r>
            <a:r>
              <a:rPr lang="en-US" dirty="0"/>
              <a:t>is that they work transparently, without the user being aware that information needs to be stored. </a:t>
            </a:r>
            <a:r>
              <a:rPr lang="en-US" dirty="0" smtClean="0"/>
              <a:t>They also </a:t>
            </a:r>
            <a:r>
              <a:rPr lang="en-US" dirty="0"/>
              <a:t>can be easily used by any page in your application and even be retained between visits, which allows for</a:t>
            </a:r>
          </a:p>
          <a:p>
            <a:pPr marL="0" indent="0" algn="just">
              <a:buNone/>
            </a:pPr>
            <a:r>
              <a:rPr lang="en-US" dirty="0" smtClean="0"/>
              <a:t>      truly </a:t>
            </a:r>
            <a:r>
              <a:rPr lang="en-US" dirty="0"/>
              <a:t>long-term storage.</a:t>
            </a:r>
          </a:p>
        </p:txBody>
      </p:sp>
    </p:spTree>
    <p:extLst>
      <p:ext uri="{BB962C8B-B14F-4D97-AF65-F5344CB8AC3E}">
        <p14:creationId xmlns:p14="http://schemas.microsoft.com/office/powerpoint/2010/main" val="31369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Managing session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Session-state management is one of ASP.NET’s premiere features. It allows you to store any type of data </a:t>
            </a:r>
            <a:r>
              <a:rPr lang="en-US" dirty="0" smtClean="0"/>
              <a:t>in memory </a:t>
            </a:r>
            <a:r>
              <a:rPr lang="en-US" dirty="0"/>
              <a:t>on the server. The information is protected, because it is never transmitted to the client, and it’s </a:t>
            </a:r>
            <a:r>
              <a:rPr lang="en-US" dirty="0" smtClean="0"/>
              <a:t>uniquely bound </a:t>
            </a:r>
            <a:r>
              <a:rPr lang="en-US" dirty="0"/>
              <a:t>to a specific session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Every client that accesses the application has a different session and a </a:t>
            </a:r>
            <a:r>
              <a:rPr lang="en-US" dirty="0" smtClean="0"/>
              <a:t>distinct collection </a:t>
            </a:r>
            <a:r>
              <a:rPr lang="en-US" dirty="0"/>
              <a:t>of information. Session state is ideal for storing information such as the items in the current </a:t>
            </a:r>
            <a:r>
              <a:rPr lang="en-US" dirty="0" smtClean="0"/>
              <a:t>user’s shopping </a:t>
            </a:r>
            <a:r>
              <a:rPr lang="en-US" dirty="0"/>
              <a:t>basket when the user browses from one page to another</a:t>
            </a:r>
          </a:p>
        </p:txBody>
      </p:sp>
    </p:spTree>
    <p:extLst>
      <p:ext uri="{BB962C8B-B14F-4D97-AF65-F5344CB8AC3E}">
        <p14:creationId xmlns:p14="http://schemas.microsoft.com/office/powerpoint/2010/main" val="270340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ASP.NET tracks each session by using a unique 120-bit identifier. ASP.NET uses a proprietary algorithm </a:t>
            </a:r>
            <a:r>
              <a:rPr lang="en-US" dirty="0" smtClean="0"/>
              <a:t>to generate </a:t>
            </a:r>
            <a:r>
              <a:rPr lang="en-US" dirty="0"/>
              <a:t>this value, thereby guaranteeing (statistically speaking) that the number is unique and it’s </a:t>
            </a:r>
            <a:r>
              <a:rPr lang="en-US" dirty="0" smtClean="0"/>
              <a:t>random enough </a:t>
            </a:r>
            <a:r>
              <a:rPr lang="en-US" dirty="0"/>
              <a:t>that a malicious user can’t reverse-engineer or “guess” what session ID a given client will be using. </a:t>
            </a:r>
            <a:r>
              <a:rPr lang="en-US" dirty="0" smtClean="0"/>
              <a:t>This ID </a:t>
            </a:r>
            <a:r>
              <a:rPr lang="en-US" dirty="0"/>
              <a:t>is the only piece of session-related information that is transmitted between the web server and the client.</a:t>
            </a:r>
          </a:p>
        </p:txBody>
      </p:sp>
    </p:spTree>
    <p:extLst>
      <p:ext uri="{BB962C8B-B14F-4D97-AF65-F5344CB8AC3E}">
        <p14:creationId xmlns:p14="http://schemas.microsoft.com/office/powerpoint/2010/main" val="401147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dirty="0"/>
              <a:t>When the client presents the session ID, ASP.NET looks up the corresponding session, retrieves the </a:t>
            </a:r>
            <a:r>
              <a:rPr lang="en-US" dirty="0" smtClean="0"/>
              <a:t>objects you </a:t>
            </a:r>
            <a:r>
              <a:rPr lang="en-US" dirty="0"/>
              <a:t>stored previously, and places them into a special collection so they can be accessed in your code. </a:t>
            </a:r>
            <a:r>
              <a:rPr lang="en-US" dirty="0" smtClean="0"/>
              <a:t>This process </a:t>
            </a:r>
            <a:r>
              <a:rPr lang="en-US" dirty="0"/>
              <a:t>takes place </a:t>
            </a:r>
            <a:r>
              <a:rPr lang="en-US" dirty="0" smtClean="0"/>
              <a:t>automatically.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77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i="1" dirty="0"/>
              <a:t>Application state </a:t>
            </a:r>
            <a:r>
              <a:rPr lang="en-US" dirty="0"/>
              <a:t>allows you to store global objects that can be accessed by any client. Application state </a:t>
            </a:r>
            <a:r>
              <a:rPr lang="en-US" dirty="0" smtClean="0"/>
              <a:t>is based on the </a:t>
            </a:r>
            <a:r>
              <a:rPr lang="en-US" dirty="0" err="1" smtClean="0"/>
              <a:t>System.Web.HttpApplicationState</a:t>
            </a:r>
            <a:r>
              <a:rPr lang="en-US" dirty="0" smtClean="0"/>
              <a:t> class, which is provided in all web pages through the built-in Application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Application state is similar to session state. It supports the same type of objects, retains </a:t>
            </a:r>
            <a:r>
              <a:rPr lang="en-US" dirty="0" smtClean="0"/>
              <a:t>information on </a:t>
            </a:r>
            <a:r>
              <a:rPr lang="en-US" dirty="0"/>
              <a:t>the server, and uses the same dictionary-based syntax. A common example of using application state </a:t>
            </a:r>
            <a:r>
              <a:rPr lang="en-US" dirty="0" smtClean="0"/>
              <a:t>is a </a:t>
            </a:r>
            <a:r>
              <a:rPr lang="en-US" dirty="0"/>
              <a:t>global counter that tracks the number of times an operation has been performed by all the web </a:t>
            </a:r>
            <a:r>
              <a:rPr lang="en-US" dirty="0" smtClean="0"/>
              <a:t>application’s clients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2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In a traditional desktop application, there’s little need to think about state management. Memory is </a:t>
            </a:r>
            <a:r>
              <a:rPr lang="en-US" dirty="0" smtClean="0"/>
              <a:t>plentiful and </a:t>
            </a:r>
            <a:r>
              <a:rPr lang="en-US" dirty="0"/>
              <a:t>always available, and you need to worry about only a single user. In a web application, it’s a different story.</a:t>
            </a:r>
          </a:p>
          <a:p>
            <a:pPr algn="just"/>
            <a:r>
              <a:rPr lang="en-US" dirty="0"/>
              <a:t>Thousands of users can simultaneously run the same application on the same computer (the web server), </a:t>
            </a:r>
            <a:r>
              <a:rPr lang="en-US" dirty="0" smtClean="0"/>
              <a:t>each one </a:t>
            </a:r>
            <a:r>
              <a:rPr lang="en-US" dirty="0"/>
              <a:t>communicating over a stateless HTTP connection. These conditions make it impossible to design a </a:t>
            </a:r>
            <a:r>
              <a:rPr lang="en-US" dirty="0" smtClean="0"/>
              <a:t>web application </a:t>
            </a:r>
            <a:r>
              <a:rPr lang="en-US" dirty="0"/>
              <a:t>in the same way as a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41947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verifying user input and </a:t>
            </a:r>
            <a:r>
              <a:rPr lang="en-US" dirty="0" smtClean="0"/>
              <a:t>reporting errors—and </a:t>
            </a:r>
            <a:r>
              <a:rPr lang="en-US" dirty="0"/>
              <a:t>automate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Each validation control, or </a:t>
            </a:r>
            <a:r>
              <a:rPr lang="en-US" i="1" dirty="0"/>
              <a:t>validator</a:t>
            </a:r>
            <a:r>
              <a:rPr lang="en-US" dirty="0"/>
              <a:t>, has its own built-in logic. Some check for </a:t>
            </a:r>
            <a:r>
              <a:rPr lang="en-US" dirty="0" smtClean="0"/>
              <a:t>missing data</a:t>
            </a:r>
            <a:r>
              <a:rPr lang="en-US" dirty="0"/>
              <a:t>, others verify that numbers fall in a predefined range, and so on. In many cases, the validation controls </a:t>
            </a:r>
            <a:r>
              <a:rPr lang="en-US" dirty="0" smtClean="0"/>
              <a:t>allow you </a:t>
            </a:r>
            <a:r>
              <a:rPr lang="en-US" dirty="0"/>
              <a:t>to verify user input without writing a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26094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user might ignore an important field and leave it blank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If </a:t>
            </a:r>
            <a:r>
              <a:rPr lang="en-US" dirty="0"/>
              <a:t>you disallow blank values, a user might type in semi-random nonsense to </a:t>
            </a:r>
            <a:r>
              <a:rPr lang="en-US" dirty="0" smtClean="0"/>
              <a:t>circumvent your </a:t>
            </a:r>
            <a:r>
              <a:rPr lang="en-US" dirty="0"/>
              <a:t>checks. This can create endless headaches on your end. For example, you might </a:t>
            </a:r>
            <a:r>
              <a:rPr lang="en-US" dirty="0" smtClean="0"/>
              <a:t>get stuck </a:t>
            </a:r>
            <a:r>
              <a:rPr lang="en-US" dirty="0"/>
              <a:t>with an invalid e-mail address that causes problems for your automatic </a:t>
            </a:r>
            <a:r>
              <a:rPr lang="en-US" dirty="0" smtClean="0"/>
              <a:t>e-mailing program.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user might make an honest mistake, such as entering a </a:t>
            </a:r>
            <a:r>
              <a:rPr lang="en-US" dirty="0" smtClean="0"/>
              <a:t>  typing </a:t>
            </a:r>
            <a:r>
              <a:rPr lang="en-US" dirty="0"/>
              <a:t>error, entering </a:t>
            </a:r>
            <a:r>
              <a:rPr lang="en-US" dirty="0" smtClean="0"/>
              <a:t>a nonnumeric </a:t>
            </a:r>
            <a:r>
              <a:rPr lang="en-US" dirty="0"/>
              <a:t>character in a number field, or submitting the wrong type of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user might even enter several pieces of information that are individually correct </a:t>
            </a:r>
            <a:r>
              <a:rPr lang="en-US" dirty="0" smtClean="0"/>
              <a:t>but when </a:t>
            </a:r>
            <a:r>
              <a:rPr lang="en-US" dirty="0"/>
              <a:t>taken together are inconsistent (for example, entering a MasterCard number </a:t>
            </a:r>
            <a:r>
              <a:rPr lang="en-US" dirty="0" smtClean="0"/>
              <a:t>after </a:t>
            </a:r>
            <a:r>
              <a:rPr lang="en-US" dirty="0"/>
              <a:t>choosing Visa as the payment type)</a:t>
            </a:r>
          </a:p>
        </p:txBody>
      </p:sp>
    </p:spTree>
    <p:extLst>
      <p:ext uri="{BB962C8B-B14F-4D97-AF65-F5344CB8AC3E}">
        <p14:creationId xmlns:p14="http://schemas.microsoft.com/office/powerpoint/2010/main" val="403026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5897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RequiredFieldValidator</a:t>
            </a:r>
            <a:r>
              <a:rPr lang="en-US" dirty="0" smtClean="0"/>
              <a:t> </a:t>
            </a:r>
            <a:r>
              <a:rPr lang="en-US" dirty="0"/>
              <a:t>Validation succeeds as long as the input control doesn’t contain an </a:t>
            </a:r>
            <a:r>
              <a:rPr lang="en-US" dirty="0" smtClean="0"/>
              <a:t>empty string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RangeValidator</a:t>
            </a:r>
            <a:r>
              <a:rPr lang="en-US" dirty="0"/>
              <a:t> Validation succeeds if the input control contains a value within a </a:t>
            </a:r>
            <a:r>
              <a:rPr lang="en-US" dirty="0" smtClean="0"/>
              <a:t>specific numeric</a:t>
            </a:r>
            <a:r>
              <a:rPr lang="en-US" dirty="0"/>
              <a:t>, alphabetic, or date range.</a:t>
            </a:r>
          </a:p>
          <a:p>
            <a:pPr algn="just"/>
            <a:r>
              <a:rPr lang="en-US" b="1" dirty="0"/>
              <a:t>CompareValidator</a:t>
            </a:r>
            <a:r>
              <a:rPr lang="en-US" dirty="0"/>
              <a:t> Validation succeeds if the input control contains a value that matches </a:t>
            </a:r>
            <a:r>
              <a:rPr lang="en-US" dirty="0" smtClean="0"/>
              <a:t>the value </a:t>
            </a:r>
            <a:r>
              <a:rPr lang="en-US" dirty="0"/>
              <a:t>in another input control, or a fixed value that you specify.</a:t>
            </a:r>
          </a:p>
          <a:p>
            <a:pPr algn="just"/>
            <a:r>
              <a:rPr lang="en-US" b="1" dirty="0"/>
              <a:t>RegularExpressionValidator </a:t>
            </a:r>
            <a:r>
              <a:rPr lang="en-US" dirty="0"/>
              <a:t>Validation succeeds if the value in an input control matches a specified regular</a:t>
            </a:r>
          </a:p>
          <a:p>
            <a:pPr algn="just"/>
            <a:r>
              <a:rPr lang="en-US" dirty="0"/>
              <a:t>expression.</a:t>
            </a:r>
          </a:p>
          <a:p>
            <a:r>
              <a:rPr lang="en-US" b="1" dirty="0"/>
              <a:t>CustomValidator</a:t>
            </a:r>
            <a:r>
              <a:rPr lang="en-US" dirty="0"/>
              <a:t> Validation is performed by a user-defined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2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Validator-Specific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Validator Control          :       </a:t>
            </a:r>
            <a:r>
              <a:rPr lang="en-US" b="1" dirty="0"/>
              <a:t>Added Members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RequiredFieldValidator</a:t>
            </a:r>
            <a:r>
              <a:rPr lang="en-US" dirty="0" smtClean="0"/>
              <a:t>: </a:t>
            </a:r>
            <a:r>
              <a:rPr lang="en-US" dirty="0"/>
              <a:t>None required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RangeValidator</a:t>
            </a:r>
            <a:r>
              <a:rPr lang="en-US" dirty="0" smtClean="0"/>
              <a:t>:MaximumValue,MinimumValue</a:t>
            </a:r>
            <a:r>
              <a:rPr lang="en-US" dirty="0"/>
              <a:t>, Type</a:t>
            </a:r>
          </a:p>
          <a:p>
            <a:r>
              <a:rPr lang="en-US" dirty="0">
                <a:solidFill>
                  <a:srgbClr val="FF0000"/>
                </a:solidFill>
              </a:rPr>
              <a:t>CompareValidator</a:t>
            </a:r>
            <a:r>
              <a:rPr lang="en-US" dirty="0"/>
              <a:t> </a:t>
            </a:r>
            <a:r>
              <a:rPr lang="en-US" dirty="0" smtClean="0"/>
              <a:t>:ControlToCompare,Operator</a:t>
            </a:r>
            <a:r>
              <a:rPr lang="en-US" dirty="0"/>
              <a:t>, Type, ValueToCompare</a:t>
            </a:r>
          </a:p>
          <a:p>
            <a:r>
              <a:rPr lang="en-US" dirty="0">
                <a:solidFill>
                  <a:srgbClr val="FF0000"/>
                </a:solidFill>
              </a:rPr>
              <a:t>RegularExpressionValidator</a:t>
            </a:r>
            <a:r>
              <a:rPr lang="en-US" dirty="0"/>
              <a:t> </a:t>
            </a:r>
            <a:r>
              <a:rPr lang="en-US" dirty="0" smtClean="0"/>
              <a:t>:ValidationExpression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CustomValidator</a:t>
            </a:r>
            <a:r>
              <a:rPr lang="en-US" dirty="0"/>
              <a:t> </a:t>
            </a:r>
            <a:r>
              <a:rPr lang="en-US" dirty="0" smtClean="0"/>
              <a:t>:ClientValidationFunction</a:t>
            </a:r>
            <a:r>
              <a:rPr lang="en-US" dirty="0"/>
              <a:t>, ValidateEmptyText, ServerValidate event</a:t>
            </a:r>
          </a:p>
        </p:txBody>
      </p:sp>
    </p:spTree>
    <p:extLst>
      <p:ext uri="{BB962C8B-B14F-4D97-AF65-F5344CB8AC3E}">
        <p14:creationId xmlns:p14="http://schemas.microsoft.com/office/powerpoint/2010/main" val="64046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RICH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334000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Rich controls </a:t>
            </a:r>
            <a:r>
              <a:rPr lang="en-US" dirty="0"/>
              <a:t>are web controls that model complex user interface elements. Although no strict definition exists </a:t>
            </a:r>
            <a:r>
              <a:rPr lang="en-US" dirty="0" smtClean="0"/>
              <a:t>for what </a:t>
            </a:r>
            <a:r>
              <a:rPr lang="en-US" dirty="0"/>
              <a:t>is and what isn’t a rich control, the term commonly describes a web control that has an object model </a:t>
            </a:r>
            <a:r>
              <a:rPr lang="en-US" dirty="0" smtClean="0"/>
              <a:t>that’s distinctly </a:t>
            </a:r>
            <a:r>
              <a:rPr lang="en-US" dirty="0"/>
              <a:t>separate from the HTML it generates. A typical rich control can be programmed as a single object (</a:t>
            </a:r>
            <a:r>
              <a:rPr lang="en-US" dirty="0" smtClean="0"/>
              <a:t>and added </a:t>
            </a:r>
            <a:r>
              <a:rPr lang="en-US" dirty="0"/>
              <a:t>to a web page with a single control tag) but renders itself using a complex sequence of HTML elements</a:t>
            </a:r>
          </a:p>
        </p:txBody>
      </p:sp>
    </p:spTree>
    <p:extLst>
      <p:ext uri="{BB962C8B-B14F-4D97-AF65-F5344CB8AC3E}">
        <p14:creationId xmlns:p14="http://schemas.microsoft.com/office/powerpoint/2010/main" val="408832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You’ll start with the Calendar, which provides slick date-selection functionality. Next </a:t>
            </a:r>
            <a:r>
              <a:rPr lang="en-US" dirty="0" smtClean="0"/>
              <a:t>you’ll consider </a:t>
            </a:r>
            <a:r>
              <a:rPr lang="en-US" dirty="0"/>
              <a:t>the </a:t>
            </a:r>
            <a:r>
              <a:rPr lang="en-US" dirty="0" err="1"/>
              <a:t>AdRotator</a:t>
            </a:r>
            <a:r>
              <a:rPr lang="en-US" dirty="0"/>
              <a:t>, which gives you an easy way to insert a randomly selected image into a web page. </a:t>
            </a:r>
            <a:r>
              <a:rPr lang="en-US" dirty="0" err="1" smtClean="0"/>
              <a:t>Finally,you’ll</a:t>
            </a:r>
            <a:r>
              <a:rPr lang="en-US" dirty="0" smtClean="0"/>
              <a:t> </a:t>
            </a:r>
            <a:r>
              <a:rPr lang="en-US" dirty="0"/>
              <a:t>learn how to create sophisticated pages with multiple views by using two advanced controls: the </a:t>
            </a:r>
            <a:r>
              <a:rPr lang="en-US" dirty="0" err="1" smtClean="0"/>
              <a:t>MultiView</a:t>
            </a:r>
            <a:r>
              <a:rPr lang="en-US" dirty="0" smtClean="0"/>
              <a:t> and </a:t>
            </a:r>
            <a:r>
              <a:rPr lang="en-US" dirty="0"/>
              <a:t>the Wizard.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controls allow you to pack a miniature application into a single page. Using them, you </a:t>
            </a:r>
            <a:r>
              <a:rPr lang="en-US" dirty="0" smtClean="0"/>
              <a:t>can handle </a:t>
            </a:r>
            <a:r>
              <a:rPr lang="en-US" dirty="0"/>
              <a:t>a multistep task without redirecting the user from one page to another</a:t>
            </a:r>
          </a:p>
        </p:txBody>
      </p:sp>
    </p:spTree>
    <p:extLst>
      <p:ext uri="{BB962C8B-B14F-4D97-AF65-F5344CB8AC3E}">
        <p14:creationId xmlns:p14="http://schemas.microsoft.com/office/powerpoint/2010/main" val="53234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Calendar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Calendar control </a:t>
            </a:r>
            <a:r>
              <a:rPr lang="en-US" dirty="0"/>
              <a:t>presents a miniature calendar that you can place in any web page. Like most rich </a:t>
            </a:r>
            <a:r>
              <a:rPr lang="en-US" dirty="0" err="1" smtClean="0"/>
              <a:t>controls,the</a:t>
            </a:r>
            <a:r>
              <a:rPr lang="en-US" dirty="0" smtClean="0"/>
              <a:t> </a:t>
            </a:r>
            <a:r>
              <a:rPr lang="en-US" dirty="0"/>
              <a:t>Calendar can be programmed as a single object (and defined in a single simple tag), but it renders itself </a:t>
            </a:r>
            <a:r>
              <a:rPr lang="en-US" dirty="0" smtClean="0"/>
              <a:t>with dozens </a:t>
            </a:r>
            <a:r>
              <a:rPr lang="en-US" dirty="0"/>
              <a:t>of lines of HTML output.</a:t>
            </a:r>
          </a:p>
          <a:p>
            <a:r>
              <a:rPr lang="sv-SE" dirty="0"/>
              <a:t>&lt;asp:Calendar id="</a:t>
            </a:r>
            <a:r>
              <a:rPr lang="sv-SE" dirty="0" smtClean="0"/>
              <a:t>MyCalendar” runat</a:t>
            </a:r>
            <a:r>
              <a:rPr lang="sv-SE" dirty="0"/>
              <a:t>="server"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3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AdRotator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purpose of the </a:t>
            </a:r>
            <a:r>
              <a:rPr lang="en-US" i="1" dirty="0" err="1"/>
              <a:t>AdRotator</a:t>
            </a:r>
            <a:r>
              <a:rPr lang="en-US" i="1" dirty="0"/>
              <a:t> </a:t>
            </a:r>
            <a:r>
              <a:rPr lang="en-US" dirty="0"/>
              <a:t>is to provide a graphic on a page that is chosen randomly from a group </a:t>
            </a:r>
            <a:r>
              <a:rPr lang="en-US" dirty="0" smtClean="0"/>
              <a:t>of possible </a:t>
            </a:r>
            <a:r>
              <a:rPr lang="en-US" dirty="0"/>
              <a:t>images. In other words, every time the page is requested, an image is selected at random and displayed,</a:t>
            </a:r>
          </a:p>
          <a:p>
            <a:pPr algn="just"/>
            <a:r>
              <a:rPr lang="en-US" dirty="0"/>
              <a:t>which is the </a:t>
            </a:r>
            <a:r>
              <a:rPr lang="en-US" i="1" dirty="0"/>
              <a:t>rotation </a:t>
            </a:r>
            <a:r>
              <a:rPr lang="en-US" dirty="0"/>
              <a:t>indicated by the name </a:t>
            </a:r>
            <a:r>
              <a:rPr lang="en-US" dirty="0" err="1"/>
              <a:t>AdRotator</a:t>
            </a:r>
            <a:r>
              <a:rPr lang="en-US" dirty="0"/>
              <a:t>. One use of the </a:t>
            </a:r>
            <a:r>
              <a:rPr lang="en-US" dirty="0" err="1"/>
              <a:t>AdRotator</a:t>
            </a:r>
            <a:r>
              <a:rPr lang="en-US" dirty="0"/>
              <a:t> is to show </a:t>
            </a:r>
            <a:r>
              <a:rPr lang="en-US" dirty="0" smtClean="0"/>
              <a:t>banner-style advertisements </a:t>
            </a:r>
            <a:r>
              <a:rPr lang="en-US" dirty="0"/>
              <a:t>on a page, but you can use it anytime you want to vary an image randomly.</a:t>
            </a:r>
          </a:p>
        </p:txBody>
      </p:sp>
    </p:spTree>
    <p:extLst>
      <p:ext uri="{BB962C8B-B14F-4D97-AF65-F5344CB8AC3E}">
        <p14:creationId xmlns:p14="http://schemas.microsoft.com/office/powerpoint/2010/main" val="4074820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with Multiple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typical website, you’ll surf through many separate pages. For example, if you want to add an item to </a:t>
            </a:r>
            <a:r>
              <a:rPr lang="en-US" dirty="0" smtClean="0"/>
              <a:t>your shopping </a:t>
            </a:r>
            <a:r>
              <a:rPr lang="en-US" dirty="0"/>
              <a:t>cart and take it to the checkout in an e-commerce site, you’ll need to jump from one page to another.</a:t>
            </a:r>
          </a:p>
          <a:p>
            <a:pPr algn="just"/>
            <a:r>
              <a:rPr lang="en-US" dirty="0"/>
              <a:t>This design has its advantages—namely, it lets you carefully separate different tasks into different code files. </a:t>
            </a:r>
            <a:r>
              <a:rPr lang="en-US" dirty="0" smtClean="0"/>
              <a:t>It also </a:t>
            </a:r>
            <a:r>
              <a:rPr lang="en-US" dirty="0"/>
              <a:t>presents some challenges</a:t>
            </a:r>
          </a:p>
        </p:txBody>
      </p:sp>
    </p:spTree>
    <p:extLst>
      <p:ext uri="{BB962C8B-B14F-4D97-AF65-F5344CB8AC3E}">
        <p14:creationId xmlns:p14="http://schemas.microsoft.com/office/powerpoint/2010/main" val="220614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MultiView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MultiView</a:t>
            </a:r>
            <a:r>
              <a:rPr lang="en-US" dirty="0"/>
              <a:t> is the simpler of the two multiple-view controls. Essentially, the </a:t>
            </a:r>
            <a:r>
              <a:rPr lang="en-US" dirty="0" err="1"/>
              <a:t>MultiView</a:t>
            </a:r>
            <a:r>
              <a:rPr lang="en-US" dirty="0"/>
              <a:t> gives you a way </a:t>
            </a:r>
            <a:r>
              <a:rPr lang="en-US" dirty="0" smtClean="0"/>
              <a:t>to declare </a:t>
            </a:r>
            <a:r>
              <a:rPr lang="en-US" dirty="0"/>
              <a:t>multiple views and show only one at a time. It has no default user interface—you get only whatever</a:t>
            </a:r>
          </a:p>
          <a:p>
            <a:pPr marL="0" indent="0" algn="just">
              <a:buNone/>
            </a:pPr>
            <a:r>
              <a:rPr lang="en-US" dirty="0" smtClean="0"/>
              <a:t>   HTML </a:t>
            </a:r>
            <a:r>
              <a:rPr lang="en-US" dirty="0"/>
              <a:t>and controls you </a:t>
            </a:r>
            <a:r>
              <a:rPr lang="en-US" dirty="0" smtClean="0"/>
              <a:t>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2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/>
              <a:t>Understanding these state limitations is the key to creating efficient web applications. In this chapter, </a:t>
            </a:r>
            <a:r>
              <a:rPr lang="en-US" dirty="0" smtClean="0"/>
              <a:t>you’ll see </a:t>
            </a:r>
            <a:r>
              <a:rPr lang="en-US" dirty="0"/>
              <a:t>how you can use ASP.NET’s state management features to store information carefully and consistently. </a:t>
            </a:r>
            <a:r>
              <a:rPr lang="en-US" dirty="0" smtClean="0"/>
              <a:t>You’ll explore </a:t>
            </a:r>
            <a:r>
              <a:rPr lang="en-US" dirty="0"/>
              <a:t>different storage options, including view state, session state, and custom cookies. You’ll also consider</a:t>
            </a:r>
          </a:p>
          <a:p>
            <a:r>
              <a:rPr lang="en-US" dirty="0"/>
              <a:t>how to transfer information from page to page by using cross-page posting and the query string.</a:t>
            </a:r>
          </a:p>
        </p:txBody>
      </p:sp>
    </p:spTree>
    <p:extLst>
      <p:ext uri="{BB962C8B-B14F-4D97-AF65-F5344CB8AC3E}">
        <p14:creationId xmlns:p14="http://schemas.microsoft.com/office/powerpoint/2010/main" val="68509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Wizard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Wizard control is a more glamorous version of the </a:t>
            </a:r>
            <a:r>
              <a:rPr lang="en-US" dirty="0" err="1"/>
              <a:t>MultiView</a:t>
            </a:r>
            <a:r>
              <a:rPr lang="en-US" dirty="0"/>
              <a:t> control. It also supports showing one of </a:t>
            </a:r>
            <a:r>
              <a:rPr lang="en-US" dirty="0" smtClean="0"/>
              <a:t>several views </a:t>
            </a:r>
            <a:r>
              <a:rPr lang="en-US" dirty="0"/>
              <a:t>at a time, but it includes a fair bit of built-in yet customizable behavior, including navigation buttons, </a:t>
            </a:r>
            <a:r>
              <a:rPr lang="en-US" dirty="0" smtClean="0"/>
              <a:t>a sidebar </a:t>
            </a:r>
            <a:r>
              <a:rPr lang="en-US" dirty="0"/>
              <a:t>with step links, styles, and templates</a:t>
            </a:r>
          </a:p>
        </p:txBody>
      </p:sp>
    </p:spTree>
    <p:extLst>
      <p:ext uri="{BB962C8B-B14F-4D97-AF65-F5344CB8AC3E}">
        <p14:creationId xmlns:p14="http://schemas.microsoft.com/office/powerpoint/2010/main" val="4276360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wizards represent a single task, and the user moves linearly through them, moving from the </a:t>
            </a:r>
            <a:r>
              <a:rPr lang="en-US" dirty="0" smtClean="0"/>
              <a:t>current step </a:t>
            </a:r>
            <a:r>
              <a:rPr lang="en-US" dirty="0"/>
              <a:t>to the one immediately following it (or the one immediately preceding it in the case of a correction). </a:t>
            </a:r>
            <a:endParaRPr lang="en-US" dirty="0" smtClean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ASP.NET </a:t>
            </a:r>
            <a:r>
              <a:rPr lang="en-US" dirty="0"/>
              <a:t>Wizard control also supports nonlinear navigation, which means it allows you to decide to ignore a </a:t>
            </a:r>
            <a:r>
              <a:rPr lang="en-US" dirty="0" smtClean="0"/>
              <a:t>step based </a:t>
            </a:r>
            <a:r>
              <a:rPr lang="en-US" dirty="0"/>
              <a:t>on the information the user supplies</a:t>
            </a:r>
          </a:p>
        </p:txBody>
      </p:sp>
    </p:spTree>
    <p:extLst>
      <p:ext uri="{BB962C8B-B14F-4D97-AF65-F5344CB8AC3E}">
        <p14:creationId xmlns:p14="http://schemas.microsoft.com/office/powerpoint/2010/main" val="4102056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controls, which give you an efficient way to reuse a block of user-interface </a:t>
            </a:r>
            <a:r>
              <a:rPr lang="en-US" dirty="0" smtClean="0"/>
              <a:t>markup—and </a:t>
            </a:r>
            <a:r>
              <a:rPr lang="en-US" dirty="0"/>
              <a:t>the code that goes with it. User controls are a key tool for building modular web applications.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also help </a:t>
            </a:r>
            <a:r>
              <a:rPr lang="en-US" dirty="0"/>
              <a:t>you create consistent website designs and reuse your hard work.</a:t>
            </a:r>
          </a:p>
        </p:txBody>
      </p:sp>
    </p:spTree>
    <p:extLst>
      <p:ext uri="{BB962C8B-B14F-4D97-AF65-F5344CB8AC3E}">
        <p14:creationId xmlns:p14="http://schemas.microsoft.com/office/powerpoint/2010/main" val="321100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well-built web application divides its work into discrete, independent blocks. The more modular your </a:t>
            </a:r>
            <a:r>
              <a:rPr lang="en-US" dirty="0" smtClean="0"/>
              <a:t>web application </a:t>
            </a:r>
            <a:r>
              <a:rPr lang="en-US" dirty="0"/>
              <a:t>is, the easier it is to maintain your code, troubleshoot problems, and reuse key bits of functionality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User controls look pretty much the same as ASP.NET web forms. Like web forms, they are composed </a:t>
            </a:r>
            <a:r>
              <a:rPr lang="en-US" dirty="0" smtClean="0"/>
              <a:t>of a </a:t>
            </a:r>
            <a:r>
              <a:rPr lang="en-US" dirty="0"/>
              <a:t>markup portion with HTML and control tags (the .</a:t>
            </a:r>
            <a:r>
              <a:rPr lang="en-US" dirty="0" err="1"/>
              <a:t>ascx</a:t>
            </a:r>
            <a:r>
              <a:rPr lang="en-US" dirty="0"/>
              <a:t> file) and can optionally use a code-behind file </a:t>
            </a:r>
            <a:r>
              <a:rPr lang="en-US" dirty="0" smtClean="0"/>
              <a:t>with event-handling </a:t>
            </a:r>
            <a:r>
              <a:rPr lang="en-US" dirty="0"/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201553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User controls use the file extension .</a:t>
            </a:r>
            <a:r>
              <a:rPr lang="en-US" dirty="0" err="1"/>
              <a:t>ascx</a:t>
            </a:r>
            <a:r>
              <a:rPr lang="en-US" dirty="0"/>
              <a:t> instead of .</a:t>
            </a:r>
            <a:r>
              <a:rPr lang="en-US" dirty="0" err="1"/>
              <a:t>aspx</a:t>
            </a:r>
            <a:r>
              <a:rPr lang="en-US" dirty="0"/>
              <a:t>, and their code-behind </a:t>
            </a:r>
            <a:r>
              <a:rPr lang="en-US" dirty="0" smtClean="0"/>
              <a:t>files inherit </a:t>
            </a:r>
            <a:r>
              <a:rPr lang="en-US" dirty="0"/>
              <a:t>from the </a:t>
            </a:r>
            <a:r>
              <a:rPr lang="en-US" dirty="0" err="1"/>
              <a:t>System.Web.UI.UserControl</a:t>
            </a:r>
            <a:r>
              <a:rPr lang="en-US" dirty="0"/>
              <a:t> class. In fact, the </a:t>
            </a:r>
            <a:r>
              <a:rPr lang="en-US" dirty="0" err="1"/>
              <a:t>UserControl</a:t>
            </a:r>
            <a:r>
              <a:rPr lang="en-US" dirty="0"/>
              <a:t> class and </a:t>
            </a:r>
            <a:r>
              <a:rPr lang="en-US" dirty="0" smtClean="0"/>
              <a:t>the Page </a:t>
            </a:r>
            <a:r>
              <a:rPr lang="en-US" dirty="0"/>
              <a:t>class both inherit from the same base classes, which is why they share so many </a:t>
            </a:r>
            <a:r>
              <a:rPr lang="en-US" dirty="0" smtClean="0"/>
              <a:t>of the </a:t>
            </a:r>
            <a:r>
              <a:rPr lang="en-US" dirty="0"/>
              <a:t>same methods and </a:t>
            </a:r>
            <a:r>
              <a:rPr lang="en-US" dirty="0" smtClean="0"/>
              <a:t>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0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ascx</a:t>
            </a:r>
            <a:r>
              <a:rPr lang="en-US" dirty="0"/>
              <a:t> file for a user control begins with a &lt;%@ Control %&gt; directive instead of a</a:t>
            </a:r>
          </a:p>
          <a:p>
            <a:pPr marL="0" indent="0">
              <a:buNone/>
            </a:pPr>
            <a:r>
              <a:rPr lang="en-US" dirty="0" smtClean="0"/>
              <a:t>    &lt;%@ </a:t>
            </a:r>
            <a:r>
              <a:rPr lang="en-US" dirty="0"/>
              <a:t>Page %&gt; directive.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User controls can’t be requested directly by a web browser. Instead, they must </a:t>
            </a:r>
            <a:r>
              <a:rPr lang="en-US" dirty="0" smtClean="0"/>
              <a:t>be embedded </a:t>
            </a:r>
            <a:r>
              <a:rPr lang="en-US" dirty="0"/>
              <a:t>inside other web pages</a:t>
            </a:r>
          </a:p>
        </p:txBody>
      </p:sp>
    </p:spTree>
    <p:extLst>
      <p:ext uri="{BB962C8B-B14F-4D97-AF65-F5344CB8AC3E}">
        <p14:creationId xmlns:p14="http://schemas.microsoft.com/office/powerpoint/2010/main" val="1464578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Independent User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Conceptually, two types of user controls exist: independent and integrated. </a:t>
            </a:r>
            <a:r>
              <a:rPr lang="en-US" i="1" dirty="0"/>
              <a:t>Independent </a:t>
            </a:r>
            <a:r>
              <a:rPr lang="en-US" dirty="0"/>
              <a:t>user controls </a:t>
            </a:r>
            <a:r>
              <a:rPr lang="en-US" dirty="0" smtClean="0"/>
              <a:t>don’t interact </a:t>
            </a:r>
            <a:r>
              <a:rPr lang="en-US" dirty="0"/>
              <a:t>with the rest of the code on your form. The Footer user control is one such example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One of the features of the .NET Framework is Windows GDI+, a set of classes designed for drawing images. </a:t>
            </a:r>
            <a:r>
              <a:rPr lang="en-US" dirty="0" smtClean="0"/>
              <a:t>You can </a:t>
            </a:r>
            <a:r>
              <a:rPr lang="en-US" dirty="0"/>
              <a:t>use GDI + in a Windows or an ASP.NET application to create dynamic graphics. In a Windows application, </a:t>
            </a:r>
            <a:r>
              <a:rPr lang="en-US" dirty="0" smtClean="0"/>
              <a:t>the graphics </a:t>
            </a:r>
            <a:r>
              <a:rPr lang="en-US" dirty="0"/>
              <a:t>you draw would be copied to a window for display. In ASP.NET, your code can render the graphics </a:t>
            </a:r>
            <a:r>
              <a:rPr lang="en-US" dirty="0" smtClean="0"/>
              <a:t>you want </a:t>
            </a:r>
            <a:r>
              <a:rPr lang="en-US" dirty="0"/>
              <a:t>and send them directly to the client browser</a:t>
            </a:r>
          </a:p>
        </p:txBody>
      </p:sp>
    </p:spTree>
    <p:extLst>
      <p:ext uri="{BB962C8B-B14F-4D97-AF65-F5344CB8AC3E}">
        <p14:creationId xmlns:p14="http://schemas.microsoft.com/office/powerpoint/2010/main" val="3956358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general, using GDI + code to draw a graphic is slower than using a ready-made image file. </a:t>
            </a:r>
            <a:r>
              <a:rPr lang="en-US" dirty="0" err="1" smtClean="0"/>
              <a:t>However,GDI</a:t>
            </a:r>
            <a:r>
              <a:rPr lang="en-US" dirty="0" smtClean="0"/>
              <a:t> </a:t>
            </a:r>
            <a:r>
              <a:rPr lang="en-US" dirty="0"/>
              <a:t>+ gives you much more freedom. For example, you can tailor your image to suit a particular </a:t>
            </a:r>
            <a:r>
              <a:rPr lang="en-US" dirty="0" smtClean="0"/>
              <a:t>purpose, incorporating </a:t>
            </a:r>
            <a:r>
              <a:rPr lang="en-US" dirty="0"/>
              <a:t>information such as the date or current username. You can also mingle text, shapes, and </a:t>
            </a:r>
            <a:r>
              <a:rPr lang="en-US" dirty="0" smtClean="0"/>
              <a:t>other bitmaps </a:t>
            </a:r>
            <a:r>
              <a:rPr lang="en-US" dirty="0"/>
              <a:t>to create a complete picture.</a:t>
            </a:r>
          </a:p>
        </p:txBody>
      </p:sp>
    </p:spTree>
    <p:extLst>
      <p:ext uri="{BB962C8B-B14F-4D97-AF65-F5344CB8AC3E}">
        <p14:creationId xmlns:p14="http://schemas.microsoft.com/office/powerpoint/2010/main" val="30706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a traditional desktop application, users interact with a continuously running application. A portion of </a:t>
            </a:r>
            <a:r>
              <a:rPr lang="en-US" dirty="0" smtClean="0"/>
              <a:t>memory on </a:t>
            </a:r>
            <a:r>
              <a:rPr lang="en-US" dirty="0"/>
              <a:t>the desktop computer is allocated to store the current set of working information</a:t>
            </a:r>
            <a:r>
              <a:rPr lang="en-US" dirty="0" smtClean="0"/>
              <a:t>.</a:t>
            </a:r>
          </a:p>
          <a:p>
            <a:r>
              <a:rPr lang="en-US" dirty="0"/>
              <a:t>In a web application, the story is quite a bit different. A professional ASP.NET site might look like </a:t>
            </a:r>
            <a:r>
              <a:rPr lang="en-US" dirty="0" smtClean="0"/>
              <a:t>a continuously </a:t>
            </a:r>
            <a:r>
              <a:rPr lang="en-US" dirty="0"/>
              <a:t>running application, but that’s really just a clever illusion.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 typical web request, the </a:t>
            </a:r>
            <a:r>
              <a:rPr lang="en-US" dirty="0" smtClean="0"/>
              <a:t>client connects </a:t>
            </a:r>
            <a:r>
              <a:rPr lang="en-US" dirty="0"/>
              <a:t>to the web server and requests a page. When the page is delivered, the connection is severed, and </a:t>
            </a:r>
            <a:r>
              <a:rPr lang="en-US" dirty="0" smtClean="0"/>
              <a:t>the web </a:t>
            </a:r>
            <a:r>
              <a:rPr lang="en-US" dirty="0"/>
              <a:t>server discards all the page objects from memory. By the time the user receives a page, the web page </a:t>
            </a:r>
            <a:r>
              <a:rPr lang="en-US" dirty="0" smtClean="0"/>
              <a:t>code has </a:t>
            </a:r>
            <a:r>
              <a:rPr lang="en-US" dirty="0"/>
              <a:t>already stopped running, and there’s no information left in the web server’s memory.</a:t>
            </a:r>
          </a:p>
        </p:txBody>
      </p:sp>
    </p:spTree>
    <p:extLst>
      <p:ext uri="{BB962C8B-B14F-4D97-AF65-F5344CB8AC3E}">
        <p14:creationId xmlns:p14="http://schemas.microsoft.com/office/powerpoint/2010/main" val="76893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most common ways to store information is in </a:t>
            </a:r>
            <a:r>
              <a:rPr lang="en-US" i="1" dirty="0"/>
              <a:t>view state</a:t>
            </a:r>
            <a:r>
              <a:rPr lang="en-US" dirty="0"/>
              <a:t>. View state uses a hidden field that </a:t>
            </a:r>
            <a:r>
              <a:rPr lang="en-US" dirty="0" smtClean="0"/>
              <a:t>ASP.NET automatically </a:t>
            </a:r>
            <a:r>
              <a:rPr lang="en-US" dirty="0"/>
              <a:t>inserts in the final, rendered HTML of a web page. It’s a perfect place to store information </a:t>
            </a:r>
            <a:r>
              <a:rPr lang="en-US" dirty="0" smtClean="0"/>
              <a:t>that’s used </a:t>
            </a:r>
            <a:r>
              <a:rPr lang="en-US" dirty="0"/>
              <a:t>for multiple </a:t>
            </a:r>
            <a:r>
              <a:rPr lang="en-US" dirty="0" err="1"/>
              <a:t>postbacks</a:t>
            </a:r>
            <a:r>
              <a:rPr lang="en-US" dirty="0"/>
              <a:t> in a single web page.</a:t>
            </a:r>
          </a:p>
        </p:txBody>
      </p:sp>
    </p:spTree>
    <p:extLst>
      <p:ext uri="{BB962C8B-B14F-4D97-AF65-F5344CB8AC3E}">
        <p14:creationId xmlns:p14="http://schemas.microsoft.com/office/powerpoint/2010/main" val="18027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controls use view state to keep track of certain details. For example, </a:t>
            </a:r>
            <a:r>
              <a:rPr lang="en-US" dirty="0" smtClean="0"/>
              <a:t>if you </a:t>
            </a:r>
            <a:r>
              <a:rPr lang="en-US" dirty="0"/>
              <a:t>change the text of a label, the Label control automatically stores its new text in view state. That way, the </a:t>
            </a:r>
            <a:r>
              <a:rPr lang="en-US" dirty="0" smtClean="0"/>
              <a:t>text remains </a:t>
            </a:r>
            <a:r>
              <a:rPr lang="en-US" dirty="0"/>
              <a:t>in place the next time the page is posted back. Web controls store most of their property values in </a:t>
            </a:r>
            <a:r>
              <a:rPr lang="en-US" dirty="0" smtClean="0"/>
              <a:t>view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View state isn’t limited to web controls. Your web page code can add bits of information directly to the </a:t>
            </a:r>
            <a:r>
              <a:rPr lang="en-US" dirty="0" smtClean="0"/>
              <a:t>view state </a:t>
            </a:r>
            <a:r>
              <a:rPr lang="en-US" dirty="0"/>
              <a:t>of the containing page and retrieve it later after the page is posted back.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type of information you </a:t>
            </a:r>
            <a:r>
              <a:rPr lang="en-US" dirty="0" smtClean="0"/>
              <a:t>can store </a:t>
            </a:r>
            <a:r>
              <a:rPr lang="en-US" dirty="0"/>
              <a:t>includes simple data types and your own custom objects.</a:t>
            </a:r>
          </a:p>
        </p:txBody>
      </p:sp>
    </p:spTree>
    <p:extLst>
      <p:ext uri="{BB962C8B-B14F-4D97-AF65-F5344CB8AC3E}">
        <p14:creationId xmlns:p14="http://schemas.microsoft.com/office/powerpoint/2010/main" val="24180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Custom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can store your own objects in view state just as easily as you store numeric and string types. However, </a:t>
            </a:r>
            <a:r>
              <a:rPr lang="en-US" dirty="0" smtClean="0"/>
              <a:t>to store </a:t>
            </a:r>
            <a:r>
              <a:rPr lang="en-US" dirty="0"/>
              <a:t>an item in view state, ASP.NET must be able to convert it into a stream of bytes so that it can be added </a:t>
            </a:r>
            <a:r>
              <a:rPr lang="en-US" dirty="0" smtClean="0"/>
              <a:t>to the </a:t>
            </a:r>
            <a:r>
              <a:rPr lang="en-US" dirty="0"/>
              <a:t>hidden input field in the page. This process is called </a:t>
            </a:r>
            <a:r>
              <a:rPr lang="en-US" i="1" dirty="0"/>
              <a:t>serialization</a:t>
            </a:r>
            <a:r>
              <a:rPr lang="en-US" dirty="0"/>
              <a:t>. If your objects aren’t </a:t>
            </a:r>
            <a:r>
              <a:rPr lang="en-US" dirty="0" err="1"/>
              <a:t>serializable</a:t>
            </a:r>
            <a:r>
              <a:rPr lang="en-US" dirty="0"/>
              <a:t> (and </a:t>
            </a:r>
            <a:r>
              <a:rPr lang="en-US" dirty="0" smtClean="0"/>
              <a:t>by default </a:t>
            </a:r>
            <a:r>
              <a:rPr lang="en-US" dirty="0"/>
              <a:t>they’re not), you’ll receive an error message when you attempt to place them in view state.</a:t>
            </a:r>
          </a:p>
          <a:p>
            <a:r>
              <a:rPr lang="en-US" dirty="0"/>
              <a:t>To make your objects </a:t>
            </a:r>
            <a:r>
              <a:rPr lang="en-US" dirty="0" err="1"/>
              <a:t>serializable</a:t>
            </a:r>
            <a:r>
              <a:rPr lang="en-US" dirty="0"/>
              <a:t>, you need to add a </a:t>
            </a:r>
            <a:r>
              <a:rPr lang="en-US" dirty="0" err="1"/>
              <a:t>Serializable</a:t>
            </a:r>
            <a:r>
              <a:rPr lang="en-US" dirty="0"/>
              <a:t> attribute before your class </a:t>
            </a:r>
            <a:r>
              <a:rPr lang="en-US" dirty="0" smtClean="0"/>
              <a:t>declaration.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Information Between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One of the most significant limitations with view state is that it’s tightly bound to a specific page. If the </a:t>
            </a:r>
            <a:r>
              <a:rPr lang="en-US" dirty="0" smtClean="0"/>
              <a:t>user navigates </a:t>
            </a:r>
            <a:r>
              <a:rPr lang="en-US" dirty="0"/>
              <a:t>to another page, </a:t>
            </a:r>
            <a:r>
              <a:rPr lang="en-US" dirty="0" smtClean="0"/>
              <a:t>this information </a:t>
            </a:r>
            <a:r>
              <a:rPr lang="en-US" dirty="0"/>
              <a:t>is lost. This problem has several solutions, and the best </a:t>
            </a:r>
            <a:r>
              <a:rPr lang="en-US" dirty="0" smtClean="0"/>
              <a:t>approach depends </a:t>
            </a:r>
            <a:r>
              <a:rPr lang="en-US" dirty="0"/>
              <a:t>on your requirements.</a:t>
            </a:r>
          </a:p>
          <a:p>
            <a:pPr algn="just"/>
            <a:r>
              <a:rPr lang="en-US" dirty="0"/>
              <a:t>In this section, you’ll learn two basic techniques to transfer information between pages: cross-page </a:t>
            </a:r>
            <a:r>
              <a:rPr lang="en-US" dirty="0" smtClean="0"/>
              <a:t>posting and </a:t>
            </a:r>
            <a:r>
              <a:rPr lang="en-US" dirty="0"/>
              <a:t>the query string.</a:t>
            </a:r>
          </a:p>
        </p:txBody>
      </p:sp>
    </p:spTree>
    <p:extLst>
      <p:ext uri="{BB962C8B-B14F-4D97-AF65-F5344CB8AC3E}">
        <p14:creationId xmlns:p14="http://schemas.microsoft.com/office/powerpoint/2010/main" val="307640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2789</Words>
  <Application>Microsoft Office PowerPoint</Application>
  <PresentationFormat>On-screen Show (4:3)</PresentationFormat>
  <Paragraphs>110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View state</vt:lpstr>
      <vt:lpstr>PowerPoint Presentation</vt:lpstr>
      <vt:lpstr>PowerPoint Presentation</vt:lpstr>
      <vt:lpstr>Storing Custom Objects</vt:lpstr>
      <vt:lpstr>Transferring Information Between Pages</vt:lpstr>
      <vt:lpstr>Cross-Page Posting</vt:lpstr>
      <vt:lpstr>The Query String </vt:lpstr>
      <vt:lpstr>Advantages of query string</vt:lpstr>
      <vt:lpstr>PowerPoint Presentation</vt:lpstr>
      <vt:lpstr>PowerPoint Presentation</vt:lpstr>
      <vt:lpstr>cookies</vt:lpstr>
      <vt:lpstr>Managing session state</vt:lpstr>
      <vt:lpstr>Session Tracking</vt:lpstr>
      <vt:lpstr>PowerPoint Presentation</vt:lpstr>
      <vt:lpstr>APPLICATION STATE</vt:lpstr>
      <vt:lpstr>Validation controls</vt:lpstr>
      <vt:lpstr>Understanding validation</vt:lpstr>
      <vt:lpstr>PowerPoint Presentation</vt:lpstr>
      <vt:lpstr>Validator-Specific Properties</vt:lpstr>
      <vt:lpstr>RICH CONTROLS</vt:lpstr>
      <vt:lpstr>PowerPoint Presentation</vt:lpstr>
      <vt:lpstr>Calendar control</vt:lpstr>
      <vt:lpstr>AdRotator</vt:lpstr>
      <vt:lpstr>Pages with Multiple Views</vt:lpstr>
      <vt:lpstr>MultiView Control</vt:lpstr>
      <vt:lpstr>Wizard control</vt:lpstr>
      <vt:lpstr>PowerPoint Presentation</vt:lpstr>
      <vt:lpstr>USERS CONTROLS</vt:lpstr>
      <vt:lpstr>PowerPoint Presentation</vt:lpstr>
      <vt:lpstr>PowerPoint Presentation</vt:lpstr>
      <vt:lpstr>PowerPoint Presentation</vt:lpstr>
      <vt:lpstr>Working with Independent User Controls</vt:lpstr>
      <vt:lpstr>Dynamic Graphics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cbit</cp:lastModifiedBy>
  <cp:revision>45</cp:revision>
  <dcterms:created xsi:type="dcterms:W3CDTF">2017-04-03T04:51:31Z</dcterms:created>
  <dcterms:modified xsi:type="dcterms:W3CDTF">2018-03-12T04:37:28Z</dcterms:modified>
</cp:coreProperties>
</file>