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325" r:id="rId8"/>
    <p:sldId id="264" r:id="rId9"/>
    <p:sldId id="265" r:id="rId10"/>
    <p:sldId id="266" r:id="rId11"/>
    <p:sldId id="267" r:id="rId12"/>
    <p:sldId id="268" r:id="rId13"/>
    <p:sldId id="321" r:id="rId14"/>
    <p:sldId id="322" r:id="rId15"/>
    <p:sldId id="326" r:id="rId16"/>
    <p:sldId id="327" r:id="rId17"/>
    <p:sldId id="269" r:id="rId18"/>
    <p:sldId id="270" r:id="rId19"/>
    <p:sldId id="273" r:id="rId20"/>
    <p:sldId id="271" r:id="rId21"/>
    <p:sldId id="274" r:id="rId22"/>
    <p:sldId id="272"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66880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71399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63427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EA003-4A74-40F4-A074-94702D775D6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20645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EA003-4A74-40F4-A074-94702D775D6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60132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EA003-4A74-40F4-A074-94702D775D6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312123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EA003-4A74-40F4-A074-94702D775D6C}"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88060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EA003-4A74-40F4-A074-94702D775D6C}"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89354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EA003-4A74-40F4-A074-94702D775D6C}"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1234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A003-4A74-40F4-A074-94702D775D6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287104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A003-4A74-40F4-A074-94702D775D6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16B1-FAE7-4A0C-BB42-04DDF456DFC9}" type="slidenum">
              <a:rPr lang="en-US" smtClean="0"/>
              <a:t>‹#›</a:t>
            </a:fld>
            <a:endParaRPr lang="en-US"/>
          </a:p>
        </p:txBody>
      </p:sp>
    </p:spTree>
    <p:extLst>
      <p:ext uri="{BB962C8B-B14F-4D97-AF65-F5344CB8AC3E}">
        <p14:creationId xmlns:p14="http://schemas.microsoft.com/office/powerpoint/2010/main" val="16082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EA003-4A74-40F4-A074-94702D775D6C}" type="datetimeFigureOut">
              <a:rPr lang="en-US" smtClean="0"/>
              <a:t>2/15/2018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D16B1-FAE7-4A0C-BB42-04DDF456DFC9}" type="slidenum">
              <a:rPr lang="en-US" smtClean="0"/>
              <a:t>‹#›</a:t>
            </a:fld>
            <a:endParaRPr lang="en-US"/>
          </a:p>
        </p:txBody>
      </p:sp>
    </p:spTree>
    <p:extLst>
      <p:ext uri="{BB962C8B-B14F-4D97-AF65-F5344CB8AC3E}">
        <p14:creationId xmlns:p14="http://schemas.microsoft.com/office/powerpoint/2010/main" val="308957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dirty="0" smtClean="0"/>
              <a:t>A Web service is seen as an application accessible to other applications over the Web . This is a very open definition, under which just about anything that has a URL is a Web service.</a:t>
            </a:r>
          </a:p>
          <a:p>
            <a:pPr algn="just"/>
            <a:r>
              <a:rPr lang="en-US" dirty="0" smtClean="0"/>
              <a:t>A more precise definition is provided by the UDDI consortium, which characterizes Web services as "self-contained, modular business applications that have open, Internet-oriented, standards-based interfaces". This definition is more detailed, placing the emphasis on the need for being compliant with Internet standards.</a:t>
            </a:r>
            <a:endParaRPr lang="en-US" dirty="0"/>
          </a:p>
        </p:txBody>
      </p:sp>
    </p:spTree>
    <p:extLst>
      <p:ext uri="{BB962C8B-B14F-4D97-AF65-F5344CB8AC3E}">
        <p14:creationId xmlns:p14="http://schemas.microsoft.com/office/powerpoint/2010/main" val="1649594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a:bodyPr>
          <a:lstStyle/>
          <a:p>
            <a:pPr algn="just"/>
            <a:r>
              <a:rPr lang="en-US" dirty="0" smtClean="0"/>
              <a:t>Web services or, better, the technologies supporting Web services, play the same role as conventional middleware, but on a different scale. The basis for composition is service abstractions very similar in nature to those used in conventional middleware, so that implementing a Web service essentially requires an extra tier on top of the others to enable access using standard Web services protocols</a:t>
            </a:r>
            <a:endParaRPr lang="en-US" dirty="0"/>
          </a:p>
        </p:txBody>
      </p:sp>
    </p:spTree>
    <p:extLst>
      <p:ext uri="{BB962C8B-B14F-4D97-AF65-F5344CB8AC3E}">
        <p14:creationId xmlns:p14="http://schemas.microsoft.com/office/powerpoint/2010/main" val="3606844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027" y="685800"/>
            <a:ext cx="8187973" cy="5942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367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153400" cy="5821363"/>
          </a:xfrm>
        </p:spPr>
        <p:txBody>
          <a:bodyPr>
            <a:normAutofit fontScale="92500" lnSpcReduction="10000"/>
          </a:bodyPr>
          <a:lstStyle/>
          <a:p>
            <a:pPr marL="0" indent="0" algn="just">
              <a:buNone/>
            </a:pPr>
            <a:r>
              <a:rPr lang="en-US" dirty="0" smtClean="0"/>
              <a:t> The implementation does </a:t>
            </a:r>
            <a:r>
              <a:rPr lang="en-US" dirty="0"/>
              <a:t>not occur at the Web services layer, but within conventional middleware</a:t>
            </a:r>
            <a:r>
              <a:rPr lang="en-US" dirty="0" smtClean="0"/>
              <a:t>.</a:t>
            </a:r>
          </a:p>
          <a:p>
            <a:pPr algn="just"/>
            <a:r>
              <a:rPr lang="en-US" dirty="0"/>
              <a:t>As observed earlier, Web services are just wrappers. They invoke internal</a:t>
            </a:r>
          </a:p>
          <a:p>
            <a:pPr algn="just"/>
            <a:r>
              <a:rPr lang="en-US" dirty="0"/>
              <a:t>services that implement whatever application logic is needed, and then collect</a:t>
            </a:r>
          </a:p>
          <a:p>
            <a:pPr algn="just"/>
            <a:r>
              <a:rPr lang="en-US" dirty="0"/>
              <a:t>the results</a:t>
            </a:r>
            <a:r>
              <a:rPr lang="en-US" dirty="0" smtClean="0"/>
              <a:t>.</a:t>
            </a:r>
          </a:p>
          <a:p>
            <a:pPr algn="just"/>
            <a:r>
              <a:rPr lang="en-US" dirty="0"/>
              <a:t>Today, much of the internal middleware for Web services revolves </a:t>
            </a:r>
            <a:r>
              <a:rPr lang="en-US" dirty="0" smtClean="0"/>
              <a:t>around packing </a:t>
            </a:r>
            <a:r>
              <a:rPr lang="en-US" dirty="0"/>
              <a:t>and unpacking messages exchanged between Web services and </a:t>
            </a:r>
            <a:r>
              <a:rPr lang="en-US" dirty="0" smtClean="0"/>
              <a:t>converting them </a:t>
            </a:r>
            <a:r>
              <a:rPr lang="en-US" dirty="0"/>
              <a:t>into the format supported by the underlying middleware.</a:t>
            </a:r>
          </a:p>
        </p:txBody>
      </p:sp>
    </p:spTree>
    <p:extLst>
      <p:ext uri="{BB962C8B-B14F-4D97-AF65-F5344CB8AC3E}">
        <p14:creationId xmlns:p14="http://schemas.microsoft.com/office/powerpoint/2010/main" val="74059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1289743"/>
            <a:ext cx="6138862" cy="4507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98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516563"/>
          </a:xfrm>
        </p:spPr>
        <p:txBody>
          <a:bodyPr>
            <a:normAutofit fontScale="70000" lnSpcReduction="20000"/>
          </a:bodyPr>
          <a:lstStyle/>
          <a:p>
            <a:r>
              <a:rPr lang="en-US" dirty="0"/>
              <a:t>In Web services, the parties can reside in different locations, and</a:t>
            </a:r>
          </a:p>
          <a:p>
            <a:r>
              <a:rPr lang="en-US" dirty="0"/>
              <a:t>there is therefore no obvious place where to locate the middleware.</a:t>
            </a:r>
          </a:p>
          <a:p>
            <a:r>
              <a:rPr lang="en-US" dirty="0"/>
              <a:t>There are two solutions to this problem. One is to implement the </a:t>
            </a:r>
            <a:r>
              <a:rPr lang="en-US" dirty="0" smtClean="0"/>
              <a:t>middleware as </a:t>
            </a:r>
            <a:r>
              <a:rPr lang="en-US" dirty="0"/>
              <a:t>a peer-to-peer system where all participants cooperate to </a:t>
            </a:r>
            <a:r>
              <a:rPr lang="en-US" dirty="0" smtClean="0"/>
              <a:t>provide name </a:t>
            </a:r>
            <a:r>
              <a:rPr lang="en-US" dirty="0"/>
              <a:t>and directory services. </a:t>
            </a:r>
            <a:r>
              <a:rPr lang="en-US" dirty="0" smtClean="0"/>
              <a:t>Conceptually</a:t>
            </a:r>
            <a:r>
              <a:rPr lang="en-US" dirty="0"/>
              <a:t>, this is a very appealing </a:t>
            </a:r>
            <a:r>
              <a:rPr lang="en-US" dirty="0" smtClean="0"/>
              <a:t>approach, but </a:t>
            </a:r>
            <a:r>
              <a:rPr lang="en-US" dirty="0"/>
              <a:t>it is not obvious how to provide the degree of reliability and </a:t>
            </a:r>
            <a:r>
              <a:rPr lang="en-US" dirty="0" smtClean="0"/>
              <a:t>trustworthiness required </a:t>
            </a:r>
            <a:r>
              <a:rPr lang="en-US" dirty="0"/>
              <a:t>in industrial strength systems. </a:t>
            </a:r>
            <a:endParaRPr lang="en-US" dirty="0" smtClean="0"/>
          </a:p>
          <a:p>
            <a:r>
              <a:rPr lang="en-US" dirty="0" smtClean="0"/>
              <a:t>The </a:t>
            </a:r>
            <a:r>
              <a:rPr lang="en-US" dirty="0"/>
              <a:t>other solution is to </a:t>
            </a:r>
            <a:r>
              <a:rPr lang="en-US" dirty="0" smtClean="0"/>
              <a:t>introduce intermediaries </a:t>
            </a:r>
            <a:r>
              <a:rPr lang="en-US" dirty="0"/>
              <a:t>or brokers acting as the necessary middleware. Assuming </a:t>
            </a:r>
            <a:r>
              <a:rPr lang="en-US" dirty="0" smtClean="0"/>
              <a:t>we find </a:t>
            </a:r>
            <a:r>
              <a:rPr lang="en-US" dirty="0"/>
              <a:t>a site somewhere in the network that we can trust and that is </a:t>
            </a:r>
            <a:r>
              <a:rPr lang="en-US" dirty="0" smtClean="0"/>
              <a:t>reliable enough</a:t>
            </a:r>
            <a:r>
              <a:rPr lang="en-US" dirty="0"/>
              <a:t>, the site could act as a name and directory server for Web services</a:t>
            </a:r>
            <a:r>
              <a:rPr lang="en-US" dirty="0" smtClean="0"/>
              <a:t>.</a:t>
            </a:r>
          </a:p>
          <a:p>
            <a:r>
              <a:rPr lang="en-US" dirty="0"/>
              <a:t>Currently, there is only one type of Web services broker that has </a:t>
            </a:r>
            <a:r>
              <a:rPr lang="en-US" dirty="0" smtClean="0"/>
              <a:t>been standardized </a:t>
            </a:r>
            <a:r>
              <a:rPr lang="en-US" dirty="0"/>
              <a:t>and that is used in practice, although to a very limited </a:t>
            </a:r>
            <a:r>
              <a:rPr lang="en-US" dirty="0" err="1" smtClean="0"/>
              <a:t>extent:the</a:t>
            </a:r>
            <a:r>
              <a:rPr lang="en-US" dirty="0" smtClean="0"/>
              <a:t> </a:t>
            </a:r>
            <a:r>
              <a:rPr lang="en-US" dirty="0"/>
              <a:t>name and directory server.</a:t>
            </a:r>
            <a:endParaRPr lang="en-IN" dirty="0"/>
          </a:p>
        </p:txBody>
      </p:sp>
    </p:spTree>
    <p:extLst>
      <p:ext uri="{BB962C8B-B14F-4D97-AF65-F5344CB8AC3E}">
        <p14:creationId xmlns:p14="http://schemas.microsoft.com/office/powerpoint/2010/main" val="449926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770" y="914400"/>
            <a:ext cx="8028830" cy="5416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736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5973763"/>
          </a:xfrm>
        </p:spPr>
        <p:txBody>
          <a:bodyPr>
            <a:normAutofit fontScale="70000" lnSpcReduction="20000"/>
          </a:bodyPr>
          <a:lstStyle/>
          <a:p>
            <a:r>
              <a:rPr lang="en-IN" dirty="0"/>
              <a:t>The idea </a:t>
            </a:r>
            <a:r>
              <a:rPr lang="en-IN" dirty="0" smtClean="0"/>
              <a:t>is </a:t>
            </a:r>
            <a:r>
              <a:rPr lang="en-US" dirty="0" smtClean="0"/>
              <a:t>for </a:t>
            </a:r>
            <a:r>
              <a:rPr lang="en-US" i="1" dirty="0"/>
              <a:t>service providers </a:t>
            </a:r>
            <a:r>
              <a:rPr lang="en-US" dirty="0"/>
              <a:t>to create Web services and to define an interface </a:t>
            </a:r>
            <a:r>
              <a:rPr lang="en-US" dirty="0" smtClean="0"/>
              <a:t>for invoking </a:t>
            </a:r>
            <a:r>
              <a:rPr lang="en-US" dirty="0"/>
              <a:t>them. The service provider also has to generate </a:t>
            </a:r>
            <a:r>
              <a:rPr lang="en-US" i="1" dirty="0"/>
              <a:t>service </a:t>
            </a:r>
            <a:r>
              <a:rPr lang="en-US" i="1" dirty="0" smtClean="0"/>
              <a:t>descriptions </a:t>
            </a:r>
            <a:r>
              <a:rPr lang="en-IN" dirty="0" smtClean="0"/>
              <a:t>for </a:t>
            </a:r>
            <a:r>
              <a:rPr lang="en-IN" dirty="0"/>
              <a:t>those services</a:t>
            </a:r>
            <a:r>
              <a:rPr lang="en-IN" dirty="0" smtClean="0"/>
              <a:t>.</a:t>
            </a:r>
          </a:p>
          <a:p>
            <a:r>
              <a:rPr lang="en-US" dirty="0"/>
              <a:t>The service provider will then make its services known to </a:t>
            </a:r>
            <a:r>
              <a:rPr lang="en-US" dirty="0" smtClean="0"/>
              <a:t>the world </a:t>
            </a:r>
            <a:r>
              <a:rPr lang="en-US" dirty="0"/>
              <a:t>by </a:t>
            </a:r>
            <a:r>
              <a:rPr lang="en-US" i="1" dirty="0"/>
              <a:t>publishing </a:t>
            </a:r>
            <a:r>
              <a:rPr lang="en-US" dirty="0"/>
              <a:t>the corresponding service descriptions in a </a:t>
            </a:r>
            <a:r>
              <a:rPr lang="en-US" i="1" dirty="0"/>
              <a:t>service registry</a:t>
            </a:r>
            <a:r>
              <a:rPr lang="en-US" i="1" dirty="0" smtClean="0"/>
              <a:t>.</a:t>
            </a:r>
          </a:p>
          <a:p>
            <a:r>
              <a:rPr lang="en-US" dirty="0"/>
              <a:t>When a service requester tries to </a:t>
            </a:r>
            <a:r>
              <a:rPr lang="en-US" i="1" dirty="0"/>
              <a:t>find </a:t>
            </a:r>
            <a:r>
              <a:rPr lang="en-US" dirty="0"/>
              <a:t>a service, it </a:t>
            </a:r>
            <a:r>
              <a:rPr lang="en-US" dirty="0" smtClean="0"/>
              <a:t>queries the </a:t>
            </a:r>
            <a:r>
              <a:rPr lang="en-US" dirty="0"/>
              <a:t>service registry. </a:t>
            </a:r>
            <a:endParaRPr lang="en-US" dirty="0" smtClean="0"/>
          </a:p>
          <a:p>
            <a:r>
              <a:rPr lang="en-US" dirty="0" smtClean="0"/>
              <a:t>The </a:t>
            </a:r>
            <a:r>
              <a:rPr lang="en-US" dirty="0"/>
              <a:t>service registry answers with a service </a:t>
            </a:r>
            <a:r>
              <a:rPr lang="en-US" dirty="0" smtClean="0"/>
              <a:t>description that </a:t>
            </a:r>
            <a:r>
              <a:rPr lang="en-US" dirty="0"/>
              <a:t>indicates where to locate the service and how to invoke it. </a:t>
            </a:r>
            <a:endParaRPr lang="en-US" dirty="0" smtClean="0"/>
          </a:p>
          <a:p>
            <a:r>
              <a:rPr lang="en-US" dirty="0" smtClean="0"/>
              <a:t>The service requester </a:t>
            </a:r>
            <a:r>
              <a:rPr lang="en-US" dirty="0"/>
              <a:t>can then </a:t>
            </a:r>
            <a:r>
              <a:rPr lang="en-US" i="1" dirty="0"/>
              <a:t>bind </a:t>
            </a:r>
            <a:r>
              <a:rPr lang="en-US" dirty="0"/>
              <a:t>to the service provider by invoking the service. </a:t>
            </a:r>
            <a:r>
              <a:rPr lang="en-US" dirty="0" smtClean="0"/>
              <a:t>The directory </a:t>
            </a:r>
            <a:r>
              <a:rPr lang="en-US" dirty="0"/>
              <a:t>itself is very likely available as a Web service, whose address </a:t>
            </a:r>
            <a:r>
              <a:rPr lang="en-US" dirty="0" smtClean="0"/>
              <a:t>and interface </a:t>
            </a:r>
            <a:r>
              <a:rPr lang="en-US" dirty="0"/>
              <a:t>are assumed to be known a priori by the requester</a:t>
            </a:r>
            <a:r>
              <a:rPr lang="en-US" dirty="0" smtClean="0"/>
              <a:t>.</a:t>
            </a:r>
          </a:p>
          <a:p>
            <a:r>
              <a:rPr lang="en-US" dirty="0" smtClean="0"/>
              <a:t>Service </a:t>
            </a:r>
            <a:r>
              <a:rPr lang="en-US" dirty="0"/>
              <a:t>composition tools are another ingredient of external Web service</a:t>
            </a:r>
          </a:p>
          <a:p>
            <a:r>
              <a:rPr lang="en-US" dirty="0"/>
              <a:t>architectures, likely to gain more importance as technology matures. </a:t>
            </a:r>
            <a:endParaRPr lang="en-US" dirty="0" smtClean="0"/>
          </a:p>
          <a:p>
            <a:r>
              <a:rPr lang="en-US" dirty="0" smtClean="0"/>
              <a:t>We consider composition </a:t>
            </a:r>
            <a:r>
              <a:rPr lang="en-US" dirty="0"/>
              <a:t>as part of the external architecture since it is about </a:t>
            </a:r>
            <a:r>
              <a:rPr lang="en-US" dirty="0" smtClean="0"/>
              <a:t>the integration </a:t>
            </a:r>
            <a:r>
              <a:rPr lang="en-US" dirty="0"/>
              <a:t>of other Web services.</a:t>
            </a:r>
            <a:endParaRPr lang="en-IN" dirty="0"/>
          </a:p>
        </p:txBody>
      </p:sp>
    </p:spTree>
    <p:extLst>
      <p:ext uri="{BB962C8B-B14F-4D97-AF65-F5344CB8AC3E}">
        <p14:creationId xmlns:p14="http://schemas.microsoft.com/office/powerpoint/2010/main" val="369970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 SOAP Message</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a:t>The division between header and body already provides some indication </a:t>
            </a:r>
            <a:r>
              <a:rPr lang="en-US" dirty="0" smtClean="0"/>
              <a:t>of how </a:t>
            </a:r>
            <a:r>
              <a:rPr lang="en-US" dirty="0"/>
              <a:t>SOAP expects messages to be processed by the different nodes along </a:t>
            </a:r>
            <a:r>
              <a:rPr lang="en-US" dirty="0" err="1" smtClean="0"/>
              <a:t>themessage</a:t>
            </a:r>
            <a:r>
              <a:rPr lang="en-US" dirty="0" smtClean="0"/>
              <a:t> </a:t>
            </a:r>
            <a:r>
              <a:rPr lang="en-US" dirty="0"/>
              <a:t>path. These nodes will, in most cases, constitute the different tiers </a:t>
            </a:r>
            <a:r>
              <a:rPr lang="en-US" dirty="0" err="1" smtClean="0"/>
              <a:t>ofthe</a:t>
            </a:r>
            <a:r>
              <a:rPr lang="en-US" dirty="0" smtClean="0"/>
              <a:t> </a:t>
            </a:r>
            <a:r>
              <a:rPr lang="en-US" dirty="0"/>
              <a:t>Web services middleware. </a:t>
            </a:r>
            <a:endParaRPr lang="en-US" dirty="0" smtClean="0"/>
          </a:p>
          <a:p>
            <a:pPr algn="just"/>
            <a:r>
              <a:rPr lang="en-US" dirty="0" smtClean="0"/>
              <a:t>In </a:t>
            </a:r>
            <a:r>
              <a:rPr lang="en-US" dirty="0"/>
              <a:t>the SOAP model, nodes processing a </a:t>
            </a:r>
            <a:r>
              <a:rPr lang="en-US" dirty="0" smtClean="0"/>
              <a:t>message can </a:t>
            </a:r>
            <a:r>
              <a:rPr lang="en-US" dirty="0"/>
              <a:t>play one or more </a:t>
            </a:r>
            <a:r>
              <a:rPr lang="en-US" i="1" dirty="0"/>
              <a:t>roles. </a:t>
            </a:r>
            <a:r>
              <a:rPr lang="en-US" dirty="0"/>
              <a:t>Each block in a SOAP header may include </a:t>
            </a:r>
            <a:r>
              <a:rPr lang="en-US" dirty="0" smtClean="0"/>
              <a:t>the definition </a:t>
            </a:r>
            <a:r>
              <a:rPr lang="en-US" dirty="0"/>
              <a:t>of the role for which it is intended. </a:t>
            </a:r>
            <a:endParaRPr lang="en-US" dirty="0" smtClean="0"/>
          </a:p>
          <a:p>
            <a:pPr algn="just"/>
            <a:r>
              <a:rPr lang="en-US" dirty="0" smtClean="0"/>
              <a:t>The </a:t>
            </a:r>
            <a:r>
              <a:rPr lang="en-US" dirty="0"/>
              <a:t>SOAP specification </a:t>
            </a:r>
            <a:r>
              <a:rPr lang="en-US" dirty="0" smtClean="0"/>
              <a:t>defines three </a:t>
            </a:r>
            <a:r>
              <a:rPr lang="en-US" dirty="0"/>
              <a:t>roles, informally called </a:t>
            </a:r>
            <a:r>
              <a:rPr lang="en-US" i="1" dirty="0"/>
              <a:t>none, next, </a:t>
            </a:r>
            <a:r>
              <a:rPr lang="en-US" dirty="0"/>
              <a:t>and </a:t>
            </a:r>
            <a:r>
              <a:rPr lang="en-US" i="1" dirty="0"/>
              <a:t>ultimateReceiver:</a:t>
            </a:r>
            <a:endParaRPr lang="en-US" dirty="0"/>
          </a:p>
        </p:txBody>
      </p:sp>
    </p:spTree>
    <p:extLst>
      <p:ext uri="{BB962C8B-B14F-4D97-AF65-F5344CB8AC3E}">
        <p14:creationId xmlns:p14="http://schemas.microsoft.com/office/powerpoint/2010/main" val="158107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20000"/>
          </a:bodyPr>
          <a:lstStyle/>
          <a:p>
            <a:pPr algn="just"/>
            <a:r>
              <a:rPr lang="en-US" dirty="0"/>
              <a:t>If a block is assigned to a </a:t>
            </a:r>
            <a:r>
              <a:rPr lang="en-US" i="1" dirty="0"/>
              <a:t>none </a:t>
            </a:r>
            <a:r>
              <a:rPr lang="en-US" dirty="0"/>
              <a:t>role, it means that such a block should </a:t>
            </a:r>
            <a:r>
              <a:rPr lang="en-US" dirty="0" smtClean="0"/>
              <a:t>not be </a:t>
            </a:r>
            <a:r>
              <a:rPr lang="en-US" dirty="0"/>
              <a:t>processed by any node receiving the message (although the block </a:t>
            </a:r>
            <a:r>
              <a:rPr lang="en-US" dirty="0" smtClean="0"/>
              <a:t>might be </a:t>
            </a:r>
            <a:r>
              <a:rPr lang="en-US" dirty="0"/>
              <a:t>read if it contains information important for processing other blocks).</a:t>
            </a:r>
          </a:p>
          <a:p>
            <a:pPr algn="just"/>
            <a:r>
              <a:rPr lang="en-US" dirty="0"/>
              <a:t>• If a block is assigned to the ultimateReceiver role, that block is </a:t>
            </a:r>
            <a:r>
              <a:rPr lang="en-US" dirty="0" smtClean="0"/>
              <a:t>solely intended </a:t>
            </a:r>
            <a:r>
              <a:rPr lang="en-US" dirty="0"/>
              <a:t>for the recipient of the message, not for any intermediate node.</a:t>
            </a:r>
          </a:p>
          <a:p>
            <a:pPr algn="just"/>
            <a:r>
              <a:rPr lang="en-US" dirty="0" smtClean="0"/>
              <a:t>If </a:t>
            </a:r>
            <a:r>
              <a:rPr lang="en-US" dirty="0"/>
              <a:t>a block is assigned to the </a:t>
            </a:r>
            <a:r>
              <a:rPr lang="en-US" i="1" dirty="0"/>
              <a:t>next </a:t>
            </a:r>
            <a:r>
              <a:rPr lang="en-US" dirty="0"/>
              <a:t>role, every node receiving the </a:t>
            </a:r>
            <a:r>
              <a:rPr lang="en-US" dirty="0" smtClean="0"/>
              <a:t>message can </a:t>
            </a:r>
            <a:r>
              <a:rPr lang="en-US" dirty="0"/>
              <a:t>process that block. This is because every node receiving a </a:t>
            </a:r>
            <a:r>
              <a:rPr lang="en-US" dirty="0" smtClean="0"/>
              <a:t>message is </a:t>
            </a:r>
            <a:r>
              <a:rPr lang="en-US" dirty="0"/>
              <a:t>the "next" one in the chain of nodes processing the message. The </a:t>
            </a:r>
            <a:r>
              <a:rPr lang="en-US" dirty="0" smtClean="0"/>
              <a:t>ultimateReceiver</a:t>
            </a:r>
            <a:r>
              <a:rPr lang="en-US" dirty="0"/>
              <a:t> </a:t>
            </a:r>
            <a:r>
              <a:rPr lang="en-US" dirty="0" smtClean="0"/>
              <a:t>is </a:t>
            </a:r>
            <a:r>
              <a:rPr lang="en-US" dirty="0"/>
              <a:t>also included in the set of </a:t>
            </a:r>
            <a:r>
              <a:rPr lang="en-US" i="1" dirty="0"/>
              <a:t>next </a:t>
            </a:r>
            <a:r>
              <a:rPr lang="en-US" dirty="0"/>
              <a:t>nodes.</a:t>
            </a:r>
          </a:p>
        </p:txBody>
      </p:sp>
    </p:spTree>
    <p:extLst>
      <p:ext uri="{BB962C8B-B14F-4D97-AF65-F5344CB8AC3E}">
        <p14:creationId xmlns:p14="http://schemas.microsoft.com/office/powerpoint/2010/main" val="1377069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The body of the message does not have a role associated to it. Its </a:t>
            </a:r>
            <a:r>
              <a:rPr lang="en-US" dirty="0" smtClean="0"/>
              <a:t>role defaults to </a:t>
            </a:r>
            <a:r>
              <a:rPr lang="en-US" i="1" dirty="0" smtClean="0"/>
              <a:t>ultimateReceiver.</a:t>
            </a:r>
          </a:p>
          <a:p>
            <a:pPr algn="just"/>
            <a:r>
              <a:rPr lang="en-US" dirty="0"/>
              <a:t>Processing a block may encompass very different operations, and each </a:t>
            </a:r>
            <a:r>
              <a:rPr lang="en-US" dirty="0" smtClean="0"/>
              <a:t>node involved </a:t>
            </a:r>
            <a:r>
              <a:rPr lang="en-US" dirty="0"/>
              <a:t>in the processing could do something different. For example, </a:t>
            </a:r>
            <a:r>
              <a:rPr lang="en-US" dirty="0" smtClean="0"/>
              <a:t>processing can </a:t>
            </a:r>
            <a:r>
              <a:rPr lang="en-US" dirty="0"/>
              <a:t>involve removing blocks from the header, performing some </a:t>
            </a:r>
            <a:r>
              <a:rPr lang="en-US" dirty="0" smtClean="0"/>
              <a:t>action(such </a:t>
            </a:r>
            <a:r>
              <a:rPr lang="en-US" dirty="0"/>
              <a:t>as logging the message), extending the header with additional </a:t>
            </a:r>
            <a:r>
              <a:rPr lang="en-US" dirty="0" err="1" smtClean="0"/>
              <a:t>information,removing</a:t>
            </a:r>
            <a:r>
              <a:rPr lang="en-US" dirty="0" smtClean="0"/>
              <a:t> </a:t>
            </a:r>
            <a:r>
              <a:rPr lang="en-US" dirty="0"/>
              <a:t>the header and introducing a new one, and more.</a:t>
            </a:r>
          </a:p>
        </p:txBody>
      </p:sp>
    </p:spTree>
    <p:extLst>
      <p:ext uri="{BB962C8B-B14F-4D97-AF65-F5344CB8AC3E}">
        <p14:creationId xmlns:p14="http://schemas.microsoft.com/office/powerpoint/2010/main" val="1101158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92500" lnSpcReduction="20000"/>
          </a:bodyPr>
          <a:lstStyle/>
          <a:p>
            <a:pPr algn="just"/>
            <a:r>
              <a:rPr lang="en-US" dirty="0" smtClean="0"/>
              <a:t>World Wide Web consortium (W3C), and specifically the group involved in the Web Service Activity: "a software application identified by a URI, whose interfaces and bindings are capable of being defined, described, and discovered as XML artifacts. A Web service supports direct intimations with other software agents using XML-based messages exchanged via Internet-based protocols“.</a:t>
            </a:r>
          </a:p>
          <a:p>
            <a:pPr algn="just"/>
            <a:r>
              <a:rPr lang="en-US" dirty="0" smtClean="0"/>
              <a:t>The definition stresses that Web services should be capable of being "defined, described, and discovered," thereby clarifying the meaning of "accessible" and making more concrete the notion of "Internet-oriented, standards-based interfaces."</a:t>
            </a:r>
            <a:endParaRPr lang="en-US" dirty="0"/>
          </a:p>
        </p:txBody>
      </p:sp>
    </p:spTree>
    <p:extLst>
      <p:ext uri="{BB962C8B-B14F-4D97-AF65-F5344CB8AC3E}">
        <p14:creationId xmlns:p14="http://schemas.microsoft.com/office/powerpoint/2010/main" val="153007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lgn="just"/>
            <a:r>
              <a:rPr lang="en-US" dirty="0"/>
              <a:t>A </a:t>
            </a:r>
            <a:r>
              <a:rPr lang="en-US" dirty="0" smtClean="0"/>
              <a:t>block may </a:t>
            </a:r>
            <a:r>
              <a:rPr lang="en-US" dirty="0"/>
              <a:t>contain a </a:t>
            </a:r>
            <a:r>
              <a:rPr lang="en-US" i="1" dirty="0"/>
              <a:t>must Understand </a:t>
            </a:r>
            <a:r>
              <a:rPr lang="en-US" dirty="0"/>
              <a:t>flag, indicating that a node playing the </a:t>
            </a:r>
            <a:r>
              <a:rPr lang="en-US" dirty="0" smtClean="0"/>
              <a:t>role indicated </a:t>
            </a:r>
            <a:r>
              <a:rPr lang="en-US" dirty="0"/>
              <a:t>by the block </a:t>
            </a:r>
            <a:r>
              <a:rPr lang="en-US" i="1" dirty="0"/>
              <a:t>must </a:t>
            </a:r>
            <a:r>
              <a:rPr lang="en-US" dirty="0"/>
              <a:t>process the block. </a:t>
            </a:r>
            <a:endParaRPr lang="en-US" dirty="0" smtClean="0"/>
          </a:p>
          <a:p>
            <a:pPr algn="just"/>
            <a:r>
              <a:rPr lang="en-US" dirty="0" smtClean="0"/>
              <a:t>If </a:t>
            </a:r>
            <a:r>
              <a:rPr lang="en-US" dirty="0"/>
              <a:t>the flag is set and, for </a:t>
            </a:r>
            <a:r>
              <a:rPr lang="en-US" dirty="0" smtClean="0"/>
              <a:t>some reason</a:t>
            </a:r>
            <a:r>
              <a:rPr lang="en-US" dirty="0"/>
              <a:t>, the node cannot process the block as needed, any further </a:t>
            </a:r>
            <a:r>
              <a:rPr lang="en-US" dirty="0" smtClean="0"/>
              <a:t>processing of </a:t>
            </a:r>
            <a:r>
              <a:rPr lang="en-US" dirty="0"/>
              <a:t>that message stops and a fault is generated. The message is not </a:t>
            </a:r>
            <a:r>
              <a:rPr lang="en-US" dirty="0" smtClean="0"/>
              <a:t>forwarded to </a:t>
            </a:r>
            <a:r>
              <a:rPr lang="en-US" dirty="0"/>
              <a:t>any other node</a:t>
            </a:r>
            <a:r>
              <a:rPr lang="en-US" dirty="0" smtClean="0"/>
              <a:t>.</a:t>
            </a:r>
          </a:p>
          <a:p>
            <a:pPr algn="just"/>
            <a:r>
              <a:rPr lang="en-US" dirty="0" smtClean="0"/>
              <a:t> </a:t>
            </a:r>
            <a:r>
              <a:rPr lang="en-US" dirty="0"/>
              <a:t>If the </a:t>
            </a:r>
            <a:r>
              <a:rPr lang="en-US" dirty="0" smtClean="0"/>
              <a:t>must Understand </a:t>
            </a:r>
            <a:r>
              <a:rPr lang="en-US" dirty="0"/>
              <a:t>flag is not set or is absent, a </a:t>
            </a:r>
            <a:r>
              <a:rPr lang="en-US" dirty="0" smtClean="0"/>
              <a:t>node is </a:t>
            </a:r>
            <a:r>
              <a:rPr lang="en-US" dirty="0"/>
              <a:t>free to decide whether to process or ignore the block (assuming it has </a:t>
            </a:r>
            <a:r>
              <a:rPr lang="en-US" dirty="0" smtClean="0"/>
              <a:t>the corresponding </a:t>
            </a:r>
            <a:r>
              <a:rPr lang="en-US" dirty="0"/>
              <a:t>role).</a:t>
            </a:r>
          </a:p>
        </p:txBody>
      </p:sp>
    </p:spTree>
    <p:extLst>
      <p:ext uri="{BB962C8B-B14F-4D97-AF65-F5344CB8AC3E}">
        <p14:creationId xmlns:p14="http://schemas.microsoft.com/office/powerpoint/2010/main" val="3705541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endParaRPr lang="en-US" dirty="0"/>
          </a:p>
        </p:txBody>
      </p:sp>
    </p:spTree>
    <p:extLst>
      <p:ext uri="{BB962C8B-B14F-4D97-AF65-F5344CB8AC3E}">
        <p14:creationId xmlns:p14="http://schemas.microsoft.com/office/powerpoint/2010/main" val="2772161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Structure and Contents of a SOAP </a:t>
            </a:r>
            <a:r>
              <a:rPr lang="en-US" dirty="0"/>
              <a:t>Message</a:t>
            </a:r>
          </a:p>
        </p:txBody>
      </p:sp>
      <p:sp>
        <p:nvSpPr>
          <p:cNvPr id="3" name="Content Placeholder 2"/>
          <p:cNvSpPr>
            <a:spLocks noGrp="1"/>
          </p:cNvSpPr>
          <p:nvPr>
            <p:ph idx="1"/>
          </p:nvPr>
        </p:nvSpPr>
        <p:spPr/>
        <p:txBody>
          <a:bodyPr>
            <a:normAutofit fontScale="92500"/>
          </a:bodyPr>
          <a:lstStyle/>
          <a:p>
            <a:pPr algn="just"/>
            <a:r>
              <a:rPr lang="en-US" dirty="0"/>
              <a:t>SOAP exchanges information using </a:t>
            </a:r>
            <a:r>
              <a:rPr lang="en-US" i="1" dirty="0"/>
              <a:t>messages. </a:t>
            </a:r>
            <a:r>
              <a:rPr lang="en-US" dirty="0"/>
              <a:t>These messages are used </a:t>
            </a:r>
            <a:r>
              <a:rPr lang="en-US" dirty="0" smtClean="0"/>
              <a:t>as an </a:t>
            </a:r>
            <a:r>
              <a:rPr lang="en-US" i="1" dirty="0"/>
              <a:t>envelope </a:t>
            </a:r>
            <a:r>
              <a:rPr lang="en-US" dirty="0"/>
              <a:t>where the application encloses whatever information needs to </a:t>
            </a:r>
            <a:r>
              <a:rPr lang="en-US" dirty="0" smtClean="0"/>
              <a:t>be sent</a:t>
            </a:r>
            <a:r>
              <a:rPr lang="en-US" dirty="0"/>
              <a:t>. </a:t>
            </a:r>
            <a:endParaRPr lang="en-US" dirty="0" smtClean="0"/>
          </a:p>
          <a:p>
            <a:pPr algn="just"/>
            <a:r>
              <a:rPr lang="en-US" dirty="0" smtClean="0"/>
              <a:t>Each </a:t>
            </a:r>
            <a:r>
              <a:rPr lang="en-US" dirty="0"/>
              <a:t>envelope contains two parts: a </a:t>
            </a:r>
            <a:r>
              <a:rPr lang="en-US" i="1" dirty="0"/>
              <a:t>header </a:t>
            </a:r>
            <a:r>
              <a:rPr lang="en-US" dirty="0"/>
              <a:t>and a </a:t>
            </a:r>
            <a:r>
              <a:rPr lang="en-US" i="1" dirty="0"/>
              <a:t>body </a:t>
            </a:r>
            <a:r>
              <a:rPr lang="en-US" dirty="0"/>
              <a:t>(Figure 6.4). </a:t>
            </a:r>
            <a:r>
              <a:rPr lang="en-US" dirty="0" smtClean="0"/>
              <a:t>The header </a:t>
            </a:r>
            <a:r>
              <a:rPr lang="en-US" dirty="0"/>
              <a:t>is optional, that is, it </a:t>
            </a:r>
            <a:r>
              <a:rPr lang="en-US" dirty="0" smtClean="0"/>
              <a:t>may or </a:t>
            </a:r>
            <a:r>
              <a:rPr lang="en-US" dirty="0"/>
              <a:t>may not be present in a SOAP message.</a:t>
            </a:r>
          </a:p>
          <a:p>
            <a:pPr algn="just"/>
            <a:r>
              <a:rPr lang="en-US" dirty="0"/>
              <a:t>The body is mandatory, i.e., all SOAP messages must have a body.</a:t>
            </a:r>
          </a:p>
        </p:txBody>
      </p:sp>
    </p:spTree>
    <p:extLst>
      <p:ext uri="{BB962C8B-B14F-4D97-AF65-F5344CB8AC3E}">
        <p14:creationId xmlns:p14="http://schemas.microsoft.com/office/powerpoint/2010/main" val="3436212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US" dirty="0" smtClean="0"/>
              <a:t>Both header </a:t>
            </a:r>
            <a:r>
              <a:rPr lang="en-US" dirty="0"/>
              <a:t>and body can have multiple sub-parts in the form of </a:t>
            </a:r>
            <a:r>
              <a:rPr lang="en-US" i="1" dirty="0"/>
              <a:t>header blocks </a:t>
            </a:r>
            <a:r>
              <a:rPr lang="en-US" dirty="0" smtClean="0"/>
              <a:t>or </a:t>
            </a:r>
            <a:r>
              <a:rPr lang="en-US" i="1" dirty="0" smtClean="0"/>
              <a:t>body </a:t>
            </a:r>
            <a:r>
              <a:rPr lang="en-US" i="1" dirty="0"/>
              <a:t>blocks</a:t>
            </a:r>
            <a:r>
              <a:rPr lang="en-US" i="1" dirty="0" smtClean="0"/>
              <a:t>.</a:t>
            </a:r>
          </a:p>
          <a:p>
            <a:endParaRPr lang="en-US" i="1"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54102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154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SOAP assumes that every message has a sender, an ultimate receiver, </a:t>
            </a:r>
            <a:r>
              <a:rPr lang="en-US" dirty="0" smtClean="0"/>
              <a:t>and an </a:t>
            </a:r>
            <a:r>
              <a:rPr lang="en-US" dirty="0"/>
              <a:t>arbitrary number of </a:t>
            </a:r>
            <a:r>
              <a:rPr lang="en-US" i="1" dirty="0"/>
              <a:t>intermediaries </a:t>
            </a:r>
            <a:r>
              <a:rPr lang="en-US" dirty="0"/>
              <a:t>(called </a:t>
            </a:r>
            <a:r>
              <a:rPr lang="en-US" i="1" dirty="0"/>
              <a:t>nodes) </a:t>
            </a:r>
            <a:r>
              <a:rPr lang="en-US" dirty="0"/>
              <a:t>that process the </a:t>
            </a:r>
            <a:r>
              <a:rPr lang="en-US" dirty="0" smtClean="0"/>
              <a:t>message and </a:t>
            </a:r>
            <a:r>
              <a:rPr lang="en-US" dirty="0"/>
              <a:t>route it to the receiver. </a:t>
            </a:r>
            <a:endParaRPr lang="en-US" dirty="0" smtClean="0"/>
          </a:p>
          <a:p>
            <a:pPr algn="just"/>
            <a:r>
              <a:rPr lang="en-US" dirty="0" smtClean="0"/>
              <a:t>The </a:t>
            </a:r>
            <a:r>
              <a:rPr lang="en-US" dirty="0"/>
              <a:t>core of the information the sender wants </a:t>
            </a:r>
            <a:r>
              <a:rPr lang="en-US" dirty="0" smtClean="0"/>
              <a:t>to transmit </a:t>
            </a:r>
            <a:r>
              <a:rPr lang="en-US" dirty="0"/>
              <a:t>to the receiver should be in the body of the message. </a:t>
            </a:r>
            <a:endParaRPr lang="en-US" dirty="0" smtClean="0"/>
          </a:p>
          <a:p>
            <a:pPr algn="just"/>
            <a:r>
              <a:rPr lang="en-US" dirty="0" smtClean="0"/>
              <a:t>Any additional information </a:t>
            </a:r>
            <a:r>
              <a:rPr lang="en-US" dirty="0"/>
              <a:t>necessary for intermediate processing or added value services (</a:t>
            </a:r>
            <a:r>
              <a:rPr lang="en-US" dirty="0" smtClean="0"/>
              <a:t>like transactional </a:t>
            </a:r>
            <a:r>
              <a:rPr lang="en-US" dirty="0"/>
              <a:t>interaction, security, etc.) goes into the header</a:t>
            </a:r>
          </a:p>
        </p:txBody>
      </p:sp>
    </p:spTree>
    <p:extLst>
      <p:ext uri="{BB962C8B-B14F-4D97-AF65-F5344CB8AC3E}">
        <p14:creationId xmlns:p14="http://schemas.microsoft.com/office/powerpoint/2010/main" val="4006139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pPr algn="just"/>
            <a:r>
              <a:rPr lang="en-US" dirty="0"/>
              <a:t>The header contains </a:t>
            </a:r>
            <a:r>
              <a:rPr lang="en-US" dirty="0" smtClean="0"/>
              <a:t>information that </a:t>
            </a:r>
            <a:r>
              <a:rPr lang="en-US" dirty="0"/>
              <a:t>can be processed by intermediate nodes. The </a:t>
            </a:r>
            <a:r>
              <a:rPr lang="en-US" i="1" dirty="0"/>
              <a:t>payload </a:t>
            </a:r>
            <a:r>
              <a:rPr lang="en-US" dirty="0"/>
              <a:t>or </a:t>
            </a:r>
            <a:r>
              <a:rPr lang="en-US" dirty="0" smtClean="0"/>
              <a:t>body is </a:t>
            </a:r>
            <a:r>
              <a:rPr lang="en-US" dirty="0"/>
              <a:t>the actual message being conveyed</a:t>
            </a:r>
            <a:r>
              <a:rPr lang="en-US" dirty="0" smtClean="0"/>
              <a:t>.</a:t>
            </a:r>
          </a:p>
          <a:p>
            <a:pPr algn="just"/>
            <a:r>
              <a:rPr lang="en-US" dirty="0"/>
              <a:t> </a:t>
            </a:r>
            <a:r>
              <a:rPr lang="en-US" dirty="0" smtClean="0"/>
              <a:t>This </a:t>
            </a:r>
            <a:r>
              <a:rPr lang="en-US" dirty="0"/>
              <a:t>is the reason why the header </a:t>
            </a:r>
            <a:r>
              <a:rPr lang="en-US" dirty="0" smtClean="0"/>
              <a:t>is optional</a:t>
            </a:r>
            <a:r>
              <a:rPr lang="en-US" dirty="0"/>
              <a:t>. If there are no intermediaries in a SOAP transmission, the </a:t>
            </a:r>
            <a:r>
              <a:rPr lang="en-US" dirty="0" smtClean="0"/>
              <a:t>header might </a:t>
            </a:r>
            <a:r>
              <a:rPr lang="en-US" dirty="0"/>
              <a:t>not be necessary at all. </a:t>
            </a:r>
            <a:endParaRPr lang="en-US" dirty="0" smtClean="0"/>
          </a:p>
          <a:p>
            <a:pPr algn="just"/>
            <a:r>
              <a:rPr lang="en-US" dirty="0" smtClean="0"/>
              <a:t>If </a:t>
            </a:r>
            <a:r>
              <a:rPr lang="en-US" dirty="0"/>
              <a:t>there are intermediaries, they will work </a:t>
            </a:r>
            <a:r>
              <a:rPr lang="en-US" dirty="0" smtClean="0"/>
              <a:t>with the </a:t>
            </a:r>
            <a:r>
              <a:rPr lang="en-US" dirty="0"/>
              <a:t>information in the headers as the need dictates (processing the </a:t>
            </a:r>
            <a:r>
              <a:rPr lang="en-US" dirty="0" smtClean="0"/>
              <a:t>header, adding </a:t>
            </a:r>
            <a:r>
              <a:rPr lang="en-US" dirty="0"/>
              <a:t>new headers, keeping track of the message, etc.)</a:t>
            </a:r>
          </a:p>
        </p:txBody>
      </p:sp>
    </p:spTree>
    <p:extLst>
      <p:ext uri="{BB962C8B-B14F-4D97-AF65-F5344CB8AC3E}">
        <p14:creationId xmlns:p14="http://schemas.microsoft.com/office/powerpoint/2010/main" val="2627237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a:t>SOAP does not require any further structure within the content placed </a:t>
            </a:r>
            <a:r>
              <a:rPr lang="en-US" dirty="0" smtClean="0"/>
              <a:t>in header </a:t>
            </a:r>
            <a:r>
              <a:rPr lang="en-US" dirty="0"/>
              <a:t>or body blocks. Nevertheless, there are a few common ways in </a:t>
            </a:r>
            <a:r>
              <a:rPr lang="en-US" dirty="0" smtClean="0"/>
              <a:t>which the </a:t>
            </a:r>
            <a:r>
              <a:rPr lang="en-US" dirty="0"/>
              <a:t>header and body are constructed, and these are likely to become </a:t>
            </a:r>
            <a:r>
              <a:rPr lang="en-US" dirty="0" smtClean="0"/>
              <a:t>accepted forms</a:t>
            </a:r>
            <a:r>
              <a:rPr lang="en-US" dirty="0"/>
              <a:t>. </a:t>
            </a:r>
            <a:endParaRPr lang="en-US" dirty="0" smtClean="0"/>
          </a:p>
          <a:p>
            <a:pPr algn="just"/>
            <a:r>
              <a:rPr lang="en-US" dirty="0" smtClean="0"/>
              <a:t>Typically</a:t>
            </a:r>
            <a:r>
              <a:rPr lang="en-US" dirty="0"/>
              <a:t>, there are two aspects that influence how the </a:t>
            </a:r>
            <a:r>
              <a:rPr lang="en-US" dirty="0" smtClean="0"/>
              <a:t>header and </a:t>
            </a:r>
            <a:r>
              <a:rPr lang="en-US" dirty="0"/>
              <a:t>body of a SOAP message are constructed: </a:t>
            </a:r>
            <a:r>
              <a:rPr lang="en-US" i="1" dirty="0"/>
              <a:t>interaction style </a:t>
            </a:r>
            <a:r>
              <a:rPr lang="en-US" dirty="0"/>
              <a:t>and </a:t>
            </a:r>
            <a:r>
              <a:rPr lang="en-US" i="1" dirty="0" smtClean="0"/>
              <a:t>encoding rules</a:t>
            </a:r>
            <a:r>
              <a:rPr lang="en-US" i="1" dirty="0"/>
              <a:t>.</a:t>
            </a:r>
            <a:endParaRPr lang="en-US" dirty="0"/>
          </a:p>
        </p:txBody>
      </p:sp>
    </p:spTree>
    <p:extLst>
      <p:ext uri="{BB962C8B-B14F-4D97-AF65-F5344CB8AC3E}">
        <p14:creationId xmlns:p14="http://schemas.microsoft.com/office/powerpoint/2010/main" val="1854743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Broadly speaking, SOAP can be used in two interaction </a:t>
            </a:r>
            <a:r>
              <a:rPr lang="en-US" dirty="0" smtClean="0"/>
              <a:t>styles: </a:t>
            </a:r>
            <a:r>
              <a:rPr lang="en-US" i="1" dirty="0" smtClean="0"/>
              <a:t>document-style </a:t>
            </a:r>
            <a:r>
              <a:rPr lang="en-US" dirty="0"/>
              <a:t>and </a:t>
            </a:r>
            <a:r>
              <a:rPr lang="en-US" i="1" dirty="0"/>
              <a:t>RPC-style</a:t>
            </a:r>
            <a:r>
              <a:rPr lang="en-US" i="1" dirty="0" smtClean="0"/>
              <a:t>.</a:t>
            </a:r>
          </a:p>
          <a:p>
            <a:pPr algn="just"/>
            <a:r>
              <a:rPr lang="en-US" dirty="0"/>
              <a:t>In document-style interaction, the two </a:t>
            </a:r>
            <a:r>
              <a:rPr lang="en-US" dirty="0" smtClean="0"/>
              <a:t>interacting applications </a:t>
            </a:r>
            <a:r>
              <a:rPr lang="en-US" dirty="0"/>
              <a:t>agree upon the structure of documents exchanged </a:t>
            </a:r>
            <a:r>
              <a:rPr lang="en-US" dirty="0" smtClean="0"/>
              <a:t>between them</a:t>
            </a:r>
            <a:r>
              <a:rPr lang="en-US" dirty="0"/>
              <a:t>. SOAP messages are used to transport these documents from one </a:t>
            </a:r>
            <a:r>
              <a:rPr lang="en-US" dirty="0" smtClean="0"/>
              <a:t>application to </a:t>
            </a:r>
            <a:r>
              <a:rPr lang="en-US" dirty="0"/>
              <a:t>the other.</a:t>
            </a:r>
          </a:p>
        </p:txBody>
      </p:sp>
    </p:spTree>
    <p:extLst>
      <p:ext uri="{BB962C8B-B14F-4D97-AF65-F5344CB8AC3E}">
        <p14:creationId xmlns:p14="http://schemas.microsoft.com/office/powerpoint/2010/main" val="3842348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dirty="0"/>
              <a:t>In RPC-style interaction, one SOAP message encapsulates the </a:t>
            </a:r>
            <a:r>
              <a:rPr lang="en-US" dirty="0" smtClean="0"/>
              <a:t>request while </a:t>
            </a:r>
            <a:r>
              <a:rPr lang="en-US" dirty="0"/>
              <a:t>another message encapsulates the response, just as in document-style </a:t>
            </a:r>
            <a:r>
              <a:rPr lang="en-US" dirty="0" err="1" smtClean="0"/>
              <a:t>interaction.However</a:t>
            </a:r>
            <a:r>
              <a:rPr lang="en-US" dirty="0"/>
              <a:t>, the difference is in the way these messages are constructed.</a:t>
            </a:r>
          </a:p>
          <a:p>
            <a:pPr algn="just"/>
            <a:r>
              <a:rPr lang="en-US" dirty="0"/>
              <a:t>The body of the request message contains the actual call. This includes </a:t>
            </a:r>
            <a:r>
              <a:rPr lang="en-US" dirty="0" smtClean="0"/>
              <a:t>the name </a:t>
            </a:r>
            <a:r>
              <a:rPr lang="en-US" dirty="0"/>
              <a:t>of the procedure being invoked and the input parameters. </a:t>
            </a:r>
            <a:endParaRPr lang="en-US" dirty="0" smtClean="0"/>
          </a:p>
          <a:p>
            <a:pPr algn="just"/>
            <a:r>
              <a:rPr lang="en-US" dirty="0" smtClean="0"/>
              <a:t>The </a:t>
            </a:r>
            <a:r>
              <a:rPr lang="en-US" dirty="0"/>
              <a:t>body </a:t>
            </a:r>
            <a:r>
              <a:rPr lang="en-US" dirty="0" smtClean="0"/>
              <a:t>of the </a:t>
            </a:r>
            <a:r>
              <a:rPr lang="en-US" dirty="0"/>
              <a:t>response message contains the result and output parameters.</a:t>
            </a:r>
          </a:p>
        </p:txBody>
      </p:sp>
    </p:spTree>
    <p:extLst>
      <p:ext uri="{BB962C8B-B14F-4D97-AF65-F5344CB8AC3E}">
        <p14:creationId xmlns:p14="http://schemas.microsoft.com/office/powerpoint/2010/main" val="2218398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If there are additional properties associated with the RPC call, they </a:t>
            </a:r>
            <a:r>
              <a:rPr lang="en-US" dirty="0" smtClean="0"/>
              <a:t>are expressed </a:t>
            </a:r>
            <a:r>
              <a:rPr lang="en-US" dirty="0"/>
              <a:t>in the header. </a:t>
            </a:r>
          </a:p>
          <a:p>
            <a:pPr algn="just"/>
            <a:r>
              <a:rPr lang="en-US" dirty="0" smtClean="0"/>
              <a:t>Thus</a:t>
            </a:r>
            <a:r>
              <a:rPr lang="en-US" dirty="0"/>
              <a:t>, if the RPC is going to be transactional, </a:t>
            </a:r>
            <a:r>
              <a:rPr lang="en-US" dirty="0" smtClean="0"/>
              <a:t>the header </a:t>
            </a:r>
            <a:r>
              <a:rPr lang="en-US" dirty="0"/>
              <a:t>would include the necessary transactional context for the receiving </a:t>
            </a:r>
            <a:r>
              <a:rPr lang="en-US" dirty="0" smtClean="0"/>
              <a:t>site to </a:t>
            </a:r>
            <a:r>
              <a:rPr lang="en-US" dirty="0"/>
              <a:t>process the request </a:t>
            </a:r>
            <a:r>
              <a:rPr lang="en-US" dirty="0" err="1"/>
              <a:t>transactionally</a:t>
            </a:r>
            <a:r>
              <a:rPr lang="en-US" dirty="0" smtClean="0"/>
              <a:t>.</a:t>
            </a:r>
          </a:p>
          <a:p>
            <a:pPr algn="just"/>
            <a:r>
              <a:rPr lang="en-US" dirty="0"/>
              <a:t>The document-style interaction involves the client sending a </a:t>
            </a:r>
            <a:r>
              <a:rPr lang="en-US" i="1" dirty="0" err="1" smtClean="0"/>
              <a:t>PurchaseOrder</a:t>
            </a:r>
            <a:r>
              <a:rPr lang="en-US" i="1" dirty="0"/>
              <a:t> </a:t>
            </a:r>
            <a:r>
              <a:rPr lang="en-US" dirty="0" smtClean="0"/>
              <a:t>document and the supplier responding with an </a:t>
            </a:r>
            <a:r>
              <a:rPr lang="en-US" i="1" dirty="0" smtClean="0"/>
              <a:t>Acknowledgement </a:t>
            </a:r>
            <a:r>
              <a:rPr lang="en-US" dirty="0" err="1" smtClean="0"/>
              <a:t>document.fig</a:t>
            </a:r>
            <a:r>
              <a:rPr lang="en-US" dirty="0" smtClean="0"/>
              <a:t> given below</a:t>
            </a:r>
            <a:endParaRPr lang="en-US" dirty="0"/>
          </a:p>
        </p:txBody>
      </p:sp>
    </p:spTree>
    <p:extLst>
      <p:ext uri="{BB962C8B-B14F-4D97-AF65-F5344CB8AC3E}">
        <p14:creationId xmlns:p14="http://schemas.microsoft.com/office/powerpoint/2010/main" val="51579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t>Web services are components that can be integrated into more complex distributed applications.</a:t>
            </a:r>
          </a:p>
          <a:p>
            <a:pPr algn="just"/>
            <a:r>
              <a:rPr lang="en-US" dirty="0" smtClean="0"/>
              <a:t>in the online technical dictionary </a:t>
            </a:r>
            <a:r>
              <a:rPr lang="en-US" dirty="0" err="1" smtClean="0"/>
              <a:t>Webopedia</a:t>
            </a:r>
            <a:r>
              <a:rPr lang="en-US" dirty="0" smtClean="0"/>
              <a:t>, a Web service is defined as "a standardized way of integrating Web-based applications using the XML, SOAP, WSDL, and UDDI open standards over an Internet protocol backbone. XML is used to tag the data, SOAP is used to transfer the data, WSDL is used for describing the services available, and UDDI is used for listing what services are available" .</a:t>
            </a:r>
            <a:endParaRPr lang="en-US" dirty="0"/>
          </a:p>
        </p:txBody>
      </p:sp>
    </p:spTree>
    <p:extLst>
      <p:ext uri="{BB962C8B-B14F-4D97-AF65-F5344CB8AC3E}">
        <p14:creationId xmlns:p14="http://schemas.microsoft.com/office/powerpoint/2010/main" val="2451933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7010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128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7086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7064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smtClean="0"/>
              <a:t>In the above diagram ,The </a:t>
            </a:r>
            <a:r>
              <a:rPr lang="en-US" dirty="0"/>
              <a:t>RPC-style interaction involves the client making a </a:t>
            </a:r>
            <a:r>
              <a:rPr lang="en-US" i="1" dirty="0" err="1"/>
              <a:t>orderGoods</a:t>
            </a:r>
            <a:r>
              <a:rPr lang="en-US" i="1" dirty="0"/>
              <a:t> </a:t>
            </a:r>
            <a:r>
              <a:rPr lang="en-US" dirty="0"/>
              <a:t>method call </a:t>
            </a:r>
            <a:r>
              <a:rPr lang="en-US" dirty="0" smtClean="0"/>
              <a:t>using a </a:t>
            </a:r>
            <a:r>
              <a:rPr lang="en-US" dirty="0"/>
              <a:t>SOAP message and the supplier responding with a order id as the return </a:t>
            </a:r>
            <a:r>
              <a:rPr lang="en-US" dirty="0" smtClean="0"/>
              <a:t>value in </a:t>
            </a:r>
            <a:r>
              <a:rPr lang="en-US" dirty="0"/>
              <a:t>another SOAP message</a:t>
            </a:r>
          </a:p>
        </p:txBody>
      </p:sp>
    </p:spTree>
    <p:extLst>
      <p:ext uri="{BB962C8B-B14F-4D97-AF65-F5344CB8AC3E}">
        <p14:creationId xmlns:p14="http://schemas.microsoft.com/office/powerpoint/2010/main" val="994350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85000" lnSpcReduction="20000"/>
          </a:bodyPr>
          <a:lstStyle/>
          <a:p>
            <a:pPr marL="0" indent="0" algn="just">
              <a:buNone/>
            </a:pPr>
            <a:r>
              <a:rPr lang="en-US" dirty="0"/>
              <a:t>The structure of a SOAP message is also influenced by encoding </a:t>
            </a:r>
            <a:r>
              <a:rPr lang="en-US" dirty="0" err="1" smtClean="0"/>
              <a:t>rules,which</a:t>
            </a:r>
            <a:r>
              <a:rPr lang="en-US" dirty="0" smtClean="0"/>
              <a:t> </a:t>
            </a:r>
            <a:r>
              <a:rPr lang="en-US" dirty="0"/>
              <a:t>define how a particular entity or data structure is represented in </a:t>
            </a:r>
            <a:r>
              <a:rPr lang="en-US" dirty="0" smtClean="0"/>
              <a:t>XML.</a:t>
            </a:r>
          </a:p>
          <a:p>
            <a:pPr marL="0" indent="0" algn="just">
              <a:buNone/>
            </a:pPr>
            <a:r>
              <a:rPr lang="en-US" dirty="0" smtClean="0"/>
              <a:t> For example, a product item can be represented in several ways, some of    which</a:t>
            </a:r>
            <a:r>
              <a:rPr lang="en-US" dirty="0"/>
              <a:t> </a:t>
            </a:r>
            <a:r>
              <a:rPr lang="en-US" dirty="0" smtClean="0"/>
              <a:t>are </a:t>
            </a:r>
            <a:r>
              <a:rPr lang="en-US" dirty="0"/>
              <a:t>shown in Figure 6.6. </a:t>
            </a:r>
            <a:r>
              <a:rPr lang="en-US" b="1" dirty="0"/>
              <a:t>In </a:t>
            </a:r>
            <a:r>
              <a:rPr lang="en-US" dirty="0"/>
              <a:t>order for the client and server to interoperate, it </a:t>
            </a:r>
            <a:r>
              <a:rPr lang="en-US" dirty="0" smtClean="0"/>
              <a:t>is essential </a:t>
            </a:r>
            <a:r>
              <a:rPr lang="en-US" dirty="0"/>
              <a:t>that they agree on how the contents of a SOAP message are encoded.</a:t>
            </a:r>
          </a:p>
          <a:p>
            <a:pPr marL="0" indent="0" algn="just">
              <a:buNone/>
            </a:pPr>
            <a:r>
              <a:rPr lang="en-US" dirty="0"/>
              <a:t>SOAP 1.2 defines a particular form of encoding called </a:t>
            </a:r>
            <a:r>
              <a:rPr lang="en-US" i="1" dirty="0"/>
              <a:t>SOAP encoding. </a:t>
            </a:r>
            <a:endParaRPr lang="en-US" i="1" dirty="0" smtClean="0"/>
          </a:p>
          <a:p>
            <a:pPr marL="0" indent="0" algn="just">
              <a:buNone/>
            </a:pPr>
            <a:r>
              <a:rPr lang="en-US" dirty="0" smtClean="0"/>
              <a:t>This</a:t>
            </a:r>
            <a:r>
              <a:rPr lang="en-US" dirty="0"/>
              <a:t> </a:t>
            </a:r>
            <a:r>
              <a:rPr lang="en-US" dirty="0" smtClean="0"/>
              <a:t>defines </a:t>
            </a:r>
            <a:r>
              <a:rPr lang="en-US" dirty="0"/>
              <a:t>how data structures including basic types such as integers and </a:t>
            </a:r>
            <a:r>
              <a:rPr lang="en-US" dirty="0" smtClean="0"/>
              <a:t>strings as </a:t>
            </a:r>
            <a:r>
              <a:rPr lang="en-US" dirty="0"/>
              <a:t>well as complex types such as arrays and structures can be serialized </a:t>
            </a:r>
            <a:r>
              <a:rPr lang="en-US" dirty="0" smtClean="0"/>
              <a:t>into XML</a:t>
            </a:r>
            <a:r>
              <a:rPr lang="en-US" dirty="0"/>
              <a:t>.</a:t>
            </a:r>
          </a:p>
        </p:txBody>
      </p:sp>
    </p:spTree>
    <p:extLst>
      <p:ext uri="{BB962C8B-B14F-4D97-AF65-F5344CB8AC3E}">
        <p14:creationId xmlns:p14="http://schemas.microsoft.com/office/powerpoint/2010/main" val="3406858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t>Fig</a:t>
            </a:r>
            <a:r>
              <a:rPr lang="en-US" sz="3600" dirty="0"/>
              <a:t>. 6.6. Different encodings result in different XML structures in a SOAP message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534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901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just"/>
            <a:r>
              <a:rPr lang="en-US" dirty="0" smtClean="0"/>
              <a:t/>
            </a:r>
            <a:br>
              <a:rPr lang="en-US" dirty="0" smtClean="0"/>
            </a:br>
            <a:r>
              <a:rPr lang="en-US" sz="2200" dirty="0" smtClean="0"/>
              <a:t>An </a:t>
            </a:r>
            <a:r>
              <a:rPr lang="en-US" sz="2200" dirty="0"/>
              <a:t>example of a SOAP message with a </a:t>
            </a:r>
            <a:r>
              <a:rPr lang="en-US" sz="2200" dirty="0" smtClean="0"/>
              <a:t>header block </a:t>
            </a:r>
            <a:r>
              <a:rPr lang="en-US" sz="2200" dirty="0"/>
              <a:t>that is intended for</a:t>
            </a:r>
            <a:br>
              <a:rPr lang="en-US" sz="2200" dirty="0"/>
            </a:br>
            <a:r>
              <a:rPr lang="en-US" sz="2200" dirty="0"/>
              <a:t>processing by an intermediary</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95399"/>
            <a:ext cx="8839200" cy="533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9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Goals of WSDL</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a:t>The Web Services Description Language (WSDL) </a:t>
            </a:r>
            <a:r>
              <a:rPr lang="en-US" dirty="0" smtClean="0"/>
              <a:t> </a:t>
            </a:r>
            <a:r>
              <a:rPr lang="en-US" dirty="0"/>
              <a:t>has a role and </a:t>
            </a:r>
            <a:r>
              <a:rPr lang="en-US" dirty="0" smtClean="0"/>
              <a:t>purpose similar </a:t>
            </a:r>
            <a:r>
              <a:rPr lang="en-US" dirty="0"/>
              <a:t>to that of IDLs in conventional middleware platforms. </a:t>
            </a:r>
            <a:endParaRPr lang="en-US" dirty="0" smtClean="0"/>
          </a:p>
          <a:p>
            <a:pPr algn="just"/>
            <a:r>
              <a:rPr lang="en-US" b="1" dirty="0" smtClean="0"/>
              <a:t>In </a:t>
            </a:r>
            <a:r>
              <a:rPr lang="en-US" dirty="0" smtClean="0"/>
              <a:t>WSDL,specifications </a:t>
            </a:r>
            <a:r>
              <a:rPr lang="en-US" dirty="0"/>
              <a:t>are XML documents that describe Web services, and in </a:t>
            </a:r>
            <a:r>
              <a:rPr lang="en-US" dirty="0" smtClean="0"/>
              <a:t>particular describe </a:t>
            </a:r>
            <a:r>
              <a:rPr lang="en-US" dirty="0"/>
              <a:t>service interfaces</a:t>
            </a:r>
            <a:r>
              <a:rPr lang="en-US" dirty="0" smtClean="0"/>
              <a:t>.</a:t>
            </a:r>
          </a:p>
          <a:p>
            <a:pPr algn="just"/>
            <a:r>
              <a:rPr lang="en-US" dirty="0" smtClean="0"/>
              <a:t> </a:t>
            </a:r>
            <a:r>
              <a:rPr lang="en-US" b="1" dirty="0"/>
              <a:t>In </a:t>
            </a:r>
            <a:r>
              <a:rPr lang="en-US" dirty="0"/>
              <a:t>a nutshell, this is what WSDL is </a:t>
            </a:r>
            <a:r>
              <a:rPr lang="en-US" dirty="0" smtClean="0"/>
              <a:t>about. However, </a:t>
            </a:r>
            <a:r>
              <a:rPr lang="en-US" dirty="0"/>
              <a:t>from an </a:t>
            </a:r>
            <a:r>
              <a:rPr lang="en-US" b="1" dirty="0"/>
              <a:t>IDL </a:t>
            </a:r>
            <a:r>
              <a:rPr lang="en-US" dirty="0"/>
              <a:t>perspective, the problems in Web services are </a:t>
            </a:r>
            <a:r>
              <a:rPr lang="en-US" dirty="0" smtClean="0"/>
              <a:t>more complex </a:t>
            </a:r>
            <a:r>
              <a:rPr lang="en-US" dirty="0"/>
              <a:t>than in conventional middleware.</a:t>
            </a:r>
          </a:p>
        </p:txBody>
      </p:sp>
    </p:spTree>
    <p:extLst>
      <p:ext uri="{BB962C8B-B14F-4D97-AF65-F5344CB8AC3E}">
        <p14:creationId xmlns:p14="http://schemas.microsoft.com/office/powerpoint/2010/main" val="2889788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lgn="just"/>
            <a:r>
              <a:rPr lang="en-US" dirty="0" smtClean="0"/>
              <a:t>The </a:t>
            </a:r>
            <a:r>
              <a:rPr lang="en-US" dirty="0"/>
              <a:t>problems caused by the lack of a centralized </a:t>
            </a:r>
            <a:r>
              <a:rPr lang="en-US" dirty="0" smtClean="0"/>
              <a:t>middleware, WSDL </a:t>
            </a:r>
            <a:r>
              <a:rPr lang="en-US" dirty="0"/>
              <a:t>also needs to cope with the higher complexity of Web services, and </a:t>
            </a:r>
            <a:r>
              <a:rPr lang="en-US" dirty="0" smtClean="0"/>
              <a:t>in particular </a:t>
            </a:r>
            <a:r>
              <a:rPr lang="en-US" dirty="0"/>
              <a:t>with the fact that interactions are often asynchronous. </a:t>
            </a:r>
            <a:r>
              <a:rPr lang="en-US" dirty="0" smtClean="0"/>
              <a:t>Conventional IDLs </a:t>
            </a:r>
            <a:r>
              <a:rPr lang="en-US" dirty="0"/>
              <a:t>are typically used to describe a single entry point to a service (a </a:t>
            </a:r>
            <a:r>
              <a:rPr lang="en-US" dirty="0" smtClean="0"/>
              <a:t>single RPC </a:t>
            </a:r>
            <a:r>
              <a:rPr lang="en-US" dirty="0"/>
              <a:t>interaction). As we have seen in the previous </a:t>
            </a:r>
            <a:r>
              <a:rPr lang="en-US" dirty="0" smtClean="0"/>
              <a:t>chapter. </a:t>
            </a:r>
          </a:p>
          <a:p>
            <a:pPr algn="just"/>
            <a:r>
              <a:rPr lang="en-US" dirty="0" smtClean="0"/>
              <a:t>The </a:t>
            </a:r>
            <a:r>
              <a:rPr lang="en-US" dirty="0"/>
              <a:t>invocation of </a:t>
            </a:r>
            <a:r>
              <a:rPr lang="en-US" dirty="0" smtClean="0"/>
              <a:t>a Web </a:t>
            </a:r>
            <a:r>
              <a:rPr lang="en-US" dirty="0"/>
              <a:t>service typically involves the exchange of several asynchronous </a:t>
            </a:r>
            <a:r>
              <a:rPr lang="en-US" dirty="0" smtClean="0"/>
              <a:t>messages between </a:t>
            </a:r>
            <a:r>
              <a:rPr lang="en-US" dirty="0"/>
              <a:t>requesters and providers. To support these needs, WSDL includes </a:t>
            </a:r>
            <a:r>
              <a:rPr lang="en-US" dirty="0" smtClean="0"/>
              <a:t>a collection </a:t>
            </a:r>
            <a:r>
              <a:rPr lang="en-US" dirty="0"/>
              <a:t>of different interaction paradigms, along with the ability to </a:t>
            </a:r>
            <a:r>
              <a:rPr lang="en-US" dirty="0" smtClean="0"/>
              <a:t>combine operations </a:t>
            </a:r>
            <a:r>
              <a:rPr lang="en-US" dirty="0"/>
              <a:t>or groups of operations within an interface</a:t>
            </a:r>
          </a:p>
        </p:txBody>
      </p:sp>
    </p:spTree>
    <p:extLst>
      <p:ext uri="{BB962C8B-B14F-4D97-AF65-F5344CB8AC3E}">
        <p14:creationId xmlns:p14="http://schemas.microsoft.com/office/powerpoint/2010/main" val="648650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WSDL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dirty="0"/>
              <a:t>To address the above-mentioned problems, WSDL specifications are </a:t>
            </a:r>
            <a:r>
              <a:rPr lang="en-US" dirty="0" smtClean="0"/>
              <a:t>often characterized </a:t>
            </a:r>
            <a:r>
              <a:rPr lang="en-US" dirty="0"/>
              <a:t>by an </a:t>
            </a:r>
            <a:r>
              <a:rPr lang="en-US" i="1" dirty="0" err="1"/>
              <a:t>abstmct</a:t>
            </a:r>
            <a:r>
              <a:rPr lang="en-US" i="1" dirty="0"/>
              <a:t> </a:t>
            </a:r>
            <a:r>
              <a:rPr lang="en-US" dirty="0"/>
              <a:t>part, conceptually analogous to </a:t>
            </a:r>
            <a:r>
              <a:rPr lang="en-US" dirty="0" smtClean="0"/>
              <a:t>conventional </a:t>
            </a:r>
            <a:r>
              <a:rPr lang="en-US" dirty="0" err="1" smtClean="0"/>
              <a:t>IDL,and</a:t>
            </a:r>
            <a:r>
              <a:rPr lang="en-US" dirty="0" smtClean="0"/>
              <a:t> </a:t>
            </a:r>
            <a:r>
              <a:rPr lang="en-US" dirty="0"/>
              <a:t>a </a:t>
            </a:r>
            <a:r>
              <a:rPr lang="en-US" i="1" dirty="0"/>
              <a:t>concrete </a:t>
            </a:r>
            <a:r>
              <a:rPr lang="en-US" dirty="0"/>
              <a:t>part, that defines protocol binding and other information (</a:t>
            </a:r>
            <a:r>
              <a:rPr lang="en-US" dirty="0" smtClean="0"/>
              <a:t>Figure 6.10).</a:t>
            </a:r>
          </a:p>
          <a:p>
            <a:pPr algn="just"/>
            <a:r>
              <a:rPr lang="en-US" dirty="0"/>
              <a:t>The abstract part is made of </a:t>
            </a:r>
            <a:r>
              <a:rPr lang="en-US" i="1" dirty="0"/>
              <a:t>port type </a:t>
            </a:r>
            <a:r>
              <a:rPr lang="en-US" dirty="0"/>
              <a:t>definitions, which are </a:t>
            </a:r>
            <a:r>
              <a:rPr lang="en-US" dirty="0" smtClean="0"/>
              <a:t>analogous to </a:t>
            </a:r>
            <a:r>
              <a:rPr lang="en-US" dirty="0"/>
              <a:t>interfaces in traditional middleware IDLs. Each port type is a logical</a:t>
            </a:r>
          </a:p>
          <a:p>
            <a:pPr algn="just"/>
            <a:r>
              <a:rPr lang="en-US" dirty="0"/>
              <a:t>collection of related </a:t>
            </a:r>
            <a:r>
              <a:rPr lang="en-US" i="1" dirty="0" smtClean="0"/>
              <a:t>operations</a:t>
            </a:r>
            <a:r>
              <a:rPr lang="en-US" i="1" dirty="0"/>
              <a:t>.</a:t>
            </a:r>
            <a:endParaRPr lang="en-US" dirty="0"/>
          </a:p>
        </p:txBody>
      </p:sp>
    </p:spTree>
    <p:extLst>
      <p:ext uri="{BB962C8B-B14F-4D97-AF65-F5344CB8AC3E}">
        <p14:creationId xmlns:p14="http://schemas.microsoft.com/office/powerpoint/2010/main" val="1233775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r>
              <a:rPr lang="en-US" dirty="0"/>
              <a:t>Each operation defines a simple exchange </a:t>
            </a:r>
            <a:r>
              <a:rPr lang="en-US" dirty="0" smtClean="0"/>
              <a:t>of </a:t>
            </a:r>
            <a:r>
              <a:rPr lang="en-US" i="1" dirty="0" smtClean="0"/>
              <a:t>messages</a:t>
            </a:r>
            <a:r>
              <a:rPr lang="en-US" i="1" dirty="0"/>
              <a:t>. </a:t>
            </a:r>
            <a:r>
              <a:rPr lang="en-US" dirty="0"/>
              <a:t>As described in the previous section, a message is a unit of </a:t>
            </a:r>
            <a:r>
              <a:rPr lang="en-US" dirty="0" smtClean="0"/>
              <a:t>communication with </a:t>
            </a:r>
            <a:r>
              <a:rPr lang="en-US" dirty="0"/>
              <a:t>a Web service, representing the data exchanged in a </a:t>
            </a:r>
            <a:r>
              <a:rPr lang="en-US" dirty="0" smtClean="0"/>
              <a:t>single logical </a:t>
            </a:r>
            <a:r>
              <a:rPr lang="en-US" dirty="0"/>
              <a:t>transmission</a:t>
            </a:r>
            <a:r>
              <a:rPr lang="en-US" dirty="0" smtClean="0"/>
              <a:t>.</a:t>
            </a:r>
          </a:p>
          <a:p>
            <a:pPr algn="just"/>
            <a:r>
              <a:rPr lang="en-US" dirty="0" smtClean="0"/>
              <a:t> </a:t>
            </a:r>
            <a:r>
              <a:rPr lang="en-US" dirty="0"/>
              <a:t>As in the case of other Web services standards, </a:t>
            </a:r>
            <a:r>
              <a:rPr lang="en-US" dirty="0" smtClean="0"/>
              <a:t>these constructs </a:t>
            </a:r>
            <a:r>
              <a:rPr lang="en-US" dirty="0"/>
              <a:t>are all defined in XML.</a:t>
            </a:r>
          </a:p>
        </p:txBody>
      </p:sp>
    </p:spTree>
    <p:extLst>
      <p:ext uri="{BB962C8B-B14F-4D97-AF65-F5344CB8AC3E}">
        <p14:creationId xmlns:p14="http://schemas.microsoft.com/office/powerpoint/2010/main" val="3021465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Architecture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a:t>
            </a:r>
            <a:r>
              <a:rPr lang="en-US" dirty="0" smtClean="0"/>
              <a:t>here are two different aspects to be considered when analyzing Web services architectures. The first aspect is related to the fact that Web services are a way to expose internal operations so that they can be invoked through the Web.</a:t>
            </a:r>
          </a:p>
          <a:p>
            <a:pPr algn="just"/>
            <a:r>
              <a:rPr lang="en-US" dirty="0" smtClean="0"/>
              <a:t> Such an implementation requires the system to be able to receive requests through the Web and to pass them to the underlying IT system. In doing this, the problems are analogous to those encountered in conventional middleware. </a:t>
            </a:r>
          </a:p>
          <a:p>
            <a:pPr algn="just"/>
            <a:r>
              <a:rPr lang="en-US" dirty="0" smtClean="0"/>
              <a:t>We will refer to such an infrastructure as internal middleware for Web services. Correspondingly, we will use the term internal architecture to refer to the organization and structure of the internal middleware. </a:t>
            </a:r>
            <a:endParaRPr lang="en-US" dirty="0"/>
          </a:p>
        </p:txBody>
      </p:sp>
    </p:spTree>
    <p:extLst>
      <p:ext uri="{BB962C8B-B14F-4D97-AF65-F5344CB8AC3E}">
        <p14:creationId xmlns:p14="http://schemas.microsoft.com/office/powerpoint/2010/main" val="160142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71628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9966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As with any IDL, WSDL needs a type system so that the data </a:t>
            </a:r>
            <a:r>
              <a:rPr lang="en-US" dirty="0" smtClean="0"/>
              <a:t>being exchanged </a:t>
            </a:r>
            <a:r>
              <a:rPr lang="en-US" dirty="0"/>
              <a:t>can be correctly interpreted at both ends of the communication.</a:t>
            </a:r>
          </a:p>
          <a:p>
            <a:pPr algn="just"/>
            <a:r>
              <a:rPr lang="en-US" dirty="0"/>
              <a:t>By default, WSDL uses the same type system as XML Schemas, </a:t>
            </a:r>
            <a:r>
              <a:rPr lang="en-US" dirty="0" smtClean="0"/>
              <a:t>although the </a:t>
            </a:r>
            <a:r>
              <a:rPr lang="en-US" dirty="0"/>
              <a:t>WSDL document can specify a different type system if necessary</a:t>
            </a:r>
            <a:r>
              <a:rPr lang="en-US" dirty="0" smtClean="0"/>
              <a:t>.</a:t>
            </a:r>
          </a:p>
          <a:p>
            <a:pPr algn="just"/>
            <a:endParaRPr lang="en-US" dirty="0"/>
          </a:p>
        </p:txBody>
      </p:sp>
    </p:spTree>
    <p:extLst>
      <p:ext uri="{BB962C8B-B14F-4D97-AF65-F5344CB8AC3E}">
        <p14:creationId xmlns:p14="http://schemas.microsoft.com/office/powerpoint/2010/main" val="19866605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a:t>XML Schemas have built-in basic data types and allow users to define </a:t>
            </a:r>
            <a:r>
              <a:rPr lang="en-US" dirty="0" smtClean="0"/>
              <a:t>more complex </a:t>
            </a:r>
            <a:r>
              <a:rPr lang="en-US" dirty="0"/>
              <a:t>data types such as structures. </a:t>
            </a:r>
            <a:endParaRPr lang="en-US" dirty="0" smtClean="0"/>
          </a:p>
          <a:p>
            <a:pPr algn="just"/>
            <a:r>
              <a:rPr lang="en-US" dirty="0" smtClean="0"/>
              <a:t>So</a:t>
            </a:r>
            <a:r>
              <a:rPr lang="en-US" dirty="0"/>
              <a:t>, the first step in defining a </a:t>
            </a:r>
            <a:r>
              <a:rPr lang="en-US" dirty="0" smtClean="0"/>
              <a:t>WSDL interface </a:t>
            </a:r>
            <a:r>
              <a:rPr lang="en-US" dirty="0"/>
              <a:t>is to identify and define all the data structures that will be </a:t>
            </a:r>
            <a:r>
              <a:rPr lang="en-US" dirty="0" smtClean="0"/>
              <a:t>exchanged as </a:t>
            </a:r>
            <a:r>
              <a:rPr lang="en-US" dirty="0"/>
              <a:t>parts of messages between applications</a:t>
            </a:r>
            <a:r>
              <a:rPr lang="en-US" dirty="0" smtClean="0"/>
              <a:t>.</a:t>
            </a:r>
          </a:p>
          <a:p>
            <a:pPr algn="just"/>
            <a:r>
              <a:rPr lang="en-US" dirty="0"/>
              <a:t>The second step is to define messages that build on such data structures.</a:t>
            </a:r>
          </a:p>
          <a:p>
            <a:pPr algn="just"/>
            <a:r>
              <a:rPr lang="en-US" dirty="0"/>
              <a:t>In WSDL, each message is a typed document divided into </a:t>
            </a:r>
            <a:r>
              <a:rPr lang="en-US" i="1" dirty="0" smtClean="0"/>
              <a:t>parts</a:t>
            </a:r>
            <a:r>
              <a:rPr lang="en-US" i="1" dirty="0"/>
              <a:t>. </a:t>
            </a:r>
            <a:r>
              <a:rPr lang="en-US" dirty="0"/>
              <a:t>Each part </a:t>
            </a:r>
            <a:r>
              <a:rPr lang="en-US" dirty="0" smtClean="0"/>
              <a:t>is characterized </a:t>
            </a:r>
            <a:r>
              <a:rPr lang="en-US" dirty="0"/>
              <a:t>by a name and by a type, referring to a type typically </a:t>
            </a:r>
            <a:r>
              <a:rPr lang="en-US" dirty="0" smtClean="0"/>
              <a:t>defined in </a:t>
            </a:r>
            <a:r>
              <a:rPr lang="en-US" dirty="0"/>
              <a:t>XML schema.</a:t>
            </a:r>
          </a:p>
        </p:txBody>
      </p:sp>
    </p:spTree>
    <p:extLst>
      <p:ext uri="{BB962C8B-B14F-4D97-AF65-F5344CB8AC3E}">
        <p14:creationId xmlns:p14="http://schemas.microsoft.com/office/powerpoint/2010/main" val="518691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lstStyle/>
          <a:p>
            <a:r>
              <a:rPr lang="en-US" dirty="0"/>
              <a:t>The third step in defining a WSDL interface is to define operations, </a:t>
            </a:r>
            <a:r>
              <a:rPr lang="en-US" dirty="0" smtClean="0"/>
              <a:t>also called </a:t>
            </a:r>
            <a:r>
              <a:rPr lang="en-US" dirty="0"/>
              <a:t>transmission primitives or interactions. There are four basic operations:</a:t>
            </a:r>
          </a:p>
          <a:p>
            <a:r>
              <a:rPr lang="en-US" i="1" dirty="0"/>
              <a:t>one-way, request-response, solicit-response, </a:t>
            </a:r>
            <a:r>
              <a:rPr lang="en-US" dirty="0"/>
              <a:t>and </a:t>
            </a:r>
            <a:r>
              <a:rPr lang="en-US" i="1" dirty="0"/>
              <a:t>notification</a:t>
            </a:r>
            <a:r>
              <a:rPr lang="en-US" i="1" dirty="0" smtClean="0"/>
              <a:t>.</a:t>
            </a:r>
          </a:p>
          <a:p>
            <a:endParaRPr lang="en-US" dirty="0"/>
          </a:p>
        </p:txBody>
      </p:sp>
    </p:spTree>
    <p:extLst>
      <p:ext uri="{BB962C8B-B14F-4D97-AF65-F5344CB8AC3E}">
        <p14:creationId xmlns:p14="http://schemas.microsoft.com/office/powerpoint/2010/main" val="2144855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a:t>One-way and </a:t>
            </a:r>
            <a:r>
              <a:rPr lang="en-US" dirty="0" smtClean="0"/>
              <a:t>notification operations </a:t>
            </a:r>
            <a:r>
              <a:rPr lang="en-US" dirty="0"/>
              <a:t>involve a single message. In one-way interaction, the </a:t>
            </a:r>
            <a:r>
              <a:rPr lang="en-US" dirty="0" smtClean="0"/>
              <a:t>client invokes </a:t>
            </a:r>
            <a:r>
              <a:rPr lang="en-US" dirty="0"/>
              <a:t>a service by sending a message. In notifications, it is the service </a:t>
            </a:r>
            <a:r>
              <a:rPr lang="en-US" dirty="0" err="1" smtClean="0"/>
              <a:t>thatsends</a:t>
            </a:r>
            <a:r>
              <a:rPr lang="en-US" dirty="0" smtClean="0"/>
              <a:t> </a:t>
            </a:r>
            <a:r>
              <a:rPr lang="en-US" dirty="0"/>
              <a:t>the message. </a:t>
            </a:r>
            <a:endParaRPr lang="en-US" dirty="0" smtClean="0"/>
          </a:p>
          <a:p>
            <a:r>
              <a:rPr lang="en-US" dirty="0" smtClean="0"/>
              <a:t>Request-response </a:t>
            </a:r>
            <a:r>
              <a:rPr lang="en-US" dirty="0"/>
              <a:t>and solicit-response involve the </a:t>
            </a:r>
            <a:r>
              <a:rPr lang="en-US" dirty="0" smtClean="0"/>
              <a:t>exchange of two messages. The former is initiated from outside the service (the service is </a:t>
            </a:r>
            <a:r>
              <a:rPr lang="en-US" dirty="0"/>
              <a:t>invoked and a response follows</a:t>
            </a:r>
            <a:r>
              <a:rPr lang="en-US" dirty="0" smtClean="0"/>
              <a:t>).</a:t>
            </a:r>
          </a:p>
          <a:p>
            <a:r>
              <a:rPr lang="en-US" dirty="0"/>
              <a:t>The latter is started by the service </a:t>
            </a:r>
            <a:r>
              <a:rPr lang="en-US" dirty="0" smtClean="0"/>
              <a:t>itself (the </a:t>
            </a:r>
            <a:r>
              <a:rPr lang="en-US" dirty="0"/>
              <a:t>service makes a request and expects a response in return).</a:t>
            </a:r>
          </a:p>
        </p:txBody>
      </p:sp>
    </p:spTree>
    <p:extLst>
      <p:ext uri="{BB962C8B-B14F-4D97-AF65-F5344CB8AC3E}">
        <p14:creationId xmlns:p14="http://schemas.microsoft.com/office/powerpoint/2010/main" val="1720917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pPr algn="just"/>
            <a:r>
              <a:rPr lang="en-US" dirty="0" smtClean="0"/>
              <a:t>Synchronous interactions </a:t>
            </a:r>
            <a:r>
              <a:rPr lang="en-US" dirty="0"/>
              <a:t>are defined using request-response or solicit-response </a:t>
            </a:r>
            <a:r>
              <a:rPr lang="en-US" dirty="0" smtClean="0"/>
              <a:t>operations, while </a:t>
            </a:r>
            <a:r>
              <a:rPr lang="en-US" dirty="0"/>
              <a:t>asynchronous interactions are defined using one-way and </a:t>
            </a:r>
            <a:r>
              <a:rPr lang="en-US" dirty="0" smtClean="0"/>
              <a:t>notification operations.</a:t>
            </a:r>
          </a:p>
          <a:p>
            <a:pPr algn="just"/>
            <a:r>
              <a:rPr lang="en-US" dirty="0"/>
              <a:t>The final step in defining an abstract WSDL interface is to group </a:t>
            </a:r>
            <a:r>
              <a:rPr lang="en-US" dirty="0" smtClean="0"/>
              <a:t>operations into </a:t>
            </a:r>
            <a:r>
              <a:rPr lang="en-US" dirty="0"/>
              <a:t>port types. WSDL 1.2 allows a port type to be extended from </a:t>
            </a:r>
            <a:r>
              <a:rPr lang="en-US" dirty="0" smtClean="0"/>
              <a:t>other port </a:t>
            </a:r>
            <a:r>
              <a:rPr lang="en-US" dirty="0"/>
              <a:t>types. </a:t>
            </a:r>
            <a:endParaRPr lang="en-US" dirty="0" smtClean="0"/>
          </a:p>
          <a:p>
            <a:pPr algn="just"/>
            <a:r>
              <a:rPr lang="en-US" dirty="0" smtClean="0"/>
              <a:t>In </a:t>
            </a:r>
            <a:r>
              <a:rPr lang="en-US" dirty="0"/>
              <a:t>such cases, the port type contains all of the operations </a:t>
            </a:r>
            <a:r>
              <a:rPr lang="en-US" dirty="0" smtClean="0"/>
              <a:t>from the </a:t>
            </a:r>
            <a:r>
              <a:rPr lang="en-US" dirty="0"/>
              <a:t>port types it extends, along with any other operations it defines.</a:t>
            </a:r>
          </a:p>
        </p:txBody>
      </p:sp>
    </p:spTree>
    <p:extLst>
      <p:ext uri="{BB962C8B-B14F-4D97-AF65-F5344CB8AC3E}">
        <p14:creationId xmlns:p14="http://schemas.microsoft.com/office/powerpoint/2010/main" val="4583288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lgn="just"/>
            <a:r>
              <a:rPr lang="en-US" dirty="0"/>
              <a:t>The concrete part of a WSDL interface is defined using the following </a:t>
            </a:r>
            <a:r>
              <a:rPr lang="en-US" dirty="0" smtClean="0"/>
              <a:t>three constructs</a:t>
            </a:r>
          </a:p>
          <a:p>
            <a:pPr algn="just"/>
            <a:r>
              <a:rPr lang="en-US" b="1" dirty="0" err="1"/>
              <a:t>InterfaceBindings</a:t>
            </a:r>
            <a:r>
              <a:rPr lang="en-US" b="1" dirty="0" smtClean="0"/>
              <a:t>.</a:t>
            </a:r>
            <a:r>
              <a:rPr lang="en-US" dirty="0"/>
              <a:t> The binding specifies the message encoding and </a:t>
            </a:r>
            <a:r>
              <a:rPr lang="en-US" dirty="0" smtClean="0"/>
              <a:t>protocol bindings </a:t>
            </a:r>
            <a:r>
              <a:rPr lang="en-US" dirty="0"/>
              <a:t>for all operations and messages defined in a given port </a:t>
            </a:r>
            <a:r>
              <a:rPr lang="en-US" dirty="0" err="1" smtClean="0"/>
              <a:t>type.For</a:t>
            </a:r>
            <a:r>
              <a:rPr lang="en-US" dirty="0" smtClean="0"/>
              <a:t> </a:t>
            </a:r>
            <a:r>
              <a:rPr lang="en-US" dirty="0"/>
              <a:t>instance, it could specify that an operation is an RPC-style </a:t>
            </a:r>
            <a:r>
              <a:rPr lang="en-US" dirty="0" smtClean="0"/>
              <a:t>operation or </a:t>
            </a:r>
            <a:r>
              <a:rPr lang="en-US" dirty="0"/>
              <a:t>a document-style operation</a:t>
            </a:r>
            <a:r>
              <a:rPr lang="en-US" dirty="0" smtClean="0"/>
              <a:t>.</a:t>
            </a:r>
          </a:p>
          <a:p>
            <a:pPr algn="just"/>
            <a:r>
              <a:rPr lang="en-US" dirty="0"/>
              <a:t>Given that the </a:t>
            </a:r>
            <a:r>
              <a:rPr lang="en-US" dirty="0" smtClean="0"/>
              <a:t>communications protocol </a:t>
            </a:r>
            <a:r>
              <a:rPr lang="en-US" dirty="0"/>
              <a:t>is SOAP, the main available transport binding options are </a:t>
            </a:r>
            <a:r>
              <a:rPr lang="en-US" dirty="0" smtClean="0"/>
              <a:t>HTTP and SMTP.</a:t>
            </a:r>
            <a:endParaRPr lang="en-US" dirty="0"/>
          </a:p>
        </p:txBody>
      </p:sp>
    </p:spTree>
    <p:extLst>
      <p:ext uri="{BB962C8B-B14F-4D97-AF65-F5344CB8AC3E}">
        <p14:creationId xmlns:p14="http://schemas.microsoft.com/office/powerpoint/2010/main" val="2370000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t>An </a:t>
            </a:r>
            <a:r>
              <a:rPr lang="en-US" dirty="0"/>
              <a:t>InterfaceBinding also specifies the encoding </a:t>
            </a:r>
            <a:r>
              <a:rPr lang="en-US" dirty="0" smtClean="0"/>
              <a:t>rules that </a:t>
            </a:r>
            <a:r>
              <a:rPr lang="en-US" dirty="0"/>
              <a:t>should be used in serializing the parts of a message into </a:t>
            </a:r>
            <a:r>
              <a:rPr lang="en-US" dirty="0" smtClean="0"/>
              <a:t>XML</a:t>
            </a:r>
          </a:p>
          <a:p>
            <a:pPr algn="just"/>
            <a:r>
              <a:rPr lang="en-US" dirty="0" smtClean="0"/>
              <a:t>There </a:t>
            </a:r>
            <a:r>
              <a:rPr lang="en-US" dirty="0"/>
              <a:t>are usually two possible encodings-literal </a:t>
            </a:r>
            <a:r>
              <a:rPr lang="en-US" dirty="0" smtClean="0"/>
              <a:t>and SOAP</a:t>
            </a:r>
            <a:r>
              <a:rPr lang="en-US" dirty="0"/>
              <a:t>. Literal encoding takes the WSDL types defined in XML </a:t>
            </a:r>
            <a:r>
              <a:rPr lang="en-US" dirty="0" smtClean="0"/>
              <a:t>Schemas and </a:t>
            </a:r>
            <a:r>
              <a:rPr lang="en-US" dirty="0"/>
              <a:t>"literally" uses those definitions to represent the XML content </a:t>
            </a:r>
            <a:r>
              <a:rPr lang="en-US" dirty="0" smtClean="0"/>
              <a:t>of messages.</a:t>
            </a:r>
          </a:p>
          <a:p>
            <a:pPr algn="just"/>
            <a:r>
              <a:rPr lang="en-US" dirty="0" smtClean="0"/>
              <a:t>In </a:t>
            </a:r>
            <a:r>
              <a:rPr lang="en-US" dirty="0"/>
              <a:t>other words, the abstract WSDL types also become </a:t>
            </a:r>
            <a:r>
              <a:rPr lang="en-US" dirty="0" smtClean="0"/>
              <a:t>concrete types</a:t>
            </a:r>
            <a:r>
              <a:rPr lang="en-US" dirty="0"/>
              <a:t>. </a:t>
            </a:r>
            <a:endParaRPr lang="en-US" dirty="0" smtClean="0"/>
          </a:p>
          <a:p>
            <a:pPr algn="just"/>
            <a:r>
              <a:rPr lang="en-US" dirty="0" smtClean="0"/>
              <a:t>SOAP </a:t>
            </a:r>
            <a:r>
              <a:rPr lang="en-US" dirty="0"/>
              <a:t>encoding, on the other hand, takes the XML Schema </a:t>
            </a:r>
            <a:r>
              <a:rPr lang="en-US" dirty="0" smtClean="0"/>
              <a:t>         definitions</a:t>
            </a:r>
            <a:r>
              <a:rPr lang="en-US" dirty="0"/>
              <a:t> </a:t>
            </a:r>
            <a:r>
              <a:rPr lang="en-US" dirty="0" smtClean="0"/>
              <a:t>as </a:t>
            </a:r>
            <a:r>
              <a:rPr lang="en-US" dirty="0"/>
              <a:t>abstract entities, and translates them into XML using </a:t>
            </a:r>
            <a:r>
              <a:rPr lang="en-US" dirty="0" smtClean="0"/>
              <a:t>SOAP encoding </a:t>
            </a:r>
            <a:r>
              <a:rPr lang="en-US" dirty="0"/>
              <a:t>rules defined as part of SOAP 1.2. </a:t>
            </a:r>
            <a:endParaRPr lang="en-US" dirty="0" smtClean="0"/>
          </a:p>
          <a:p>
            <a:pPr algn="just"/>
            <a:r>
              <a:rPr lang="en-US" dirty="0" smtClean="0"/>
              <a:t>Typically</a:t>
            </a:r>
            <a:r>
              <a:rPr lang="en-US" dirty="0"/>
              <a:t>, literal encoding </a:t>
            </a:r>
            <a:r>
              <a:rPr lang="en-US" dirty="0" smtClean="0"/>
              <a:t>is used </a:t>
            </a:r>
            <a:r>
              <a:rPr lang="en-US" dirty="0"/>
              <a:t>for document-style interactions whereas SOAP encoding is used </a:t>
            </a:r>
            <a:r>
              <a:rPr lang="en-US" dirty="0" smtClean="0"/>
              <a:t>for RPC-style </a:t>
            </a:r>
            <a:r>
              <a:rPr lang="en-US" dirty="0"/>
              <a:t>interactions.</a:t>
            </a:r>
          </a:p>
        </p:txBody>
      </p:sp>
    </p:spTree>
    <p:extLst>
      <p:ext uri="{BB962C8B-B14F-4D97-AF65-F5344CB8AC3E}">
        <p14:creationId xmlns:p14="http://schemas.microsoft.com/office/powerpoint/2010/main" val="1517071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b="1" dirty="0"/>
              <a:t>Ports. </a:t>
            </a:r>
            <a:r>
              <a:rPr lang="en-US" dirty="0"/>
              <a:t>Also known as </a:t>
            </a:r>
            <a:r>
              <a:rPr lang="en-US" i="1" dirty="0" smtClean="0"/>
              <a:t>Endpoints, </a:t>
            </a:r>
            <a:r>
              <a:rPr lang="en-US" dirty="0"/>
              <a:t>ports combine the InterfaceBinding </a:t>
            </a:r>
            <a:r>
              <a:rPr lang="en-US" dirty="0" smtClean="0"/>
              <a:t>information with </a:t>
            </a:r>
            <a:r>
              <a:rPr lang="en-US" dirty="0"/>
              <a:t>a network address (specified by a URI) at which the </a:t>
            </a:r>
            <a:r>
              <a:rPr lang="en-US" dirty="0" smtClean="0"/>
              <a:t>implementation of </a:t>
            </a:r>
            <a:r>
              <a:rPr lang="en-US" dirty="0"/>
              <a:t>the port type can be accessed</a:t>
            </a:r>
            <a:r>
              <a:rPr lang="en-US" dirty="0" smtClean="0"/>
              <a:t>.</a:t>
            </a:r>
          </a:p>
          <a:p>
            <a:pPr algn="just"/>
            <a:r>
              <a:rPr lang="en-US" dirty="0" smtClean="0"/>
              <a:t> </a:t>
            </a:r>
            <a:r>
              <a:rPr lang="en-US" dirty="0"/>
              <a:t>Again, this is not needed </a:t>
            </a:r>
            <a:r>
              <a:rPr lang="en-US" dirty="0" smtClean="0"/>
              <a:t>in conventional </a:t>
            </a:r>
            <a:r>
              <a:rPr lang="en-US" dirty="0"/>
              <a:t>middleware due to the presence of a centralized </a:t>
            </a:r>
            <a:r>
              <a:rPr lang="en-US" dirty="0" smtClean="0"/>
              <a:t>infrastructure that </a:t>
            </a:r>
            <a:r>
              <a:rPr lang="en-US" dirty="0"/>
              <a:t>manages addresses in a transparent manner.</a:t>
            </a:r>
          </a:p>
        </p:txBody>
      </p:sp>
    </p:spTree>
    <p:extLst>
      <p:ext uri="{BB962C8B-B14F-4D97-AF65-F5344CB8AC3E}">
        <p14:creationId xmlns:p14="http://schemas.microsoft.com/office/powerpoint/2010/main" val="430507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a:t>Services</a:t>
            </a:r>
            <a:r>
              <a:rPr lang="en-US" dirty="0"/>
              <a:t>. Services are logical grouping of ports. Note that, at least </a:t>
            </a:r>
            <a:r>
              <a:rPr lang="en-US" dirty="0" smtClean="0"/>
              <a:t>in principle</a:t>
            </a:r>
            <a:r>
              <a:rPr lang="en-US" dirty="0"/>
              <a:t>, this also means that a specific WSDL service could be </a:t>
            </a:r>
            <a:r>
              <a:rPr lang="en-US" dirty="0" smtClean="0"/>
              <a:t>available at different </a:t>
            </a:r>
            <a:r>
              <a:rPr lang="en-US" dirty="0"/>
              <a:t>Web </a:t>
            </a:r>
            <a:r>
              <a:rPr lang="en-US" dirty="0" smtClean="0"/>
              <a:t>addresses.</a:t>
            </a:r>
          </a:p>
          <a:p>
            <a:pPr algn="just"/>
            <a:r>
              <a:rPr lang="en-US" dirty="0"/>
              <a:t>In practice, however, it </a:t>
            </a:r>
            <a:r>
              <a:rPr lang="en-US" dirty="0" smtClean="0"/>
              <a:t>is likely </a:t>
            </a:r>
            <a:r>
              <a:rPr lang="en-US" dirty="0"/>
              <a:t>that a WSDL service will group related ports, typically available </a:t>
            </a:r>
            <a:r>
              <a:rPr lang="en-US" dirty="0" smtClean="0"/>
              <a:t>at the </a:t>
            </a:r>
            <a:r>
              <a:rPr lang="en-US" dirty="0"/>
              <a:t>same address.</a:t>
            </a:r>
          </a:p>
        </p:txBody>
      </p:sp>
    </p:spTree>
    <p:extLst>
      <p:ext uri="{BB962C8B-B14F-4D97-AF65-F5344CB8AC3E}">
        <p14:creationId xmlns:p14="http://schemas.microsoft.com/office/powerpoint/2010/main" val="2554222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5973763"/>
          </a:xfrm>
        </p:spPr>
        <p:txBody>
          <a:bodyPr>
            <a:normAutofit lnSpcReduction="10000"/>
          </a:bodyPr>
          <a:lstStyle/>
          <a:p>
            <a:r>
              <a:rPr lang="en-US" dirty="0" smtClean="0"/>
              <a:t>The other facet of Web services architectures is represented by the middleware infrastructure whose purpose is to integrate different Web services. </a:t>
            </a:r>
          </a:p>
          <a:p>
            <a:r>
              <a:rPr lang="en-US" dirty="0" smtClean="0"/>
              <a:t> Web Services will refer to such an infrastructure as external middleware for Web services .</a:t>
            </a:r>
          </a:p>
          <a:p>
            <a:r>
              <a:rPr lang="en-US" dirty="0" smtClean="0"/>
              <a:t> Correspondingly, we will use the term external architecture to refer to the organization and structure of the external middleware. </a:t>
            </a:r>
          </a:p>
          <a:p>
            <a:r>
              <a:rPr lang="en-US" dirty="0" smtClean="0"/>
              <a:t>The external architecture has three main components: </a:t>
            </a:r>
            <a:endParaRPr lang="en-US" dirty="0"/>
          </a:p>
        </p:txBody>
      </p:sp>
    </p:spTree>
    <p:extLst>
      <p:ext uri="{BB962C8B-B14F-4D97-AF65-F5344CB8AC3E}">
        <p14:creationId xmlns:p14="http://schemas.microsoft.com/office/powerpoint/2010/main" val="13538222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A WSDL service specification</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382000" cy="5838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586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Implications of the WSDL Model</a:t>
            </a:r>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lgn="just"/>
            <a:r>
              <a:rPr lang="en-US" dirty="0"/>
              <a:t>The WSDL data structure has interesting implications on how services </a:t>
            </a:r>
            <a:r>
              <a:rPr lang="en-US" dirty="0" smtClean="0"/>
              <a:t>are described </a:t>
            </a:r>
            <a:r>
              <a:rPr lang="en-US" dirty="0"/>
              <a:t>and how they interact. One of them is related to the different </a:t>
            </a:r>
            <a:r>
              <a:rPr lang="en-US" dirty="0" smtClean="0"/>
              <a:t>operation types.</a:t>
            </a:r>
          </a:p>
          <a:p>
            <a:pPr algn="just"/>
            <a:r>
              <a:rPr lang="en-US" dirty="0" smtClean="0"/>
              <a:t> </a:t>
            </a:r>
            <a:r>
              <a:rPr lang="en-US" dirty="0"/>
              <a:t>In fact, the interaction modes that can be associated with </a:t>
            </a:r>
            <a:r>
              <a:rPr lang="en-US" dirty="0" smtClean="0"/>
              <a:t>a WSDL </a:t>
            </a:r>
            <a:r>
              <a:rPr lang="en-US" dirty="0"/>
              <a:t>operation show that, unlike IDLs in conventional middleware, a </a:t>
            </a:r>
            <a:r>
              <a:rPr lang="en-US" dirty="0" smtClean="0"/>
              <a:t>service can </a:t>
            </a:r>
            <a:r>
              <a:rPr lang="en-US" dirty="0"/>
              <a:t>proactively initiate the interaction. </a:t>
            </a:r>
            <a:endParaRPr lang="en-US" dirty="0" smtClean="0"/>
          </a:p>
          <a:p>
            <a:pPr algn="just"/>
            <a:r>
              <a:rPr lang="en-US" dirty="0" smtClean="0"/>
              <a:t>In </a:t>
            </a:r>
            <a:r>
              <a:rPr lang="en-US" dirty="0"/>
              <a:t>other words, it </a:t>
            </a:r>
            <a:r>
              <a:rPr lang="en-US" dirty="0" smtClean="0"/>
              <a:t>not </a:t>
            </a:r>
            <a:r>
              <a:rPr lang="en-US" dirty="0"/>
              <a:t>only </a:t>
            </a:r>
            <a:r>
              <a:rPr lang="en-US" dirty="0" smtClean="0"/>
              <a:t>exposes operations </a:t>
            </a:r>
            <a:r>
              <a:rPr lang="en-US" dirty="0"/>
              <a:t>that can be invoked, but also operations that invoke, meaning </a:t>
            </a:r>
            <a:r>
              <a:rPr lang="en-US" dirty="0" smtClean="0"/>
              <a:t>that a </a:t>
            </a:r>
            <a:r>
              <a:rPr lang="en-US" dirty="0"/>
              <a:t>service can also behave like a client.</a:t>
            </a:r>
            <a:r>
              <a:rPr lang="en-US" dirty="0" smtClean="0"/>
              <a:t> </a:t>
            </a:r>
            <a:endParaRPr lang="en-US" dirty="0"/>
          </a:p>
        </p:txBody>
      </p:sp>
    </p:spTree>
    <p:extLst>
      <p:ext uri="{BB962C8B-B14F-4D97-AF65-F5344CB8AC3E}">
        <p14:creationId xmlns:p14="http://schemas.microsoft.com/office/powerpoint/2010/main" val="2923567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dirty="0"/>
              <a:t>This leads to a further blurring of </a:t>
            </a:r>
            <a:r>
              <a:rPr lang="en-US" dirty="0" smtClean="0"/>
              <a:t>the notion </a:t>
            </a:r>
            <a:r>
              <a:rPr lang="en-US" dirty="0"/>
              <a:t>of clients and service </a:t>
            </a:r>
            <a:r>
              <a:rPr lang="en-US" dirty="0" smtClean="0"/>
              <a:t>providers.</a:t>
            </a:r>
          </a:p>
          <a:p>
            <a:pPr algn="just"/>
            <a:r>
              <a:rPr lang="en-US" dirty="0"/>
              <a:t>Another implication of the data structure specification is that WSDL </a:t>
            </a:r>
            <a:r>
              <a:rPr lang="en-US" dirty="0" smtClean="0"/>
              <a:t>does not </a:t>
            </a:r>
            <a:r>
              <a:rPr lang="en-US" dirty="0"/>
              <a:t>presume that exchanges will take place using a particular form of </a:t>
            </a:r>
            <a:r>
              <a:rPr lang="en-US" dirty="0" smtClean="0"/>
              <a:t>communication.</a:t>
            </a:r>
          </a:p>
          <a:p>
            <a:pPr algn="just"/>
            <a:r>
              <a:rPr lang="en-US" dirty="0"/>
              <a:t>This is why WSDL can be used to describe two aspects of a </a:t>
            </a:r>
            <a:r>
              <a:rPr lang="en-US" dirty="0" smtClean="0"/>
              <a:t>Web service</a:t>
            </a:r>
            <a:r>
              <a:rPr lang="en-US" dirty="0"/>
              <a:t>, as depicted in Figure </a:t>
            </a:r>
            <a:r>
              <a:rPr lang="en-US" dirty="0" smtClean="0"/>
              <a:t>The </a:t>
            </a:r>
            <a:r>
              <a:rPr lang="en-US" dirty="0"/>
              <a:t>first is the abstract interface of </a:t>
            </a:r>
            <a:r>
              <a:rPr lang="en-US" dirty="0" smtClean="0"/>
              <a:t>the service</a:t>
            </a:r>
            <a:r>
              <a:rPr lang="en-US" dirty="0"/>
              <a:t>, without specifying the location or the protocol to be used. </a:t>
            </a:r>
            <a:endParaRPr lang="en-US" dirty="0" smtClean="0"/>
          </a:p>
          <a:p>
            <a:pPr algn="just"/>
            <a:r>
              <a:rPr lang="en-US" dirty="0" smtClean="0"/>
              <a:t>The second is </a:t>
            </a:r>
            <a:r>
              <a:rPr lang="en-US" dirty="0"/>
              <a:t>the actual location of the service and the communication protocol </a:t>
            </a:r>
            <a:r>
              <a:rPr lang="en-US" dirty="0" smtClean="0"/>
              <a:t>to be </a:t>
            </a:r>
            <a:r>
              <a:rPr lang="en-US" dirty="0"/>
              <a:t>used.</a:t>
            </a:r>
          </a:p>
        </p:txBody>
      </p:sp>
    </p:spTree>
    <p:extLst>
      <p:ext uri="{BB962C8B-B14F-4D97-AF65-F5344CB8AC3E}">
        <p14:creationId xmlns:p14="http://schemas.microsoft.com/office/powerpoint/2010/main" val="4510546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dirty="0"/>
              <a:t>The advantage of this separation is that WSDL specifications that </a:t>
            </a:r>
            <a:r>
              <a:rPr lang="en-US" dirty="0" smtClean="0"/>
              <a:t>describe abstract </a:t>
            </a:r>
            <a:r>
              <a:rPr lang="en-US" dirty="0"/>
              <a:t>interfaces are reusable: different services could combine different </a:t>
            </a:r>
            <a:r>
              <a:rPr lang="en-US" dirty="0" smtClean="0"/>
              <a:t>interfaces using </a:t>
            </a:r>
            <a:r>
              <a:rPr lang="en-US" dirty="0"/>
              <a:t>different bindings, and could make them available at </a:t>
            </a:r>
            <a:r>
              <a:rPr lang="en-US" dirty="0" smtClean="0"/>
              <a:t>different addresses.</a:t>
            </a:r>
          </a:p>
          <a:p>
            <a:pPr algn="just"/>
            <a:r>
              <a:rPr lang="en-US" dirty="0"/>
              <a:t>Note also the correlation of the WSDL description with SOAP. If the </a:t>
            </a:r>
            <a:r>
              <a:rPr lang="en-US" dirty="0" smtClean="0"/>
              <a:t>messages defined </a:t>
            </a:r>
            <a:r>
              <a:rPr lang="en-US" dirty="0"/>
              <a:t>in WSDL are exchanged using SOAP, then the </a:t>
            </a:r>
            <a:r>
              <a:rPr lang="en-US" dirty="0" err="1" smtClean="0"/>
              <a:t>InterfaceBindings</a:t>
            </a:r>
            <a:r>
              <a:rPr lang="en-US" dirty="0"/>
              <a:t> </a:t>
            </a:r>
            <a:r>
              <a:rPr lang="en-US" dirty="0" smtClean="0"/>
              <a:t>contain </a:t>
            </a:r>
            <a:r>
              <a:rPr lang="en-US" dirty="0"/>
              <a:t>all the information needed to infer or automatically </a:t>
            </a:r>
            <a:r>
              <a:rPr lang="en-US" dirty="0" smtClean="0"/>
              <a:t>construct the </a:t>
            </a:r>
            <a:r>
              <a:rPr lang="en-US" dirty="0"/>
              <a:t>SOAP messages.</a:t>
            </a:r>
          </a:p>
        </p:txBody>
      </p:sp>
    </p:spTree>
    <p:extLst>
      <p:ext uri="{BB962C8B-B14F-4D97-AF65-F5344CB8AC3E}">
        <p14:creationId xmlns:p14="http://schemas.microsoft.com/office/powerpoint/2010/main" val="1628155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b="1" dirty="0"/>
              <a:t>UDDI: Universal Description Discovery and</a:t>
            </a:r>
          </a:p>
          <a:p>
            <a:pPr marL="0" indent="0">
              <a:buNone/>
            </a:pPr>
            <a:r>
              <a:rPr lang="en-US" b="1" dirty="0" smtClean="0"/>
              <a:t>    Integration(goals)</a:t>
            </a:r>
          </a:p>
          <a:p>
            <a:pPr algn="just"/>
            <a:r>
              <a:rPr lang="en-US" dirty="0"/>
              <a:t>The primary goal of UDDI is the specification of a framework for </a:t>
            </a:r>
            <a:r>
              <a:rPr lang="en-US" dirty="0" smtClean="0"/>
              <a:t>describing and </a:t>
            </a:r>
            <a:r>
              <a:rPr lang="en-US" dirty="0"/>
              <a:t>discovering Web services. The core of UDDI revolves around the </a:t>
            </a:r>
            <a:r>
              <a:rPr lang="en-US" dirty="0" smtClean="0"/>
              <a:t>notion of </a:t>
            </a:r>
            <a:r>
              <a:rPr lang="en-US" i="1" dirty="0"/>
              <a:t>business registry, </a:t>
            </a:r>
            <a:r>
              <a:rPr lang="en-US" dirty="0"/>
              <a:t>which is essentially a sophisticated naming and </a:t>
            </a:r>
            <a:r>
              <a:rPr lang="en-US" dirty="0" smtClean="0"/>
              <a:t>directory service.</a:t>
            </a:r>
          </a:p>
          <a:p>
            <a:pPr algn="just"/>
            <a:r>
              <a:rPr lang="en-US" dirty="0"/>
              <a:t>In particular, UDDI defines data structures and APIs for </a:t>
            </a:r>
            <a:r>
              <a:rPr lang="en-US" dirty="0" smtClean="0"/>
              <a:t>publishing service </a:t>
            </a:r>
            <a:r>
              <a:rPr lang="en-US" dirty="0"/>
              <a:t>descriptions in the registry and for querying the registry to look for</a:t>
            </a:r>
          </a:p>
          <a:p>
            <a:pPr marL="0" indent="0" algn="just">
              <a:buNone/>
            </a:pPr>
            <a:r>
              <a:rPr lang="en-US" dirty="0" smtClean="0"/>
              <a:t>    published </a:t>
            </a:r>
            <a:r>
              <a:rPr lang="en-US" dirty="0"/>
              <a:t>descriptions.</a:t>
            </a:r>
            <a:endParaRPr lang="en-US" b="1" dirty="0"/>
          </a:p>
        </p:txBody>
      </p:sp>
    </p:spTree>
    <p:extLst>
      <p:ext uri="{BB962C8B-B14F-4D97-AF65-F5344CB8AC3E}">
        <p14:creationId xmlns:p14="http://schemas.microsoft.com/office/powerpoint/2010/main" val="5127739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algn="just"/>
            <a:r>
              <a:rPr lang="en-US" dirty="0"/>
              <a:t>The UDDI registry specifications have two main goals with respect to </a:t>
            </a:r>
            <a:r>
              <a:rPr lang="en-US" dirty="0" smtClean="0"/>
              <a:t>service discovery</a:t>
            </a:r>
            <a:r>
              <a:rPr lang="en-US" dirty="0"/>
              <a:t>: first, to support developers in finding information about </a:t>
            </a:r>
            <a:r>
              <a:rPr lang="en-US" dirty="0" err="1" smtClean="0"/>
              <a:t>services,so</a:t>
            </a:r>
            <a:r>
              <a:rPr lang="en-US" dirty="0" smtClean="0"/>
              <a:t> </a:t>
            </a:r>
            <a:r>
              <a:rPr lang="en-US" dirty="0"/>
              <a:t>that they know how to write clients that interact with those services</a:t>
            </a:r>
            <a:r>
              <a:rPr lang="en-US" dirty="0" smtClean="0"/>
              <a:t>.</a:t>
            </a:r>
          </a:p>
          <a:p>
            <a:pPr algn="just"/>
            <a:r>
              <a:rPr lang="en-US" dirty="0"/>
              <a:t>Second, to enable dynamic binding, by allowing clients to query the </a:t>
            </a:r>
            <a:r>
              <a:rPr lang="en-US" dirty="0" smtClean="0"/>
              <a:t>registry and </a:t>
            </a:r>
            <a:r>
              <a:rPr lang="en-US" dirty="0"/>
              <a:t>obtain references to services of interest. This dual nature is clearly </a:t>
            </a:r>
            <a:r>
              <a:rPr lang="en-US" dirty="0" smtClean="0"/>
              <a:t>reflected in </a:t>
            </a:r>
            <a:r>
              <a:rPr lang="en-US" dirty="0"/>
              <a:t>UDDI, which leaves room for both structured and </a:t>
            </a:r>
            <a:r>
              <a:rPr lang="en-US" dirty="0" smtClean="0"/>
              <a:t>unstructured information</a:t>
            </a:r>
            <a:r>
              <a:rPr lang="en-US" dirty="0"/>
              <a:t>.</a:t>
            </a:r>
          </a:p>
        </p:txBody>
      </p:sp>
    </p:spTree>
    <p:extLst>
      <p:ext uri="{BB962C8B-B14F-4D97-AF65-F5344CB8AC3E}">
        <p14:creationId xmlns:p14="http://schemas.microsoft.com/office/powerpoint/2010/main" val="16457491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UDDI also addresses </a:t>
            </a:r>
            <a:r>
              <a:rPr lang="en-US" dirty="0" smtClean="0"/>
              <a:t>the notion </a:t>
            </a:r>
            <a:r>
              <a:rPr lang="en-US" dirty="0"/>
              <a:t>of </a:t>
            </a:r>
            <a:r>
              <a:rPr lang="en-US" i="1" dirty="0"/>
              <a:t>Universal Business Registry </a:t>
            </a:r>
            <a:r>
              <a:rPr lang="en-US" dirty="0"/>
              <a:t>(UBR). In fact, the initial goal of </a:t>
            </a:r>
            <a:r>
              <a:rPr lang="en-US" dirty="0" smtClean="0"/>
              <a:t>the consortium </a:t>
            </a:r>
            <a:r>
              <a:rPr lang="en-US" dirty="0"/>
              <a:t>was supporting worldwide directories where everybody could </a:t>
            </a:r>
            <a:r>
              <a:rPr lang="en-US" dirty="0" smtClean="0"/>
              <a:t>publish service </a:t>
            </a:r>
            <a:r>
              <a:rPr lang="en-US" dirty="0"/>
              <a:t>descriptions (essentially for free) and where everybody could </a:t>
            </a:r>
            <a:r>
              <a:rPr lang="en-US" dirty="0" smtClean="0"/>
              <a:t>query these </a:t>
            </a:r>
            <a:r>
              <a:rPr lang="en-US" dirty="0"/>
              <a:t>directories to find services of interest</a:t>
            </a:r>
            <a:r>
              <a:rPr lang="en-US" dirty="0" smtClean="0"/>
              <a:t>.</a:t>
            </a:r>
          </a:p>
          <a:p>
            <a:pPr algn="just"/>
            <a:endParaRPr lang="en-US" dirty="0"/>
          </a:p>
        </p:txBody>
      </p:sp>
    </p:spTree>
    <p:extLst>
      <p:ext uri="{BB962C8B-B14F-4D97-AF65-F5344CB8AC3E}">
        <p14:creationId xmlns:p14="http://schemas.microsoft.com/office/powerpoint/2010/main" val="16985300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Information in a </a:t>
            </a:r>
            <a:r>
              <a:rPr lang="en-US" b="1" dirty="0"/>
              <a:t>UDDI </a:t>
            </a:r>
            <a:r>
              <a:rPr lang="en-US" dirty="0"/>
              <a:t>Registry</a:t>
            </a:r>
          </a:p>
        </p:txBody>
      </p:sp>
      <p:sp>
        <p:nvSpPr>
          <p:cNvPr id="3" name="Content Placeholder 2"/>
          <p:cNvSpPr>
            <a:spLocks noGrp="1"/>
          </p:cNvSpPr>
          <p:nvPr>
            <p:ph idx="1"/>
          </p:nvPr>
        </p:nvSpPr>
        <p:spPr>
          <a:xfrm>
            <a:off x="457200" y="838200"/>
            <a:ext cx="8229600" cy="5287963"/>
          </a:xfrm>
        </p:spPr>
        <p:txBody>
          <a:bodyPr>
            <a:normAutofit fontScale="92500"/>
          </a:bodyPr>
          <a:lstStyle/>
          <a:p>
            <a:pPr algn="just"/>
            <a:r>
              <a:rPr lang="en-US" dirty="0"/>
              <a:t>A simple way of categorizing the information contained in a UDDI registry </a:t>
            </a:r>
            <a:r>
              <a:rPr lang="en-US" dirty="0" smtClean="0"/>
              <a:t>is in </a:t>
            </a:r>
            <a:r>
              <a:rPr lang="en-US" dirty="0"/>
              <a:t>terms of what each type of information is used for. This categorization </a:t>
            </a:r>
            <a:r>
              <a:rPr lang="en-US" dirty="0" smtClean="0"/>
              <a:t>is best </a:t>
            </a:r>
            <a:r>
              <a:rPr lang="en-US" dirty="0"/>
              <a:t>understood by means of an analogy with the telephone </a:t>
            </a:r>
            <a:r>
              <a:rPr lang="en-US" dirty="0" smtClean="0"/>
              <a:t>directory</a:t>
            </a:r>
          </a:p>
          <a:p>
            <a:pPr algn="just"/>
            <a:r>
              <a:rPr lang="en-US" b="1" dirty="0"/>
              <a:t>White pages</a:t>
            </a:r>
            <a:r>
              <a:rPr lang="en-US" dirty="0" smtClean="0"/>
              <a:t>.</a:t>
            </a:r>
            <a:r>
              <a:rPr lang="en-US" dirty="0"/>
              <a:t> They are listings of organizations, of contact </a:t>
            </a:r>
            <a:r>
              <a:rPr lang="en-US" dirty="0" smtClean="0"/>
              <a:t>information(e.g</a:t>
            </a:r>
            <a:r>
              <a:rPr lang="en-US" dirty="0"/>
              <a:t>., telephone or e-mail address), and of the services these </a:t>
            </a:r>
            <a:r>
              <a:rPr lang="en-US" dirty="0" smtClean="0"/>
              <a:t>organizations provide</a:t>
            </a:r>
            <a:r>
              <a:rPr lang="en-US" dirty="0"/>
              <a:t>. Using the registry as a white pages catalogue, UDDI clients </a:t>
            </a:r>
            <a:r>
              <a:rPr lang="en-US" dirty="0" smtClean="0"/>
              <a:t>can find </a:t>
            </a:r>
            <a:r>
              <a:rPr lang="en-US" dirty="0"/>
              <a:t>Web services provided by a given business.</a:t>
            </a:r>
          </a:p>
          <a:p>
            <a:pPr algn="just"/>
            <a:endParaRPr lang="en-US" dirty="0"/>
          </a:p>
        </p:txBody>
      </p:sp>
    </p:spTree>
    <p:extLst>
      <p:ext uri="{BB962C8B-B14F-4D97-AF65-F5344CB8AC3E}">
        <p14:creationId xmlns:p14="http://schemas.microsoft.com/office/powerpoint/2010/main" val="33838034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b="1" dirty="0"/>
              <a:t>Yellow pages</a:t>
            </a:r>
            <a:r>
              <a:rPr lang="en-US" dirty="0"/>
              <a:t>. They are classifications of both companies and Web </a:t>
            </a:r>
            <a:r>
              <a:rPr lang="en-US" dirty="0" smtClean="0"/>
              <a:t>services according </a:t>
            </a:r>
            <a:r>
              <a:rPr lang="en-US" dirty="0"/>
              <a:t>to taxonomies that can be either standardized or </a:t>
            </a:r>
            <a:r>
              <a:rPr lang="en-US" dirty="0" err="1"/>
              <a:t>userdefined</a:t>
            </a:r>
            <a:r>
              <a:rPr lang="en-US" dirty="0"/>
              <a:t>.</a:t>
            </a:r>
          </a:p>
          <a:p>
            <a:pPr algn="just"/>
            <a:r>
              <a:rPr lang="en-US" dirty="0"/>
              <a:t>Through yellow pages, it is possible to search for services </a:t>
            </a:r>
            <a:r>
              <a:rPr lang="en-US" dirty="0" smtClean="0"/>
              <a:t>based on </a:t>
            </a:r>
            <a:r>
              <a:rPr lang="en-US" dirty="0"/>
              <a:t>the category they belong to, according to a given classification scheme.</a:t>
            </a:r>
          </a:p>
          <a:p>
            <a:pPr algn="just"/>
            <a:r>
              <a:rPr lang="en-US" b="1" dirty="0" smtClean="0"/>
              <a:t> </a:t>
            </a:r>
            <a:r>
              <a:rPr lang="en-US" b="1" dirty="0"/>
              <a:t>Green pages. </a:t>
            </a:r>
            <a:r>
              <a:rPr lang="en-US" dirty="0"/>
              <a:t>This information describes how a given Web service can </a:t>
            </a:r>
            <a:r>
              <a:rPr lang="en-US" dirty="0" smtClean="0"/>
              <a:t>be invoked</a:t>
            </a:r>
            <a:r>
              <a:rPr lang="en-US" dirty="0"/>
              <a:t>. It is provided by means of pointers to service description </a:t>
            </a:r>
            <a:r>
              <a:rPr lang="en-US" dirty="0" smtClean="0"/>
              <a:t>documents, typically </a:t>
            </a:r>
            <a:r>
              <a:rPr lang="en-US" dirty="0"/>
              <a:t>stored outside the registry (e.g., at the service </a:t>
            </a:r>
            <a:r>
              <a:rPr lang="en-US" dirty="0" smtClean="0"/>
              <a:t>provider's site</a:t>
            </a:r>
            <a:r>
              <a:rPr lang="en-US" dirty="0"/>
              <a:t>) .</a:t>
            </a:r>
          </a:p>
        </p:txBody>
      </p:sp>
    </p:spTree>
    <p:extLst>
      <p:ext uri="{BB962C8B-B14F-4D97-AF65-F5344CB8AC3E}">
        <p14:creationId xmlns:p14="http://schemas.microsoft.com/office/powerpoint/2010/main" val="3840840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UDDI </a:t>
            </a:r>
            <a:r>
              <a:rPr lang="en-US" dirty="0"/>
              <a:t>Data Structures</a:t>
            </a:r>
          </a:p>
        </p:txBody>
      </p:sp>
      <p:sp>
        <p:nvSpPr>
          <p:cNvPr id="3" name="Content Placeholder 2"/>
          <p:cNvSpPr>
            <a:spLocks noGrp="1"/>
          </p:cNvSpPr>
          <p:nvPr>
            <p:ph idx="1"/>
          </p:nvPr>
        </p:nvSpPr>
        <p:spPr>
          <a:xfrm>
            <a:off x="457200" y="990600"/>
            <a:ext cx="8229600" cy="5135563"/>
          </a:xfrm>
        </p:spPr>
        <p:txBody>
          <a:bodyPr/>
          <a:lstStyle/>
          <a:p>
            <a:pPr algn="just"/>
            <a:r>
              <a:rPr lang="en-US" dirty="0"/>
              <a:t>In the UDDI registry, Web services descriptions contain four types of information:</a:t>
            </a:r>
          </a:p>
          <a:p>
            <a:pPr algn="just"/>
            <a:r>
              <a:rPr lang="en-US" dirty="0"/>
              <a:t>business information, service information, binding information, </a:t>
            </a:r>
            <a:r>
              <a:rPr lang="en-US" dirty="0" smtClean="0"/>
              <a:t>and information </a:t>
            </a:r>
            <a:r>
              <a:rPr lang="en-US" dirty="0"/>
              <a:t>about specifications of services, described by several entities</a:t>
            </a:r>
            <a:r>
              <a:rPr lang="en-US" dirty="0" smtClean="0"/>
              <a:t>.</a:t>
            </a:r>
          </a:p>
          <a:p>
            <a:pPr algn="just"/>
            <a:r>
              <a:rPr lang="en-US" dirty="0" smtClean="0"/>
              <a:t> The four </a:t>
            </a:r>
            <a:r>
              <a:rPr lang="en-US" dirty="0"/>
              <a:t>main entities of the registry </a:t>
            </a:r>
            <a:r>
              <a:rPr lang="en-US" dirty="0" smtClean="0"/>
              <a:t>are </a:t>
            </a:r>
            <a:r>
              <a:rPr lang="en-US" dirty="0"/>
              <a:t>described below:</a:t>
            </a:r>
          </a:p>
        </p:txBody>
      </p:sp>
    </p:spTree>
    <p:extLst>
      <p:ext uri="{BB962C8B-B14F-4D97-AF65-F5344CB8AC3E}">
        <p14:creationId xmlns:p14="http://schemas.microsoft.com/office/powerpoint/2010/main" val="744909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fontScale="77500" lnSpcReduction="20000"/>
          </a:bodyPr>
          <a:lstStyle/>
          <a:p>
            <a:r>
              <a:rPr lang="en-US" u="sng" dirty="0" smtClean="0"/>
              <a:t>Centralized brokers</a:t>
            </a:r>
            <a:r>
              <a:rPr lang="en-US" dirty="0" smtClean="0"/>
              <a:t>. These are analogous to the centralized components in conventional middleware that route messages and provide properties to the interactions (such as logging, transactional guarantees, name and directory services, and reliability). However, as we will see, in practice the name and directory server is often the only centralized component present in Web services architectures. </a:t>
            </a:r>
          </a:p>
          <a:p>
            <a:pPr marL="0" indent="0">
              <a:buNone/>
            </a:pPr>
            <a:r>
              <a:rPr lang="en-US" u="sng" dirty="0" smtClean="0"/>
              <a:t>   • Protocol infrastructure</a:t>
            </a:r>
            <a:r>
              <a:rPr lang="en-US" dirty="0" smtClean="0"/>
              <a:t>. This refers to the set of components that coordinate the interactions among Web services and, in particular, implement the peer-to-peer protocols (such as the horizontal protocols and the meta protocols discussed in the previous section) whose aim is to provide middleware properties in those B2B settings where a centralized middleware platform cannot be put in place due to trust and privacy issues. </a:t>
            </a:r>
          </a:p>
          <a:p>
            <a:pPr marL="0" indent="0">
              <a:buNone/>
            </a:pPr>
            <a:r>
              <a:rPr lang="en-US" dirty="0" smtClean="0"/>
              <a:t>   • </a:t>
            </a:r>
            <a:r>
              <a:rPr lang="en-US" u="sng" dirty="0" smtClean="0"/>
              <a:t>Service composition infrastructure</a:t>
            </a:r>
            <a:r>
              <a:rPr lang="en-US" dirty="0" smtClean="0"/>
              <a:t>. This refers to the set of tools that support the definition and execution of composite services</a:t>
            </a:r>
            <a:endParaRPr lang="en-US" dirty="0"/>
          </a:p>
        </p:txBody>
      </p:sp>
    </p:spTree>
    <p:extLst>
      <p:ext uri="{BB962C8B-B14F-4D97-AF65-F5344CB8AC3E}">
        <p14:creationId xmlns:p14="http://schemas.microsoft.com/office/powerpoint/2010/main" val="17891497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Autofit/>
          </a:bodyPr>
          <a:lstStyle/>
          <a:p>
            <a:pPr algn="just"/>
            <a:r>
              <a:rPr lang="en-US" sz="2400" b="1" dirty="0" err="1"/>
              <a:t>businessEntity</a:t>
            </a:r>
            <a:r>
              <a:rPr lang="en-US" sz="2400" dirty="0"/>
              <a:t>. It describes an organization that provides Web services.</a:t>
            </a:r>
          </a:p>
          <a:p>
            <a:pPr marL="0" indent="0" algn="just">
              <a:buNone/>
            </a:pPr>
            <a:r>
              <a:rPr lang="en-US" sz="2400" dirty="0" smtClean="0"/>
              <a:t>       It </a:t>
            </a:r>
            <a:r>
              <a:rPr lang="en-US" sz="2400" dirty="0"/>
              <a:t>lists the company's name, address, and other contact </a:t>
            </a:r>
            <a:r>
              <a:rPr lang="en-US" sz="2400" dirty="0" smtClean="0"/>
              <a:t>information.</a:t>
            </a:r>
          </a:p>
          <a:p>
            <a:pPr marL="0" indent="0" algn="just">
              <a:buNone/>
            </a:pPr>
            <a:r>
              <a:rPr lang="en-US" sz="2400" dirty="0"/>
              <a:t> </a:t>
            </a:r>
            <a:r>
              <a:rPr lang="en-US" sz="2400" dirty="0" smtClean="0"/>
              <a:t> </a:t>
            </a:r>
            <a:r>
              <a:rPr lang="en-US" sz="2400" b="1" dirty="0" err="1" smtClean="0"/>
              <a:t>businessService</a:t>
            </a:r>
            <a:endParaRPr lang="en-US" sz="2400" b="1" dirty="0" smtClean="0"/>
          </a:p>
          <a:p>
            <a:pPr marL="0" indent="0" algn="just">
              <a:buNone/>
            </a:pPr>
            <a:r>
              <a:rPr lang="en-US" sz="2400" b="1" dirty="0" smtClean="0"/>
              <a:t>     </a:t>
            </a:r>
            <a:r>
              <a:rPr lang="en-US" sz="2400" dirty="0" smtClean="0"/>
              <a:t>This </a:t>
            </a:r>
            <a:r>
              <a:rPr lang="en-US" sz="2400" dirty="0"/>
              <a:t>element describes a group of related Web </a:t>
            </a:r>
            <a:r>
              <a:rPr lang="en-US" sz="2400" dirty="0" smtClean="0"/>
              <a:t>services offered </a:t>
            </a:r>
            <a:r>
              <a:rPr lang="en-US" sz="2400" dirty="0"/>
              <a:t>by a </a:t>
            </a:r>
            <a:r>
              <a:rPr lang="en-US" sz="2400" dirty="0" err="1"/>
              <a:t>businessEntity</a:t>
            </a:r>
            <a:r>
              <a:rPr lang="en-US" sz="2400" dirty="0"/>
              <a:t>. Typically, a </a:t>
            </a:r>
            <a:r>
              <a:rPr lang="en-US" sz="2400" dirty="0" err="1"/>
              <a:t>businessService</a:t>
            </a:r>
            <a:r>
              <a:rPr lang="en-US" sz="2400" dirty="0"/>
              <a:t> will </a:t>
            </a:r>
            <a:r>
              <a:rPr lang="en-US" sz="2400" dirty="0" smtClean="0"/>
              <a:t>correspond actually </a:t>
            </a:r>
            <a:r>
              <a:rPr lang="en-US" sz="2400" dirty="0"/>
              <a:t>to one kind of service (such as a procurement or a travel </a:t>
            </a:r>
            <a:r>
              <a:rPr lang="en-US" sz="2400" dirty="0" smtClean="0"/>
              <a:t>reservation service</a:t>
            </a:r>
            <a:r>
              <a:rPr lang="en-US" sz="2400" dirty="0"/>
              <a:t>), but provided at different addresses, in multiple versions, </a:t>
            </a:r>
            <a:r>
              <a:rPr lang="en-US" sz="2400" dirty="0" smtClean="0"/>
              <a:t>and through </a:t>
            </a:r>
            <a:r>
              <a:rPr lang="en-US" sz="2400" dirty="0"/>
              <a:t>different technologies (e.g., different protocol bindings). </a:t>
            </a:r>
            <a:endParaRPr lang="en-US" sz="2400" dirty="0" smtClean="0"/>
          </a:p>
          <a:p>
            <a:pPr marL="0" indent="0" algn="just">
              <a:buNone/>
            </a:pPr>
            <a:r>
              <a:rPr lang="en-US" sz="2400" dirty="0" smtClean="0"/>
              <a:t>Business services</a:t>
            </a:r>
            <a:r>
              <a:rPr lang="en-US" sz="2400" dirty="0"/>
              <a:t>, like business entities, can also include classification information. </a:t>
            </a:r>
            <a:r>
              <a:rPr lang="en-US" sz="2400" dirty="0" smtClean="0"/>
              <a:t>A </a:t>
            </a:r>
            <a:r>
              <a:rPr lang="en-US" sz="2400" dirty="0" err="1" smtClean="0"/>
              <a:t>businessEntity</a:t>
            </a:r>
            <a:r>
              <a:rPr lang="en-US" sz="2400" dirty="0" smtClean="0"/>
              <a:t> </a:t>
            </a:r>
            <a:r>
              <a:rPr lang="en-US" sz="2400" dirty="0"/>
              <a:t>entry can include multiple </a:t>
            </a:r>
            <a:r>
              <a:rPr lang="en-US" sz="2400" dirty="0" err="1"/>
              <a:t>businessService</a:t>
            </a:r>
            <a:r>
              <a:rPr lang="en-US" sz="2400" dirty="0"/>
              <a:t> elements, but </a:t>
            </a:r>
            <a:r>
              <a:rPr lang="en-US" sz="2400" dirty="0" smtClean="0"/>
              <a:t>a business </a:t>
            </a:r>
            <a:r>
              <a:rPr lang="en-US" sz="2400" dirty="0"/>
              <a:t>Service belongs to one and only one </a:t>
            </a:r>
            <a:r>
              <a:rPr lang="en-US" sz="2400" dirty="0" err="1" smtClean="0"/>
              <a:t>businessEntity</a:t>
            </a:r>
            <a:endParaRPr lang="en-US" sz="2400" dirty="0"/>
          </a:p>
        </p:txBody>
      </p:sp>
    </p:spTree>
    <p:extLst>
      <p:ext uri="{BB962C8B-B14F-4D97-AF65-F5344CB8AC3E}">
        <p14:creationId xmlns:p14="http://schemas.microsoft.com/office/powerpoint/2010/main" val="42091576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r>
              <a:rPr lang="en-US" b="1" dirty="0" err="1"/>
              <a:t>bindingTemplate</a:t>
            </a:r>
            <a:r>
              <a:rPr lang="en-US" dirty="0"/>
              <a:t>. This element describes the technical information </a:t>
            </a:r>
            <a:r>
              <a:rPr lang="en-US" dirty="0" smtClean="0"/>
              <a:t>necessary to </a:t>
            </a:r>
            <a:r>
              <a:rPr lang="en-US" dirty="0"/>
              <a:t>use a particular Web service. Essentially, it defines the </a:t>
            </a:r>
            <a:r>
              <a:rPr lang="en-US" dirty="0" smtClean="0"/>
              <a:t>address at </a:t>
            </a:r>
            <a:r>
              <a:rPr lang="en-US" dirty="0"/>
              <a:t>which the Web service is made available along with a set of detailed </a:t>
            </a:r>
            <a:r>
              <a:rPr lang="en-US" dirty="0" smtClean="0"/>
              <a:t>information, such </a:t>
            </a:r>
            <a:r>
              <a:rPr lang="en-US" dirty="0"/>
              <a:t>as references to documents (called </a:t>
            </a:r>
            <a:r>
              <a:rPr lang="en-US" i="1" dirty="0" err="1"/>
              <a:t>tModels</a:t>
            </a:r>
            <a:r>
              <a:rPr lang="en-US" i="1" dirty="0"/>
              <a:t>) </a:t>
            </a:r>
            <a:r>
              <a:rPr lang="en-US" dirty="0"/>
              <a:t>describing </a:t>
            </a:r>
            <a:r>
              <a:rPr lang="en-US" dirty="0" smtClean="0"/>
              <a:t>the Web </a:t>
            </a:r>
            <a:r>
              <a:rPr lang="en-US" dirty="0"/>
              <a:t>service interface or other </a:t>
            </a:r>
            <a:r>
              <a:rPr lang="en-US" dirty="0" smtClean="0"/>
              <a:t>service </a:t>
            </a:r>
            <a:r>
              <a:rPr lang="en-US" dirty="0"/>
              <a:t>properties</a:t>
            </a:r>
            <a:r>
              <a:rPr lang="en-US" dirty="0" smtClean="0"/>
              <a:t>.</a:t>
            </a:r>
          </a:p>
          <a:p>
            <a:pPr algn="just"/>
            <a:endParaRPr lang="en-US" dirty="0"/>
          </a:p>
        </p:txBody>
      </p:sp>
    </p:spTree>
    <p:extLst>
      <p:ext uri="{BB962C8B-B14F-4D97-AF65-F5344CB8AC3E}">
        <p14:creationId xmlns:p14="http://schemas.microsoft.com/office/powerpoint/2010/main" val="15135420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It also defines how </a:t>
            </a:r>
            <a:r>
              <a:rPr lang="en-US" dirty="0" smtClean="0"/>
              <a:t>operation parameters </a:t>
            </a:r>
            <a:r>
              <a:rPr lang="en-US" dirty="0"/>
              <a:t>should be set and the default values for such parameters.</a:t>
            </a:r>
          </a:p>
          <a:p>
            <a:pPr algn="just"/>
            <a:r>
              <a:rPr lang="en-US" dirty="0"/>
              <a:t>A business Service entry can include multiple </a:t>
            </a:r>
            <a:r>
              <a:rPr lang="en-US" dirty="0" err="1"/>
              <a:t>bindingTemplate</a:t>
            </a:r>
            <a:r>
              <a:rPr lang="en-US" dirty="0"/>
              <a:t> </a:t>
            </a:r>
            <a:r>
              <a:rPr lang="en-US" dirty="0" smtClean="0"/>
              <a:t>elements (one </a:t>
            </a:r>
            <a:r>
              <a:rPr lang="en-US" dirty="0"/>
              <a:t>for each interface or address), but a </a:t>
            </a:r>
            <a:r>
              <a:rPr lang="en-US" dirty="0" err="1"/>
              <a:t>bindingTemplate</a:t>
            </a:r>
            <a:r>
              <a:rPr lang="en-US" dirty="0"/>
              <a:t> belongs to </a:t>
            </a:r>
            <a:r>
              <a:rPr lang="en-US" dirty="0" smtClean="0"/>
              <a:t>one and </a:t>
            </a:r>
            <a:r>
              <a:rPr lang="en-US" dirty="0"/>
              <a:t>only one </a:t>
            </a:r>
            <a:r>
              <a:rPr lang="en-US" dirty="0" err="1" smtClean="0"/>
              <a:t>businessService</a:t>
            </a:r>
            <a:endParaRPr lang="en-US" dirty="0"/>
          </a:p>
        </p:txBody>
      </p:sp>
    </p:spTree>
    <p:extLst>
      <p:ext uri="{BB962C8B-B14F-4D97-AF65-F5344CB8AC3E}">
        <p14:creationId xmlns:p14="http://schemas.microsoft.com/office/powerpoint/2010/main" val="1852655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err="1"/>
              <a:t>tMode</a:t>
            </a:r>
            <a:r>
              <a:rPr lang="en-US" dirty="0" err="1"/>
              <a:t>l</a:t>
            </a:r>
            <a:r>
              <a:rPr lang="en-US" dirty="0"/>
              <a:t>. The cryptic name stands for "technical model" , and it is a </a:t>
            </a:r>
            <a:r>
              <a:rPr lang="en-US" dirty="0" smtClean="0"/>
              <a:t>generic container </a:t>
            </a:r>
            <a:r>
              <a:rPr lang="en-US" dirty="0"/>
              <a:t>for any kind of specification. </a:t>
            </a:r>
            <a:endParaRPr lang="en-US" dirty="0" smtClean="0"/>
          </a:p>
          <a:p>
            <a:pPr algn="just"/>
            <a:r>
              <a:rPr lang="en-US" dirty="0" smtClean="0"/>
              <a:t>For </a:t>
            </a:r>
            <a:r>
              <a:rPr lang="en-US" dirty="0"/>
              <a:t>example, it could represent </a:t>
            </a:r>
            <a:r>
              <a:rPr lang="en-US" dirty="0" smtClean="0"/>
              <a:t>a WSDL </a:t>
            </a:r>
            <a:r>
              <a:rPr lang="en-US" dirty="0"/>
              <a:t>service interface, a classification, or an interaction protocol, or </a:t>
            </a:r>
            <a:r>
              <a:rPr lang="en-US" dirty="0" smtClean="0"/>
              <a:t>it could </a:t>
            </a:r>
            <a:r>
              <a:rPr lang="en-US" dirty="0"/>
              <a:t>describe the semantics of an operation. </a:t>
            </a:r>
            <a:endParaRPr lang="en-US" dirty="0" smtClean="0"/>
          </a:p>
          <a:p>
            <a:pPr algn="just"/>
            <a:r>
              <a:rPr lang="en-US" dirty="0" smtClean="0"/>
              <a:t>Unlike </a:t>
            </a:r>
            <a:r>
              <a:rPr lang="en-US" dirty="0"/>
              <a:t>the previous </a:t>
            </a:r>
            <a:r>
              <a:rPr lang="en-US" dirty="0" smtClean="0"/>
              <a:t>entities, </a:t>
            </a:r>
            <a:r>
              <a:rPr lang="en-US" dirty="0" err="1" smtClean="0"/>
              <a:t>tModels</a:t>
            </a:r>
            <a:r>
              <a:rPr lang="en-US" dirty="0" smtClean="0"/>
              <a:t> </a:t>
            </a:r>
            <a:r>
              <a:rPr lang="en-US" dirty="0"/>
              <a:t>are not subject to parent-child relationships, and can be </a:t>
            </a:r>
            <a:r>
              <a:rPr lang="en-US" dirty="0" smtClean="0"/>
              <a:t>referred to </a:t>
            </a:r>
            <a:r>
              <a:rPr lang="en-US" dirty="0"/>
              <a:t>by other entities to denote conformance to an interface, or to </a:t>
            </a:r>
            <a:r>
              <a:rPr lang="en-US" dirty="0" smtClean="0"/>
              <a:t>classify businesses </a:t>
            </a:r>
            <a:r>
              <a:rPr lang="en-US" dirty="0"/>
              <a:t>or services.</a:t>
            </a:r>
          </a:p>
        </p:txBody>
      </p:sp>
    </p:spTree>
    <p:extLst>
      <p:ext uri="{BB962C8B-B14F-4D97-AF65-F5344CB8AC3E}">
        <p14:creationId xmlns:p14="http://schemas.microsoft.com/office/powerpoint/2010/main" val="626076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In summary, if we want to publish one or more services in a </a:t>
            </a:r>
            <a:r>
              <a:rPr lang="en-US" dirty="0" err="1"/>
              <a:t>UDDr</a:t>
            </a:r>
            <a:r>
              <a:rPr lang="en-US" dirty="0"/>
              <a:t> </a:t>
            </a:r>
            <a:r>
              <a:rPr lang="en-US" dirty="0" err="1" smtClean="0"/>
              <a:t>registry,we</a:t>
            </a:r>
            <a:r>
              <a:rPr lang="en-US" dirty="0" smtClean="0"/>
              <a:t> </a:t>
            </a:r>
            <a:r>
              <a:rPr lang="en-US" dirty="0"/>
              <a:t>first need to define a set of </a:t>
            </a:r>
            <a:r>
              <a:rPr lang="en-US" dirty="0" err="1"/>
              <a:t>tModels</a:t>
            </a:r>
            <a:r>
              <a:rPr lang="en-US" dirty="0"/>
              <a:t> describing the different </a:t>
            </a:r>
            <a:r>
              <a:rPr lang="en-US" dirty="0" smtClean="0"/>
              <a:t>characteristics of </a:t>
            </a:r>
            <a:r>
              <a:rPr lang="en-US" dirty="0"/>
              <a:t>the services</a:t>
            </a:r>
          </a:p>
        </p:txBody>
      </p:sp>
    </p:spTree>
    <p:extLst>
      <p:ext uri="{BB962C8B-B14F-4D97-AF65-F5344CB8AC3E}">
        <p14:creationId xmlns:p14="http://schemas.microsoft.com/office/powerpoint/2010/main" val="12108736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r>
            <a:br>
              <a:rPr lang="en-US" dirty="0" smtClean="0"/>
            </a:br>
            <a:r>
              <a:rPr lang="en-US" sz="3600" dirty="0" smtClean="0"/>
              <a:t>A </a:t>
            </a:r>
            <a:r>
              <a:rPr lang="en-US" sz="3600" dirty="0"/>
              <a:t>schematic view of a UDDI registry entry</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2296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9866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UDDI Registry API</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UDDI registries have three main types of users to whom they expose their </a:t>
            </a:r>
            <a:r>
              <a:rPr lang="en-US" dirty="0" err="1" smtClean="0"/>
              <a:t>API:service</a:t>
            </a:r>
            <a:r>
              <a:rPr lang="en-US" dirty="0" smtClean="0"/>
              <a:t> </a:t>
            </a:r>
            <a:r>
              <a:rPr lang="en-US" dirty="0"/>
              <a:t>providers that publish services, requesters that look for services, </a:t>
            </a:r>
            <a:r>
              <a:rPr lang="en-US" dirty="0" smtClean="0"/>
              <a:t>and other </a:t>
            </a:r>
            <a:r>
              <a:rPr lang="en-US" dirty="0"/>
              <a:t>registries that need to exchange information</a:t>
            </a:r>
            <a:r>
              <a:rPr lang="en-US" dirty="0" smtClean="0"/>
              <a:t>.</a:t>
            </a:r>
          </a:p>
          <a:p>
            <a:r>
              <a:rPr lang="en-US" dirty="0" smtClean="0"/>
              <a:t> </a:t>
            </a:r>
            <a:r>
              <a:rPr lang="en-US" dirty="0"/>
              <a:t>These clients can </a:t>
            </a:r>
            <a:r>
              <a:rPr lang="en-US" dirty="0" smtClean="0"/>
              <a:t>access the </a:t>
            </a:r>
            <a:r>
              <a:rPr lang="en-US" dirty="0"/>
              <a:t>registry through six sets of APIs:</a:t>
            </a:r>
          </a:p>
        </p:txBody>
      </p:sp>
    </p:spTree>
    <p:extLst>
      <p:ext uri="{BB962C8B-B14F-4D97-AF65-F5344CB8AC3E}">
        <p14:creationId xmlns:p14="http://schemas.microsoft.com/office/powerpoint/2010/main" val="24216361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a:t>The UDDI Inquiry API includes operations to find registry </a:t>
            </a:r>
            <a:r>
              <a:rPr lang="en-US" dirty="0" smtClean="0"/>
              <a:t>entries that </a:t>
            </a:r>
            <a:r>
              <a:rPr lang="en-US" dirty="0"/>
              <a:t>satisfy search criteria and to get overview information about </a:t>
            </a:r>
            <a:r>
              <a:rPr lang="en-US" dirty="0" smtClean="0"/>
              <a:t>those entities </a:t>
            </a:r>
            <a:r>
              <a:rPr lang="en-US" dirty="0"/>
              <a:t>(</a:t>
            </a:r>
            <a:r>
              <a:rPr lang="en-US" dirty="0" err="1"/>
              <a:t>find_business</a:t>
            </a:r>
            <a:r>
              <a:rPr lang="en-US" dirty="0"/>
              <a:t>, </a:t>
            </a:r>
            <a:r>
              <a:rPr lang="en-US" dirty="0" err="1"/>
              <a:t>find_service</a:t>
            </a:r>
            <a:r>
              <a:rPr lang="en-US" dirty="0"/>
              <a:t>, </a:t>
            </a:r>
            <a:r>
              <a:rPr lang="en-US" dirty="0" err="1"/>
              <a:t>find_binding</a:t>
            </a:r>
            <a:r>
              <a:rPr lang="en-US" dirty="0"/>
              <a:t>, find_tMode0, and </a:t>
            </a:r>
            <a:r>
              <a:rPr lang="en-US" dirty="0" smtClean="0"/>
              <a:t>operations that </a:t>
            </a:r>
            <a:r>
              <a:rPr lang="en-US" dirty="0"/>
              <a:t>provide details about a specific entity (</a:t>
            </a:r>
            <a:r>
              <a:rPr lang="en-US" dirty="0" smtClean="0"/>
              <a:t>get </a:t>
            </a:r>
            <a:r>
              <a:rPr lang="en-US" dirty="0" err="1" smtClean="0"/>
              <a:t>businessDetail</a:t>
            </a:r>
            <a:r>
              <a:rPr lang="en-US" dirty="0"/>
              <a:t>,</a:t>
            </a:r>
          </a:p>
          <a:p>
            <a:r>
              <a:rPr lang="en-US" dirty="0" smtClean="0"/>
              <a:t>Get </a:t>
            </a:r>
            <a:r>
              <a:rPr lang="en-US" dirty="0" err="1" smtClean="0"/>
              <a:t>serviceDetail</a:t>
            </a:r>
            <a:r>
              <a:rPr lang="en-US" dirty="0"/>
              <a:t>, </a:t>
            </a:r>
            <a:r>
              <a:rPr lang="en-US" dirty="0" smtClean="0"/>
              <a:t>get </a:t>
            </a:r>
            <a:r>
              <a:rPr lang="en-US" dirty="0" err="1" smtClean="0"/>
              <a:t>bindingDetail</a:t>
            </a:r>
            <a:r>
              <a:rPr lang="en-US" dirty="0"/>
              <a:t>, </a:t>
            </a:r>
            <a:r>
              <a:rPr lang="en-US" dirty="0" smtClean="0"/>
              <a:t>get </a:t>
            </a:r>
            <a:r>
              <a:rPr lang="en-US" dirty="0" err="1" smtClean="0"/>
              <a:t>ModeLDetail</a:t>
            </a:r>
            <a:r>
              <a:rPr lang="en-US" smtClean="0"/>
              <a:t>. </a:t>
            </a:r>
          </a:p>
          <a:p>
            <a:r>
              <a:rPr lang="en-US" smtClean="0"/>
              <a:t>This </a:t>
            </a:r>
            <a:r>
              <a:rPr lang="en-US" dirty="0"/>
              <a:t>API is meant</a:t>
            </a:r>
          </a:p>
          <a:p>
            <a:r>
              <a:rPr lang="en-US" dirty="0"/>
              <a:t>to be used by UDDI browser tools that help developers find information</a:t>
            </a:r>
          </a:p>
          <a:p>
            <a:r>
              <a:rPr lang="en-US" dirty="0"/>
              <a:t>and by clients at run-time, for dynamic binding.</a:t>
            </a:r>
          </a:p>
        </p:txBody>
      </p:sp>
    </p:spTree>
    <p:extLst>
      <p:ext uri="{BB962C8B-B14F-4D97-AF65-F5344CB8AC3E}">
        <p14:creationId xmlns:p14="http://schemas.microsoft.com/office/powerpoint/2010/main" val="1694790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066950"/>
            <a:ext cx="7238999" cy="5534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550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lnSpcReduction="10000"/>
          </a:bodyPr>
          <a:lstStyle/>
          <a:p>
            <a:r>
              <a:rPr lang="en-US" dirty="0" smtClean="0"/>
              <a:t>There are Web services technologies and products that take care solely of the internal architecture of a Web service. </a:t>
            </a:r>
          </a:p>
          <a:p>
            <a:r>
              <a:rPr lang="en-US" dirty="0" smtClean="0"/>
              <a:t>There are also technologies and products that address only the external architecture of a Web service. Standardization efforts, however, mainly revolve around the external architecture. </a:t>
            </a:r>
          </a:p>
          <a:p>
            <a:r>
              <a:rPr lang="en-US" dirty="0" smtClean="0"/>
              <a:t>In practice both the internal and the external architecture must work together so that a Web service can make its functionality accessible to client.</a:t>
            </a:r>
            <a:endParaRPr lang="en-US" dirty="0"/>
          </a:p>
        </p:txBody>
      </p:sp>
    </p:spTree>
    <p:extLst>
      <p:ext uri="{BB962C8B-B14F-4D97-AF65-F5344CB8AC3E}">
        <p14:creationId xmlns:p14="http://schemas.microsoft.com/office/powerpoint/2010/main" val="2403779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In EAI, conventional middleware is used to build multi-tier architectures. In these architectures, individual programs or applications are hidden behind service abstractions that are combined into higher order programs or applications by using the functionality provided by the underlying middleware.</a:t>
            </a:r>
          </a:p>
          <a:p>
            <a:r>
              <a:rPr lang="en-US" dirty="0" smtClean="0"/>
              <a:t>The resulting higher order programs can in turn be hidden behind new service abstractions and can be used as building blocks for new services. </a:t>
            </a:r>
            <a:endParaRPr lang="en-US" dirty="0"/>
          </a:p>
        </p:txBody>
      </p:sp>
    </p:spTree>
    <p:extLst>
      <p:ext uri="{BB962C8B-B14F-4D97-AF65-F5344CB8AC3E}">
        <p14:creationId xmlns:p14="http://schemas.microsoft.com/office/powerpoint/2010/main" val="1535979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4482</Words>
  <Application>Microsoft Office PowerPoint</Application>
  <PresentationFormat>On-screen Show (4:3)</PresentationFormat>
  <Paragraphs>169</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PowerPoint Presentation</vt:lpstr>
      <vt:lpstr>PowerPoint Presentation</vt:lpstr>
      <vt:lpstr>PowerPoint Presentation</vt:lpstr>
      <vt:lpstr>Web Services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Processing a SOAP Message</vt:lpstr>
      <vt:lpstr>PowerPoint Presentation</vt:lpstr>
      <vt:lpstr>PowerPoint Presentation</vt:lpstr>
      <vt:lpstr>PowerPoint Presentation</vt:lpstr>
      <vt:lpstr>PowerPoint Presentation</vt:lpstr>
      <vt:lpstr>Structure and Contents of a SOAP Message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Fig. 6.6. Different encodings result in different XML structures in a SOAP message</vt:lpstr>
      <vt:lpstr> An example of a SOAP message with a header block that is intended for processing by an intermediary</vt:lpstr>
      <vt:lpstr>Goals of WSDL</vt:lpstr>
      <vt:lpstr>PowerPoint Presentation</vt:lpstr>
      <vt:lpstr>Structure of WSDL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WSDL service specification</vt:lpstr>
      <vt:lpstr>Implications of the WSDL Model</vt:lpstr>
      <vt:lpstr>PowerPoint Presentation</vt:lpstr>
      <vt:lpstr>PowerPoint Presentation</vt:lpstr>
      <vt:lpstr>PowerPoint Presentation</vt:lpstr>
      <vt:lpstr>PowerPoint Presentation</vt:lpstr>
      <vt:lpstr>PowerPoint Presentation</vt:lpstr>
      <vt:lpstr>Information in a UDDI Registry</vt:lpstr>
      <vt:lpstr>PowerPoint Presentation</vt:lpstr>
      <vt:lpstr>UDDI Data Structures</vt:lpstr>
      <vt:lpstr>PowerPoint Presentation</vt:lpstr>
      <vt:lpstr>PowerPoint Presentation</vt:lpstr>
      <vt:lpstr>PowerPoint Presentation</vt:lpstr>
      <vt:lpstr>PowerPoint Presentation</vt:lpstr>
      <vt:lpstr>PowerPoint Presentation</vt:lpstr>
      <vt:lpstr> A schematic view of a UDDI registry entry</vt:lpstr>
      <vt:lpstr>UDDI Registry API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cbit</dc:creator>
  <cp:lastModifiedBy>ITLAB2</cp:lastModifiedBy>
  <cp:revision>41</cp:revision>
  <dcterms:created xsi:type="dcterms:W3CDTF">2018-02-09T04:39:06Z</dcterms:created>
  <dcterms:modified xsi:type="dcterms:W3CDTF">2018-02-15T05:31:12Z</dcterms:modified>
</cp:coreProperties>
</file>