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 varScale="1">
        <p:scale>
          <a:sx n="69" d="100"/>
          <a:sy n="69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E5AE3-F6B1-4F02-AFD6-E49D216B401E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AB4B0-FF62-490A-97D7-1398CF65C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800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AB4B0-FF62-490A-97D7-1398CF65C049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9117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Text Box 1"/>
          <p:cNvSpPr txBox="1">
            <a:spLocks noChangeArrowheads="1"/>
          </p:cNvSpPr>
          <p:nvPr/>
        </p:nvSpPr>
        <p:spPr bwMode="auto">
          <a:xfrm>
            <a:off x="0" y="-6470650"/>
            <a:ext cx="1588" cy="143319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00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7341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37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Text Box 1"/>
          <p:cNvSpPr txBox="1">
            <a:spLocks noChangeArrowheads="1"/>
          </p:cNvSpPr>
          <p:nvPr/>
        </p:nvSpPr>
        <p:spPr bwMode="auto">
          <a:xfrm>
            <a:off x="0" y="-6470650"/>
            <a:ext cx="1588" cy="143319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00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7443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37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3" name="Text Box 1"/>
          <p:cNvSpPr txBox="1">
            <a:spLocks noChangeArrowheads="1"/>
          </p:cNvSpPr>
          <p:nvPr/>
        </p:nvSpPr>
        <p:spPr bwMode="auto">
          <a:xfrm>
            <a:off x="0" y="-6470650"/>
            <a:ext cx="1588" cy="143319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93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37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7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03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37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1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13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37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5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23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37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09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34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37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3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44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37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00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71363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37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00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7238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37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381000"/>
            <a:ext cx="7772400" cy="1470025"/>
          </a:xfrm>
        </p:spPr>
        <p:txBody>
          <a:bodyPr/>
          <a:lstStyle/>
          <a:p>
            <a:r>
              <a:rPr lang="en-GB" altLang="en-US" b="1" dirty="0"/>
              <a:t>PRINCIPLES OF INTERFACE</a:t>
            </a:r>
            <a:br>
              <a:rPr lang="en-GB" altLang="en-US" b="1" dirty="0"/>
            </a:br>
            <a:r>
              <a:rPr lang="en-GB" altLang="en-US" b="1" dirty="0" smtClean="0"/>
              <a:t>GOOD SCREEN DESIGN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905000"/>
            <a:ext cx="7239000" cy="4572000"/>
          </a:xfrm>
        </p:spPr>
        <p:txBody>
          <a:bodyPr>
            <a:normAutofit lnSpcReduction="10000"/>
          </a:bodyPr>
          <a:lstStyle/>
          <a:p>
            <a:pPr lvl="1" algn="l">
              <a:lnSpc>
                <a:spcPct val="90000"/>
              </a:lnSpc>
              <a:spcBef>
                <a:spcPts val="600"/>
              </a:spcBef>
              <a:buFontTx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dirty="0">
                <a:solidFill>
                  <a:schemeClr val="tx1"/>
                </a:solidFill>
              </a:rPr>
              <a:t>What users want and do</a:t>
            </a:r>
          </a:p>
          <a:p>
            <a:pPr lvl="1" algn="l">
              <a:lnSpc>
                <a:spcPct val="90000"/>
              </a:lnSpc>
              <a:buFontTx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dirty="0">
                <a:solidFill>
                  <a:schemeClr val="tx1"/>
                </a:solidFill>
              </a:rPr>
              <a:t>Interface design goals	</a:t>
            </a:r>
          </a:p>
          <a:p>
            <a:pPr lvl="1" algn="l">
              <a:lnSpc>
                <a:spcPct val="90000"/>
              </a:lnSpc>
              <a:buFontTx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dirty="0">
                <a:solidFill>
                  <a:schemeClr val="tx1"/>
                </a:solidFill>
              </a:rPr>
              <a:t>The test for a good design	</a:t>
            </a:r>
          </a:p>
          <a:p>
            <a:pPr lvl="1" algn="l">
              <a:lnSpc>
                <a:spcPct val="90000"/>
              </a:lnSpc>
              <a:buFontTx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dirty="0">
                <a:solidFill>
                  <a:schemeClr val="tx1"/>
                </a:solidFill>
              </a:rPr>
              <a:t>Organizing screen elements </a:t>
            </a:r>
          </a:p>
          <a:p>
            <a:pPr lvl="1" algn="l">
              <a:lnSpc>
                <a:spcPct val="90000"/>
              </a:lnSpc>
              <a:buFontTx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dirty="0">
                <a:solidFill>
                  <a:schemeClr val="tx1"/>
                </a:solidFill>
              </a:rPr>
              <a:t>Navigation and flow</a:t>
            </a:r>
          </a:p>
          <a:p>
            <a:pPr lvl="1" algn="l">
              <a:lnSpc>
                <a:spcPct val="90000"/>
              </a:lnSpc>
              <a:buFontTx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dirty="0">
                <a:solidFill>
                  <a:schemeClr val="tx1"/>
                </a:solidFill>
              </a:rPr>
              <a:t>Visually pleasing </a:t>
            </a:r>
            <a:r>
              <a:rPr lang="en-GB" altLang="en-US" sz="2400" dirty="0" smtClean="0">
                <a:solidFill>
                  <a:schemeClr val="tx1"/>
                </a:solidFill>
              </a:rPr>
              <a:t>composition </a:t>
            </a:r>
            <a:endParaRPr lang="en-GB" altLang="en-US" sz="2400" dirty="0">
              <a:solidFill>
                <a:schemeClr val="tx1"/>
              </a:solidFill>
            </a:endParaRPr>
          </a:p>
          <a:p>
            <a:pPr lvl="1" algn="l">
              <a:lnSpc>
                <a:spcPct val="90000"/>
              </a:lnSpc>
              <a:buFontTx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dirty="0">
                <a:solidFill>
                  <a:schemeClr val="tx1"/>
                </a:solidFill>
              </a:rPr>
              <a:t>Typography</a:t>
            </a:r>
          </a:p>
          <a:p>
            <a:pPr lvl="1" algn="l">
              <a:lnSpc>
                <a:spcPct val="90000"/>
              </a:lnSpc>
              <a:buFontTx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dirty="0">
                <a:solidFill>
                  <a:schemeClr val="tx1"/>
                </a:solidFill>
              </a:rPr>
              <a:t>Keying procedures</a:t>
            </a:r>
          </a:p>
          <a:p>
            <a:pPr lvl="1" algn="l">
              <a:lnSpc>
                <a:spcPct val="90000"/>
              </a:lnSpc>
              <a:buFontTx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dirty="0">
                <a:solidFill>
                  <a:schemeClr val="tx1"/>
                </a:solidFill>
              </a:rPr>
              <a:t>Data output </a:t>
            </a:r>
          </a:p>
          <a:p>
            <a:pPr lvl="1" algn="l">
              <a:lnSpc>
                <a:spcPct val="90000"/>
              </a:lnSpc>
              <a:buFontTx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dirty="0">
                <a:solidFill>
                  <a:schemeClr val="tx1"/>
                </a:solidFill>
              </a:rPr>
              <a:t>Web sites and Web pages</a:t>
            </a:r>
          </a:p>
          <a:p>
            <a:pPr lvl="1" algn="l">
              <a:lnSpc>
                <a:spcPct val="90000"/>
              </a:lnSpc>
              <a:buFontTx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dirty="0">
                <a:solidFill>
                  <a:schemeClr val="tx1"/>
                </a:solidFill>
              </a:rPr>
              <a:t>Statistical graphics	</a:t>
            </a:r>
          </a:p>
          <a:p>
            <a:pPr lvl="1" algn="l">
              <a:lnSpc>
                <a:spcPct val="90000"/>
              </a:lnSpc>
              <a:spcBef>
                <a:spcPts val="600"/>
              </a:spcBef>
              <a:buFontTx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dirty="0">
                <a:solidFill>
                  <a:schemeClr val="tx1"/>
                </a:solidFill>
              </a:rPr>
              <a:t>Technological considerations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3993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/>
              <a:t>ORGANIZING SCREENS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spcAft>
                <a:spcPts val="300"/>
              </a:spcAft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u="sng" dirty="0"/>
              <a:t>Ordering of Screen Data and Content</a:t>
            </a:r>
            <a:endParaRPr lang="en-GB" altLang="en-US" sz="2400" dirty="0"/>
          </a:p>
          <a:p>
            <a:pPr>
              <a:lnSpc>
                <a:spcPct val="9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000" dirty="0"/>
              <a:t>Divide information into units that are logical, meaningful, and sensible. </a:t>
            </a:r>
          </a:p>
          <a:p>
            <a:pPr>
              <a:lnSpc>
                <a:spcPct val="9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000" dirty="0"/>
              <a:t>Organize by the degree interrelationship between data or information. </a:t>
            </a:r>
          </a:p>
          <a:p>
            <a:pPr>
              <a:lnSpc>
                <a:spcPct val="9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000" dirty="0"/>
              <a:t>Provide an ordering of screen units of information and elements</a:t>
            </a:r>
            <a:br>
              <a:rPr lang="en-GB" altLang="en-US" sz="2000" dirty="0"/>
            </a:br>
            <a:r>
              <a:rPr lang="en-GB" altLang="en-US" sz="2000" dirty="0"/>
              <a:t>that is prioritized according to the user’s expectations and needs. </a:t>
            </a:r>
          </a:p>
          <a:p>
            <a:pPr>
              <a:lnSpc>
                <a:spcPct val="9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000" dirty="0"/>
              <a:t>Possible ordering schemes include:</a:t>
            </a:r>
          </a:p>
          <a:p>
            <a:pPr lvl="2">
              <a:lnSpc>
                <a:spcPct val="90000"/>
              </a:lnSpc>
              <a:spcBef>
                <a:spcPts val="400"/>
              </a:spcBef>
              <a:buFont typeface="Wingdings" panose="05000000000000000000" pitchFamily="2" charset="2"/>
              <a:buChar char="ü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800" dirty="0" smtClean="0"/>
              <a:t>Conventional</a:t>
            </a:r>
          </a:p>
          <a:p>
            <a:pPr lvl="2">
              <a:lnSpc>
                <a:spcPct val="90000"/>
              </a:lnSpc>
              <a:spcBef>
                <a:spcPts val="400"/>
              </a:spcBef>
              <a:buFont typeface="Wingdings" panose="05000000000000000000" pitchFamily="2" charset="2"/>
              <a:buChar char="ü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800" dirty="0"/>
              <a:t>Sequence of Use	</a:t>
            </a:r>
            <a:endParaRPr lang="en-GB" altLang="en-US" sz="1800" dirty="0" smtClean="0"/>
          </a:p>
          <a:p>
            <a:pPr lvl="2">
              <a:lnSpc>
                <a:spcPct val="90000"/>
              </a:lnSpc>
              <a:spcBef>
                <a:spcPts val="400"/>
              </a:spcBef>
              <a:buFont typeface="Wingdings" panose="05000000000000000000" pitchFamily="2" charset="2"/>
              <a:buChar char="ü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800" dirty="0" smtClean="0"/>
              <a:t>Frequency </a:t>
            </a:r>
            <a:r>
              <a:rPr lang="en-GB" altLang="en-US" sz="1800" dirty="0"/>
              <a:t>of </a:t>
            </a:r>
            <a:r>
              <a:rPr lang="en-GB" altLang="en-US" sz="1800" dirty="0" smtClean="0"/>
              <a:t>Use</a:t>
            </a:r>
          </a:p>
          <a:p>
            <a:pPr lvl="2">
              <a:lnSpc>
                <a:spcPct val="90000"/>
              </a:lnSpc>
              <a:spcBef>
                <a:spcPts val="400"/>
              </a:spcBef>
              <a:buFont typeface="Wingdings" panose="05000000000000000000" pitchFamily="2" charset="2"/>
              <a:buChar char="ü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800" dirty="0" smtClean="0"/>
              <a:t>Function/category</a:t>
            </a:r>
          </a:p>
          <a:p>
            <a:pPr lvl="2">
              <a:lnSpc>
                <a:spcPct val="90000"/>
              </a:lnSpc>
              <a:spcBef>
                <a:spcPts val="400"/>
              </a:spcBef>
              <a:buFont typeface="Wingdings" panose="05000000000000000000" pitchFamily="2" charset="2"/>
              <a:buChar char="ü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800" dirty="0" smtClean="0"/>
              <a:t>Importance</a:t>
            </a:r>
          </a:p>
          <a:p>
            <a:pPr lvl="2">
              <a:lnSpc>
                <a:spcPct val="90000"/>
              </a:lnSpc>
              <a:spcBef>
                <a:spcPts val="400"/>
              </a:spcBef>
              <a:buFont typeface="Wingdings" panose="05000000000000000000" pitchFamily="2" charset="2"/>
              <a:buChar char="ü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800" dirty="0"/>
              <a:t>General to specific</a:t>
            </a:r>
          </a:p>
          <a:p>
            <a:pPr>
              <a:lnSpc>
                <a:spcPct val="9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000" dirty="0" smtClean="0"/>
              <a:t>Form </a:t>
            </a:r>
            <a:r>
              <a:rPr lang="en-GB" altLang="en-US" sz="2000" dirty="0"/>
              <a:t>groups that cover all possibilities.</a:t>
            </a:r>
          </a:p>
          <a:p>
            <a:pPr>
              <a:lnSpc>
                <a:spcPct val="9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000" dirty="0"/>
              <a:t>Ensure that information that must be compared is visible at</a:t>
            </a:r>
            <a:br>
              <a:rPr lang="en-GB" altLang="en-US" sz="2000" dirty="0"/>
            </a:br>
            <a:r>
              <a:rPr lang="en-GB" altLang="en-US" sz="2000" dirty="0"/>
              <a:t>the same time</a:t>
            </a:r>
          </a:p>
          <a:p>
            <a:pPr>
              <a:lnSpc>
                <a:spcPct val="90000"/>
              </a:lnSpc>
              <a:spcBef>
                <a:spcPts val="4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000" dirty="0"/>
              <a:t>Ensure that only information relative to the users tasks or needs</a:t>
            </a:r>
            <a:br>
              <a:rPr lang="en-GB" altLang="en-US" sz="2000" dirty="0"/>
            </a:br>
            <a:r>
              <a:rPr lang="en-GB" altLang="en-US" sz="2000" dirty="0"/>
              <a:t>is presented on the screen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1391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/>
              <a:t>ORGANIZING SCREENS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700"/>
              </a:spcBef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u="sng" dirty="0"/>
              <a:t>Starting Point</a:t>
            </a:r>
            <a:r>
              <a:rPr lang="en-GB" altLang="en-US" b="1" u="sng" dirty="0"/>
              <a:t/>
            </a:r>
            <a:br>
              <a:rPr lang="en-GB" altLang="en-US" b="1" u="sng" dirty="0"/>
            </a:br>
            <a:endParaRPr lang="en-GB" altLang="en-US" b="1" u="sng" dirty="0"/>
          </a:p>
          <a:p>
            <a:pPr>
              <a:lnSpc>
                <a:spcPct val="90000"/>
              </a:lnSpc>
              <a:spcBef>
                <a:spcPts val="4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Provide an obvious starting point in the screen’s upper-left corner.	</a:t>
            </a:r>
          </a:p>
          <a:p>
            <a:pPr>
              <a:lnSpc>
                <a:spcPct val="90000"/>
              </a:lnSpc>
              <a:spcBef>
                <a:spcPts val="400"/>
              </a:spcBef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900" b="1" dirty="0"/>
          </a:p>
          <a:p>
            <a:pPr>
              <a:lnSpc>
                <a:spcPct val="90000"/>
              </a:lnSpc>
              <a:spcBef>
                <a:spcPts val="4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Focus user's attention to the most important part of a screen or page.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1865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19088"/>
            <a:ext cx="8223250" cy="976312"/>
          </a:xfrm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1600" b="1"/>
              <a:t>Step 3</a:t>
            </a:r>
            <a:r>
              <a:rPr lang="en-GB" altLang="en-US" sz="1800" b="1"/>
              <a:t/>
            </a:r>
            <a:br>
              <a:rPr lang="en-GB" altLang="en-US" sz="1800" b="1"/>
            </a:br>
            <a:r>
              <a:rPr lang="en-GB" altLang="en-US" sz="3600" b="1"/>
              <a:t>ORGANIZING SCREENS</a:t>
            </a: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3250" cy="3810000"/>
          </a:xfrm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500"/>
              </a:spcBef>
              <a:spcAft>
                <a:spcPts val="300"/>
              </a:spcAft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u="sng"/>
              <a:t>Ordering Web Pages</a:t>
            </a:r>
            <a:endParaRPr lang="en-GB" altLang="en-US" sz="1200"/>
          </a:p>
          <a:p>
            <a:pPr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800"/>
              <a:t>Establish levels of importance. </a:t>
            </a:r>
          </a:p>
          <a:p>
            <a:pPr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800"/>
              <a:t>Place critical information near the top of Web site. </a:t>
            </a:r>
          </a:p>
          <a:p>
            <a:pPr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800"/>
              <a:t>Place important items near the top of a page.</a:t>
            </a:r>
          </a:p>
          <a:p>
            <a:pPr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800"/>
              <a:t>Organize information clearly.</a:t>
            </a:r>
          </a:p>
          <a:p>
            <a:pPr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800"/>
              <a:t>Place important items consistently.</a:t>
            </a:r>
          </a:p>
          <a:p>
            <a:pPr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800"/>
              <a:t>Facilitate scanning.</a:t>
            </a:r>
          </a:p>
          <a:p>
            <a:pPr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800"/>
              <a:t>Structure for easy comparison.</a:t>
            </a:r>
          </a:p>
        </p:txBody>
      </p:sp>
    </p:spTree>
    <p:extLst>
      <p:ext uri="{BB962C8B-B14F-4D97-AF65-F5344CB8AC3E}">
        <p14:creationId xmlns:p14="http://schemas.microsoft.com/office/powerpoint/2010/main" val="39070948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  <a:ln/>
        </p:spPr>
        <p:txBody>
          <a:bodyPr lIns="90000" tIns="46800" rIns="90000" bIns="46800"/>
          <a:lstStyle/>
          <a:p>
            <a:pPr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1600" b="1"/>
              <a:t>Step 3</a:t>
            </a:r>
            <a:r>
              <a:rPr lang="en-GB" altLang="en-US" sz="1800" b="1"/>
              <a:t/>
            </a:r>
            <a:br>
              <a:rPr lang="en-GB" altLang="en-US" sz="1800" b="1"/>
            </a:br>
            <a:r>
              <a:rPr lang="en-GB" altLang="en-US" sz="3600" b="1"/>
              <a:t>ORGANIZING SCREENS</a:t>
            </a:r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924800" cy="4876800"/>
          </a:xfrm>
          <a:ln/>
        </p:spPr>
        <p:txBody>
          <a:bodyPr lIns="90000" tIns="46800" rIns="90000" bIns="46800"/>
          <a:lstStyle/>
          <a:p>
            <a:pPr>
              <a:lnSpc>
                <a:spcPct val="90000"/>
              </a:lnSpc>
              <a:spcBef>
                <a:spcPts val="500"/>
              </a:spcBef>
              <a:spcAft>
                <a:spcPts val="300"/>
              </a:spcAft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800" u="sng"/>
              <a:t>Navigation and Flow</a:t>
            </a:r>
          </a:p>
          <a:p>
            <a:pPr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/>
              <a:t>Provide an ordering of screen information and elements that: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000"/>
              <a:t>Is rhythmic, guiding the eye through the display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000"/>
              <a:t>Encourages natural movement sequences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000"/>
              <a:t>Minimizes pointer and eye movement distances</a:t>
            </a:r>
          </a:p>
          <a:p>
            <a:pPr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/>
              <a:t>Locate the most important and most frequently used elements or controls at the top left</a:t>
            </a:r>
          </a:p>
          <a:p>
            <a:pPr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/>
              <a:t>Maintain a top-to-bottom, left-to-right flow</a:t>
            </a:r>
          </a:p>
          <a:p>
            <a:pPr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/>
              <a:t>Assist in navigation through a screen by: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000"/>
              <a:t>Aligning elements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000"/>
              <a:t>Grouping elements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000"/>
              <a:t>Using of line borders</a:t>
            </a:r>
          </a:p>
        </p:txBody>
      </p:sp>
    </p:spTree>
    <p:extLst>
      <p:ext uri="{BB962C8B-B14F-4D97-AF65-F5344CB8AC3E}">
        <p14:creationId xmlns:p14="http://schemas.microsoft.com/office/powerpoint/2010/main" val="2343743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  <a:ln/>
        </p:spPr>
        <p:txBody>
          <a:bodyPr lIns="90000" tIns="46800" rIns="90000" bIns="46800"/>
          <a:lstStyle/>
          <a:p>
            <a:pPr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1600" b="1"/>
              <a:t>Step 3</a:t>
            </a:r>
            <a:br>
              <a:rPr lang="en-GB" altLang="en-US" sz="1600" b="1"/>
            </a:br>
            <a:r>
              <a:rPr lang="en-GB" altLang="en-US" sz="3600" b="1"/>
              <a:t>ORGANIZING SCREENS</a:t>
            </a:r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924800" cy="5029200"/>
          </a:xfrm>
          <a:ln/>
        </p:spPr>
        <p:txBody>
          <a:bodyPr lIns="90000" tIns="46800" rIns="90000" bIns="46800">
            <a:normAutofit lnSpcReduction="10000"/>
          </a:bodyPr>
          <a:lstStyle/>
          <a:p>
            <a:pPr marL="609600" indent="-609600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800" u="sng"/>
              <a:t>Navigation and Flow (Continued)‏</a:t>
            </a:r>
            <a:endParaRPr lang="en-GB" altLang="en-US" sz="1000"/>
          </a:p>
          <a:p>
            <a:pPr marL="609600" indent="-609600"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/>
              <a:t>Through focus and emphasis, sequentially, direct attention to items that are:</a:t>
            </a:r>
          </a:p>
          <a:p>
            <a:pPr marL="1371600" lvl="2" indent="-457200">
              <a:lnSpc>
                <a:spcPct val="90000"/>
              </a:lnSpc>
              <a:spcBef>
                <a:spcPts val="300"/>
              </a:spcBef>
              <a:buFont typeface="Arial" charset="0"/>
              <a:buAutoNum type="arabi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000"/>
              <a:t>Critical</a:t>
            </a:r>
          </a:p>
          <a:p>
            <a:pPr marL="1371600" lvl="2" indent="-457200">
              <a:lnSpc>
                <a:spcPct val="90000"/>
              </a:lnSpc>
              <a:spcBef>
                <a:spcPts val="300"/>
              </a:spcBef>
              <a:buFont typeface="Arial" charset="0"/>
              <a:buAutoNum type="arabi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000"/>
              <a:t>Important	</a:t>
            </a:r>
          </a:p>
          <a:p>
            <a:pPr marL="1371600" lvl="2" indent="-457200">
              <a:lnSpc>
                <a:spcPct val="90000"/>
              </a:lnSpc>
              <a:spcBef>
                <a:spcPts val="300"/>
              </a:spcBef>
              <a:buFont typeface="Arial" charset="0"/>
              <a:buAutoNum type="arabi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000"/>
              <a:t>Secondary</a:t>
            </a:r>
          </a:p>
          <a:p>
            <a:pPr marL="1371600" lvl="2" indent="-457200">
              <a:lnSpc>
                <a:spcPct val="90000"/>
              </a:lnSpc>
              <a:spcBef>
                <a:spcPts val="300"/>
              </a:spcBef>
              <a:buFont typeface="Arial" charset="0"/>
              <a:buAutoNum type="arabi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000"/>
              <a:t>Peripheral</a:t>
            </a:r>
          </a:p>
          <a:p>
            <a:pPr marL="609600" indent="-609600"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/>
              <a:t>Tab through window in logical order of displayed information.</a:t>
            </a:r>
          </a:p>
          <a:p>
            <a:pPr marL="609600" indent="-609600"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/>
              <a:t>Locate command buttons at end of the tabbing order sequence.</a:t>
            </a:r>
          </a:p>
          <a:p>
            <a:pPr marL="609600" indent="-609600"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/>
              <a:t>When groups of related information must be broken and displayed on separate screens, provide breaks at logical or natural points in the information flow.</a:t>
            </a:r>
          </a:p>
        </p:txBody>
      </p:sp>
    </p:spTree>
    <p:extLst>
      <p:ext uri="{BB962C8B-B14F-4D97-AF65-F5344CB8AC3E}">
        <p14:creationId xmlns:p14="http://schemas.microsoft.com/office/powerpoint/2010/main" val="23536753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  <a:ln/>
        </p:spPr>
        <p:txBody>
          <a:bodyPr lIns="90000" tIns="46800" rIns="90000" bIns="46800"/>
          <a:lstStyle/>
          <a:p>
            <a:pPr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1600" b="1"/>
              <a:t>Step 3</a:t>
            </a:r>
            <a:r>
              <a:rPr lang="en-GB" altLang="en-US" sz="1800" b="1"/>
              <a:t/>
            </a:r>
            <a:br>
              <a:rPr lang="en-GB" altLang="en-US" sz="1800" b="1"/>
            </a:br>
            <a:r>
              <a:rPr lang="en-GB" altLang="en-US" sz="3600" b="1"/>
              <a:t>ORGANIZING SCREENS</a:t>
            </a:r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4572000"/>
          </a:xfrm>
          <a:ln/>
        </p:spPr>
        <p:txBody>
          <a:bodyPr lIns="90000" tIns="46800" rIns="90000" bIns="46800"/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800" u="sng"/>
              <a:t>Qualities of Visually Pleasing Composition</a:t>
            </a:r>
            <a:endParaRPr lang="en-GB" altLang="en-US" sz="2800"/>
          </a:p>
          <a:p>
            <a:pPr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/>
              <a:t>Balance</a:t>
            </a:r>
          </a:p>
          <a:p>
            <a:pPr lvl="1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000"/>
              <a:t>Provide an equal weight of screen elements, left and right, top and bottom</a:t>
            </a:r>
          </a:p>
          <a:p>
            <a:pPr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/>
              <a:t>Symmetry</a:t>
            </a:r>
          </a:p>
          <a:p>
            <a:pPr lvl="1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000"/>
              <a:t>Replicate elements left and right of the screen centerline</a:t>
            </a:r>
          </a:p>
          <a:p>
            <a:pPr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/>
              <a:t>Regularity</a:t>
            </a:r>
          </a:p>
          <a:p>
            <a:pPr lvl="1">
              <a:lnSpc>
                <a:spcPct val="90000"/>
              </a:lnSpc>
              <a:spcBef>
                <a:spcPts val="2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000"/>
              <a:t>Establish standard and consistently spaced horizontal and vertical alignment points</a:t>
            </a:r>
          </a:p>
          <a:p>
            <a:pPr lvl="1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000"/>
              <a:t>Use similar element sizes, shapes, colors, and spacing</a:t>
            </a:r>
          </a:p>
          <a:p>
            <a:pPr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/>
              <a:t>Predictability</a:t>
            </a:r>
          </a:p>
          <a:p>
            <a:pPr lvl="1">
              <a:lnSpc>
                <a:spcPct val="90000"/>
              </a:lnSpc>
              <a:spcBef>
                <a:spcPts val="2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000"/>
              <a:t>Be consistent in following conventional orders or arrangements</a:t>
            </a:r>
          </a:p>
        </p:txBody>
      </p:sp>
    </p:spTree>
    <p:extLst>
      <p:ext uri="{BB962C8B-B14F-4D97-AF65-F5344CB8AC3E}">
        <p14:creationId xmlns:p14="http://schemas.microsoft.com/office/powerpoint/2010/main" val="16459514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  <a:ln/>
        </p:spPr>
        <p:txBody>
          <a:bodyPr lIns="90000" tIns="46800" rIns="90000" bIns="46800"/>
          <a:lstStyle/>
          <a:p>
            <a:pPr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1600" b="1"/>
              <a:t>Step 3</a:t>
            </a:r>
            <a:r>
              <a:rPr lang="en-GB" altLang="en-US" sz="1800" b="1"/>
              <a:t/>
            </a:r>
            <a:br>
              <a:rPr lang="en-GB" altLang="en-US" sz="1800" b="1"/>
            </a:br>
            <a:r>
              <a:rPr lang="en-GB" altLang="en-US" sz="3600" b="1"/>
              <a:t>ORGANIZING SCREENS</a:t>
            </a:r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800600"/>
          </a:xfrm>
          <a:ln/>
        </p:spPr>
        <p:txBody>
          <a:bodyPr lIns="90000" tIns="46800" rIns="90000" bIns="46800"/>
          <a:lstStyle/>
          <a:p>
            <a:pPr>
              <a:lnSpc>
                <a:spcPct val="90000"/>
              </a:lnSpc>
              <a:spcBef>
                <a:spcPts val="500"/>
              </a:spcBef>
              <a:spcAft>
                <a:spcPts val="300"/>
              </a:spcAft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800" u="sng"/>
              <a:t>Qualities of Visually Pleasing Composition</a:t>
            </a:r>
            <a:r>
              <a:rPr lang="en-GB" altLang="en-US" sz="2800"/>
              <a:t> </a:t>
            </a:r>
            <a:r>
              <a:rPr lang="en-GB" altLang="en-US" sz="1800"/>
              <a:t>(Continued)</a:t>
            </a:r>
            <a:r>
              <a:rPr lang="ar-SA" altLang="en-US" sz="2800" u="sng">
                <a:cs typeface="Arial" charset="0"/>
              </a:rPr>
              <a:t>‏</a:t>
            </a:r>
            <a:endParaRPr lang="en-GB" altLang="en-US" sz="2800"/>
          </a:p>
          <a:p>
            <a:pPr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/>
              <a:t>Sequentiality</a:t>
            </a:r>
          </a:p>
          <a:p>
            <a:pPr lvl="1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000"/>
              <a:t>Arrange elements to guide the eye in an obvious, logical, rhythmic, and efficient manner</a:t>
            </a:r>
          </a:p>
          <a:p>
            <a:pPr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/>
              <a:t>Economy</a:t>
            </a:r>
          </a:p>
          <a:p>
            <a:pPr lvl="1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000"/>
              <a:t>Use as few styles, display techniques, and colors as possible</a:t>
            </a:r>
          </a:p>
          <a:p>
            <a:pPr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/>
              <a:t>Unity</a:t>
            </a:r>
          </a:p>
          <a:p>
            <a:pPr lvl="1">
              <a:lnSpc>
                <a:spcPct val="90000"/>
              </a:lnSpc>
              <a:spcBef>
                <a:spcPts val="2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000"/>
              <a:t>Use similar sizes, shapes, or colors for related information</a:t>
            </a:r>
          </a:p>
          <a:p>
            <a:pPr lvl="1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000"/>
              <a:t>Leave less space between elements of a screen than the space left at the margins</a:t>
            </a:r>
          </a:p>
          <a:p>
            <a:pPr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/>
              <a:t>Proportion</a:t>
            </a:r>
          </a:p>
          <a:p>
            <a:pPr lvl="1">
              <a:lnSpc>
                <a:spcPct val="90000"/>
              </a:lnSpc>
              <a:spcBef>
                <a:spcPts val="2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000"/>
              <a:t>Create windows and groupings of data or text with aesthetically pleasing proportions</a:t>
            </a:r>
          </a:p>
        </p:txBody>
      </p:sp>
    </p:spTree>
    <p:extLst>
      <p:ext uri="{BB962C8B-B14F-4D97-AF65-F5344CB8AC3E}">
        <p14:creationId xmlns:p14="http://schemas.microsoft.com/office/powerpoint/2010/main" val="37512695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  <a:ln/>
        </p:spPr>
        <p:txBody>
          <a:bodyPr lIns="90000" tIns="46800" rIns="90000" bIns="46800"/>
          <a:lstStyle/>
          <a:p>
            <a:pPr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1600" b="1"/>
              <a:t>Step 3</a:t>
            </a:r>
            <a:r>
              <a:rPr lang="en-GB" altLang="en-US" sz="1800" b="1"/>
              <a:t/>
            </a:r>
            <a:br>
              <a:rPr lang="en-GB" altLang="en-US" sz="1800" b="1"/>
            </a:br>
            <a:r>
              <a:rPr lang="en-GB" altLang="en-US" sz="3600" b="1"/>
              <a:t>ORGANIZING SCREENS</a:t>
            </a: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05400"/>
          </a:xfrm>
          <a:ln/>
        </p:spPr>
        <p:txBody>
          <a:bodyPr lIns="90000" tIns="46800" rIns="90000" bIns="46800"/>
          <a:lstStyle/>
          <a:p>
            <a:pPr>
              <a:lnSpc>
                <a:spcPct val="90000"/>
              </a:lnSpc>
              <a:spcBef>
                <a:spcPts val="500"/>
              </a:spcBef>
              <a:spcAft>
                <a:spcPts val="300"/>
              </a:spcAft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800" u="sng"/>
              <a:t>Qualities of Visually Pleasing Composition</a:t>
            </a:r>
            <a:r>
              <a:rPr lang="en-GB" altLang="en-US" sz="2800"/>
              <a:t> </a:t>
            </a:r>
            <a:r>
              <a:rPr lang="en-GB" altLang="en-US" sz="1800"/>
              <a:t>(Continued)</a:t>
            </a:r>
            <a:r>
              <a:rPr lang="ar-SA" altLang="en-US" sz="2800" u="sng">
                <a:cs typeface="Arial" charset="0"/>
              </a:rPr>
              <a:t>‏</a:t>
            </a:r>
            <a:endParaRPr lang="en-GB" altLang="en-US" sz="2800"/>
          </a:p>
          <a:p>
            <a:pPr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/>
              <a:t>Simplicity</a:t>
            </a:r>
          </a:p>
          <a:p>
            <a:pPr lvl="1">
              <a:lnSpc>
                <a:spcPct val="90000"/>
              </a:lnSpc>
              <a:spcBef>
                <a:spcPts val="2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000"/>
              <a:t>Optimize the number of elements on a screen, within limits of clarity</a:t>
            </a:r>
          </a:p>
          <a:p>
            <a:pPr lvl="1">
              <a:lnSpc>
                <a:spcPct val="90000"/>
              </a:lnSpc>
              <a:spcBef>
                <a:spcPts val="2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000"/>
              <a:t>Minimize the alignment points, especially horizontal or columnar</a:t>
            </a:r>
          </a:p>
          <a:p>
            <a:pPr lvl="2">
              <a:lnSpc>
                <a:spcPct val="90000"/>
              </a:lnSpc>
              <a:spcBef>
                <a:spcPts val="2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800"/>
              <a:t>Provide standard grids of horizontal and vertical lines to position elements</a:t>
            </a:r>
          </a:p>
          <a:p>
            <a:pPr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/>
              <a:t>Groupings</a:t>
            </a:r>
          </a:p>
          <a:p>
            <a:pPr lvl="1">
              <a:lnSpc>
                <a:spcPct val="90000"/>
              </a:lnSpc>
              <a:spcBef>
                <a:spcPts val="2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000"/>
              <a:t>Provide functional groupings of associated elements</a:t>
            </a:r>
          </a:p>
          <a:p>
            <a:pPr lvl="1">
              <a:lnSpc>
                <a:spcPct val="90000"/>
              </a:lnSpc>
              <a:spcBef>
                <a:spcPts val="2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000"/>
              <a:t>Create spatial groupings as closely as possible to five degrees</a:t>
            </a:r>
            <a:br>
              <a:rPr lang="en-GB" altLang="en-US" sz="2000"/>
            </a:br>
            <a:r>
              <a:rPr lang="en-GB" altLang="en-US" sz="2000"/>
              <a:t>of visual angle (1.67 inches in diameter)</a:t>
            </a:r>
            <a:r>
              <a:rPr lang="ar-SA" altLang="en-US" sz="2000">
                <a:cs typeface="Arial" charset="0"/>
              </a:rPr>
              <a:t>‏</a:t>
            </a:r>
            <a:endParaRPr lang="en-GB" altLang="en-US" sz="2000"/>
          </a:p>
          <a:p>
            <a:pPr lvl="1">
              <a:lnSpc>
                <a:spcPct val="90000"/>
              </a:lnSpc>
              <a:spcBef>
                <a:spcPts val="2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000"/>
              <a:t>Evenly space controls within a grouping</a:t>
            </a:r>
          </a:p>
          <a:p>
            <a:pPr lvl="1">
              <a:lnSpc>
                <a:spcPct val="90000"/>
              </a:lnSpc>
              <a:spcBef>
                <a:spcPts val="2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000"/>
              <a:t>Visually reinforce groupings:</a:t>
            </a:r>
          </a:p>
          <a:p>
            <a:pPr lvl="2">
              <a:lnSpc>
                <a:spcPct val="90000"/>
              </a:lnSpc>
              <a:spcBef>
                <a:spcPts val="2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800"/>
              <a:t>Separation through use of white space</a:t>
            </a:r>
          </a:p>
          <a:p>
            <a:pPr lvl="2">
              <a:lnSpc>
                <a:spcPct val="90000"/>
              </a:lnSpc>
              <a:spcBef>
                <a:spcPts val="2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800"/>
              <a:t>Provide line borders around groups</a:t>
            </a:r>
          </a:p>
          <a:p>
            <a:pPr lvl="1">
              <a:lnSpc>
                <a:spcPct val="90000"/>
              </a:lnSpc>
              <a:spcBef>
                <a:spcPts val="2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000"/>
              <a:t>Provide meaningful groupings</a:t>
            </a:r>
          </a:p>
        </p:txBody>
      </p:sp>
    </p:spTree>
    <p:extLst>
      <p:ext uri="{BB962C8B-B14F-4D97-AF65-F5344CB8AC3E}">
        <p14:creationId xmlns:p14="http://schemas.microsoft.com/office/powerpoint/2010/main" val="36403233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 smtClean="0"/>
              <a:t>Step 3</a:t>
            </a:r>
            <a:r>
              <a:rPr lang="en-GB" sz="1800" b="1" smtClean="0"/>
              <a:t/>
            </a:r>
            <a:br>
              <a:rPr lang="en-GB" sz="1800" b="1" smtClean="0"/>
            </a:br>
            <a:r>
              <a:rPr lang="en-GB" sz="3600" b="1" smtClean="0"/>
              <a:t>ORGANIZING SCREENS</a:t>
            </a:r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2057400"/>
            <a:ext cx="7848600" cy="33528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u="sng" smtClean="0"/>
              <a:t>Perceptual Principles and Grouping</a:t>
            </a:r>
            <a:r>
              <a:rPr lang="en-GB" sz="3600" u="sng" smtClean="0"/>
              <a:t> </a:t>
            </a:r>
            <a:endParaRPr lang="en-GB" sz="1200" u="sng" smtClean="0"/>
          </a:p>
          <a:p>
            <a:pPr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smtClean="0"/>
              <a:t>Use visual organization to create functional groupings</a:t>
            </a:r>
          </a:p>
          <a:p>
            <a:pPr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smtClean="0"/>
              <a:t>Combine visual organization principles in logical ways</a:t>
            </a:r>
          </a:p>
          <a:p>
            <a:pPr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smtClean="0"/>
              <a:t>Avoid visual organization principles that conflict</a:t>
            </a:r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7009031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 smtClean="0"/>
              <a:t>Step 3</a:t>
            </a:r>
            <a:br>
              <a:rPr lang="en-GB" sz="1600" b="1" smtClean="0"/>
            </a:br>
            <a:r>
              <a:rPr lang="en-GB" sz="3600" b="1" smtClean="0"/>
              <a:t>ORGANIZING SCREENS</a:t>
            </a: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33528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u="sng" smtClean="0"/>
              <a:t>Grouping Using White Space</a:t>
            </a:r>
            <a:endParaRPr lang="en-GB" smtClean="0"/>
          </a:p>
          <a:p>
            <a:pPr eaLnBrk="1" hangingPunct="1"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smtClean="0"/>
              <a:t>Provide adequate separation between groupings through liberal use of white space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smtClean="0"/>
              <a:t>For Web pages, carefully consider the trade-off between screen white space and the need for scrolling</a:t>
            </a:r>
            <a:r>
              <a:rPr lang="en-GB" sz="2400" i="1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73929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altLang="en-US" b="1" dirty="0"/>
              <a:t>HOW TO </a:t>
            </a:r>
            <a:r>
              <a:rPr lang="en-GB" altLang="en-US" b="1" dirty="0" smtClean="0"/>
              <a:t>DISTRACT THE </a:t>
            </a:r>
            <a:r>
              <a:rPr lang="en-GB" altLang="en-US" b="1" dirty="0"/>
              <a:t>SCREEN USER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Visual inconsistency </a:t>
            </a:r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 smtClean="0"/>
              <a:t>Lack of restraint in the use of design features and elements</a:t>
            </a:r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 smtClean="0"/>
              <a:t>Overuse </a:t>
            </a:r>
            <a:r>
              <a:rPr lang="en-GB" altLang="en-US" dirty="0"/>
              <a:t>of three-dimensional presentations</a:t>
            </a:r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Overuse of bright </a:t>
            </a:r>
            <a:r>
              <a:rPr lang="en-GB" altLang="en-US" dirty="0" err="1"/>
              <a:t>colors</a:t>
            </a:r>
            <a:endParaRPr lang="en-GB" altLang="en-US" dirty="0"/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Poorly designed icons</a:t>
            </a:r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Bad typography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9518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19088"/>
            <a:ext cx="8223250" cy="823912"/>
          </a:xfrm>
        </p:spPr>
        <p:txBody>
          <a:bodyPr/>
          <a:lstStyle/>
          <a:p>
            <a:pPr eaLnBrk="1" hangingPunct="1">
              <a:lnSpc>
                <a:spcPct val="8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 smtClean="0"/>
              <a:t>Step 3</a:t>
            </a:r>
            <a:r>
              <a:rPr lang="en-GB" sz="1800" b="1" smtClean="0"/>
              <a:t/>
            </a:r>
            <a:br>
              <a:rPr lang="en-GB" sz="1800" b="1" smtClean="0"/>
            </a:br>
            <a:r>
              <a:rPr lang="en-GB" sz="3600" b="1" smtClean="0"/>
              <a:t>ORGANIZING SCREENS</a:t>
            </a:r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22325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u="sng" smtClean="0"/>
              <a:t>Grouping Using Borders</a:t>
            </a:r>
            <a:endParaRPr lang="en-GB" sz="2400" b="1" u="sng" smtClean="0"/>
          </a:p>
          <a:p>
            <a:pPr eaLnBrk="1" hangingPunct="1"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smtClean="0"/>
              <a:t>Incorporate line borders for:</a:t>
            </a:r>
          </a:p>
          <a:p>
            <a:pPr lvl="1" eaLnBrk="1" hangingPunct="1">
              <a:lnSpc>
                <a:spcPct val="90000"/>
              </a:lnSpc>
              <a:spcBef>
                <a:spcPts val="2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smtClean="0"/>
              <a:t>Focusing attention on groupings or related information</a:t>
            </a:r>
          </a:p>
          <a:p>
            <a:pPr lvl="1" eaLnBrk="1" hangingPunct="1">
              <a:lnSpc>
                <a:spcPct val="90000"/>
              </a:lnSpc>
              <a:spcBef>
                <a:spcPts val="2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smtClean="0"/>
              <a:t>Guiding the eye through the screen</a:t>
            </a:r>
            <a:endParaRPr lang="en-GB" smtClean="0"/>
          </a:p>
          <a:p>
            <a:pPr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smtClean="0"/>
              <a:t>Do not exceed three lines styles or two line thicknesses on a screen</a:t>
            </a:r>
          </a:p>
          <a:p>
            <a:pPr lvl="1" eaLnBrk="1" hangingPunct="1">
              <a:lnSpc>
                <a:spcPct val="90000"/>
              </a:lnSpc>
              <a:spcBef>
                <a:spcPts val="2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smtClean="0"/>
              <a:t>Use a standard hierarchy for line presentation</a:t>
            </a:r>
          </a:p>
          <a:p>
            <a:pPr lvl="1" eaLnBrk="1" hangingPunct="1">
              <a:lnSpc>
                <a:spcPct val="90000"/>
              </a:lnSpc>
              <a:spcBef>
                <a:spcPts val="2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smtClean="0"/>
              <a:t>Create lines consistent in height and length</a:t>
            </a:r>
          </a:p>
          <a:p>
            <a:pPr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smtClean="0"/>
              <a:t>Leave consistent padding space between the information and the line borders</a:t>
            </a:r>
          </a:p>
          <a:p>
            <a:pPr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smtClean="0"/>
              <a:t>For adjacent groupings align borders left, right, top and bottom</a:t>
            </a:r>
          </a:p>
          <a:p>
            <a:pPr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smtClean="0"/>
              <a:t>Use rules and borders sparingly</a:t>
            </a:r>
          </a:p>
          <a:p>
            <a:pPr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smtClean="0"/>
              <a:t>In Web page design:</a:t>
            </a:r>
          </a:p>
          <a:p>
            <a:pPr lvl="1" eaLnBrk="1" hangingPunct="1">
              <a:lnSpc>
                <a:spcPct val="90000"/>
              </a:lnSpc>
              <a:spcBef>
                <a:spcPts val="2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smtClean="0"/>
              <a:t>Be cautious in using horizontal lines as separators between page sections</a:t>
            </a:r>
          </a:p>
          <a:p>
            <a:pPr lvl="1" eaLnBrk="1" hangingPunct="1">
              <a:lnSpc>
                <a:spcPct val="90000"/>
              </a:lnSpc>
              <a:spcBef>
                <a:spcPts val="2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smtClean="0"/>
              <a:t>Reserve horizontal lines for for situations in which the difference between adjacent sections must be emphasized</a:t>
            </a:r>
          </a:p>
        </p:txBody>
      </p:sp>
    </p:spTree>
    <p:extLst>
      <p:ext uri="{BB962C8B-B14F-4D97-AF65-F5344CB8AC3E}">
        <p14:creationId xmlns:p14="http://schemas.microsoft.com/office/powerpoint/2010/main" val="4561572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19088"/>
            <a:ext cx="8223250" cy="823912"/>
          </a:xfrm>
        </p:spPr>
        <p:txBody>
          <a:bodyPr/>
          <a:lstStyle/>
          <a:p>
            <a:pPr eaLnBrk="1" hangingPunct="1">
              <a:lnSpc>
                <a:spcPct val="8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 smtClean="0"/>
              <a:t>Step 3</a:t>
            </a:r>
            <a:r>
              <a:rPr lang="en-GB" sz="1800" b="1" smtClean="0"/>
              <a:t/>
            </a:r>
            <a:br>
              <a:rPr lang="en-GB" sz="1800" b="1" smtClean="0"/>
            </a:br>
            <a:r>
              <a:rPr lang="en-GB" sz="3600" b="1" smtClean="0"/>
              <a:t>ORGANIZING SCREENS</a:t>
            </a: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3250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500"/>
              </a:spcAft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u="sng" smtClean="0"/>
              <a:t>Grouping Using Backgrounds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smtClean="0"/>
              <a:t>Consider incorporating a contrasting background for related information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smtClean="0"/>
              <a:t>The background should not have the emphasis </a:t>
            </a:r>
            <a:br>
              <a:rPr lang="en-GB" sz="2400" smtClean="0"/>
            </a:br>
            <a:r>
              <a:rPr lang="en-GB" sz="2400" smtClean="0"/>
              <a:t>of the screen component being attended to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smtClean="0"/>
              <a:t>Consider about a 25 percent gray screening</a:t>
            </a:r>
          </a:p>
          <a:p>
            <a:pPr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smtClean="0"/>
              <a:t>Reserve higher contrast or emphasizing techniques for screen components to which attention should be drawn</a:t>
            </a:r>
          </a:p>
        </p:txBody>
      </p:sp>
    </p:spTree>
    <p:extLst>
      <p:ext uri="{BB962C8B-B14F-4D97-AF65-F5344CB8AC3E}">
        <p14:creationId xmlns:p14="http://schemas.microsoft.com/office/powerpoint/2010/main" val="4040834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mtClean="0"/>
              <a:t>Lecture 23  slide 2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Balance</a:t>
            </a:r>
          </a:p>
        </p:txBody>
      </p:sp>
      <p:pic>
        <p:nvPicPr>
          <p:cNvPr id="19460" name="Picture 4" descr="ScannedImage-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27563">
            <a:off x="127000" y="1000125"/>
            <a:ext cx="7924800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202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mtClean="0"/>
              <a:t>Lecture 23 slide 3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symmetry</a:t>
            </a:r>
          </a:p>
        </p:txBody>
      </p:sp>
      <p:pic>
        <p:nvPicPr>
          <p:cNvPr id="20484" name="Picture 4" descr="ScannedImage-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8363"/>
            <a:ext cx="9144000" cy="598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010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mtClean="0"/>
              <a:t>Lecture 23  slide 4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Regularity</a:t>
            </a:r>
          </a:p>
        </p:txBody>
      </p:sp>
      <p:pic>
        <p:nvPicPr>
          <p:cNvPr id="21508" name="Picture 4" descr="ScannedImage-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86868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967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mtClean="0"/>
              <a:t>Lecture 23  slide 5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6868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Predictability</a:t>
            </a:r>
          </a:p>
        </p:txBody>
      </p:sp>
      <p:pic>
        <p:nvPicPr>
          <p:cNvPr id="22532" name="Picture 4" descr="ScannedImage-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76288"/>
            <a:ext cx="8763000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113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mtClean="0"/>
              <a:t>Lecture 23  slide 6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smtClean="0"/>
              <a:t>sequentially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500" smtClean="0"/>
              <a:t>The eye trends to be attracted to :</a:t>
            </a:r>
          </a:p>
          <a:p>
            <a:pPr eaLnBrk="1" hangingPunct="1">
              <a:lnSpc>
                <a:spcPct val="120000"/>
              </a:lnSpc>
            </a:pPr>
            <a:r>
              <a:rPr lang="en-US" sz="2500" smtClean="0"/>
              <a:t>A brighter element before one less bright</a:t>
            </a:r>
          </a:p>
          <a:p>
            <a:pPr eaLnBrk="1" hangingPunct="1">
              <a:lnSpc>
                <a:spcPct val="120000"/>
              </a:lnSpc>
            </a:pPr>
            <a:r>
              <a:rPr lang="en-US" sz="2500" smtClean="0"/>
              <a:t>Isolated elements before elements in a group</a:t>
            </a:r>
          </a:p>
          <a:p>
            <a:pPr eaLnBrk="1" hangingPunct="1">
              <a:lnSpc>
                <a:spcPct val="120000"/>
              </a:lnSpc>
            </a:pPr>
            <a:r>
              <a:rPr lang="en-US" sz="2500" smtClean="0"/>
              <a:t>Graphics before text</a:t>
            </a:r>
          </a:p>
          <a:p>
            <a:pPr eaLnBrk="1" hangingPunct="1">
              <a:lnSpc>
                <a:spcPct val="120000"/>
              </a:lnSpc>
            </a:pPr>
            <a:r>
              <a:rPr lang="en-US" sz="2500" smtClean="0"/>
              <a:t>Color before black and white</a:t>
            </a:r>
          </a:p>
          <a:p>
            <a:pPr eaLnBrk="1" hangingPunct="1">
              <a:lnSpc>
                <a:spcPct val="120000"/>
              </a:lnSpc>
            </a:pPr>
            <a:r>
              <a:rPr lang="en-US" sz="2500" smtClean="0"/>
              <a:t>Highly saturated colors before those less saturated.</a:t>
            </a:r>
          </a:p>
          <a:p>
            <a:pPr eaLnBrk="1" hangingPunct="1">
              <a:lnSpc>
                <a:spcPct val="120000"/>
              </a:lnSpc>
            </a:pPr>
            <a:r>
              <a:rPr lang="en-US" sz="2500" smtClean="0"/>
              <a:t>Dark areas before light areas</a:t>
            </a:r>
          </a:p>
          <a:p>
            <a:pPr eaLnBrk="1" hangingPunct="1">
              <a:lnSpc>
                <a:spcPct val="120000"/>
              </a:lnSpc>
            </a:pPr>
            <a:r>
              <a:rPr lang="en-US" sz="2500" smtClean="0"/>
              <a:t>A big element before a small one</a:t>
            </a:r>
          </a:p>
          <a:p>
            <a:pPr eaLnBrk="1" hangingPunct="1">
              <a:lnSpc>
                <a:spcPct val="120000"/>
              </a:lnSpc>
            </a:pPr>
            <a:r>
              <a:rPr lang="en-US" sz="2500" smtClean="0"/>
              <a:t>An unusual shape before a usual one</a:t>
            </a:r>
          </a:p>
          <a:p>
            <a:pPr eaLnBrk="1" hangingPunct="1">
              <a:lnSpc>
                <a:spcPct val="120000"/>
              </a:lnSpc>
            </a:pPr>
            <a:r>
              <a:rPr lang="en-US" sz="2500" smtClean="0"/>
              <a:t>Big objects before little objects</a:t>
            </a:r>
          </a:p>
        </p:txBody>
      </p:sp>
    </p:spTree>
    <p:extLst>
      <p:ext uri="{BB962C8B-B14F-4D97-AF65-F5344CB8AC3E}">
        <p14:creationId xmlns:p14="http://schemas.microsoft.com/office/powerpoint/2010/main" val="108134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mtClean="0"/>
              <a:t>Lecture 23  slide 7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4580" name="Picture 4" descr="ScannedImage-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49173">
            <a:off x="0" y="0"/>
            <a:ext cx="9144000" cy="668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302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mtClean="0"/>
              <a:t>Lecture 23  slide 8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5605" name="Picture 4" descr="ScannedImage-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2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165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mtClean="0"/>
              <a:t>Lecture 23  slide 9</a:t>
            </a:r>
          </a:p>
        </p:txBody>
      </p:sp>
      <p:pic>
        <p:nvPicPr>
          <p:cNvPr id="26627" name="Picture 4" descr="ScannedImage-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64100">
            <a:off x="304800" y="0"/>
            <a:ext cx="8129588" cy="683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705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 b="1" dirty="0"/>
              <a:t>HOW TO DISTRACT THE SCREEN USER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Numerous visual and auditory interruptions</a:t>
            </a:r>
          </a:p>
          <a:p>
            <a:pPr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Extensive visual clutter</a:t>
            </a:r>
          </a:p>
          <a:p>
            <a:pPr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Poor information readability</a:t>
            </a:r>
          </a:p>
          <a:p>
            <a:pPr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Incomprehensible screen components</a:t>
            </a:r>
          </a:p>
          <a:p>
            <a:pPr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Confusing and inefficient navigation</a:t>
            </a:r>
          </a:p>
          <a:p>
            <a:pPr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Inefficient operations and extensive waste of user time</a:t>
            </a:r>
          </a:p>
          <a:p>
            <a:pPr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Excessive or inefficient page scrolling</a:t>
            </a:r>
          </a:p>
          <a:p>
            <a:pPr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Information overload</a:t>
            </a:r>
          </a:p>
          <a:p>
            <a:pPr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Design inconsistency</a:t>
            </a:r>
          </a:p>
          <a:p>
            <a:pPr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Outdated information</a:t>
            </a:r>
          </a:p>
          <a:p>
            <a:pPr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Stale design caused by emulation of printed documents</a:t>
            </a:r>
            <a:br>
              <a:rPr lang="en-GB" altLang="en-US" dirty="0"/>
            </a:br>
            <a:r>
              <a:rPr lang="en-GB" altLang="en-US" dirty="0"/>
              <a:t>and past systems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96406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mtClean="0"/>
              <a:t>Lecture 23  slide 10</a:t>
            </a:r>
          </a:p>
        </p:txBody>
      </p:sp>
      <p:pic>
        <p:nvPicPr>
          <p:cNvPr id="27651" name="Picture 4" descr="ScannedImage-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5100"/>
            <a:ext cx="9144000" cy="695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612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mtClean="0"/>
              <a:t>Lecture 24  slide 1</a:t>
            </a:r>
          </a:p>
        </p:txBody>
      </p:sp>
      <p:pic>
        <p:nvPicPr>
          <p:cNvPr id="28675" name="Picture 4" descr="ScannedImage-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334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mtClean="0"/>
              <a:t>Lecture 24  slide 2</a:t>
            </a:r>
          </a:p>
        </p:txBody>
      </p:sp>
      <p:pic>
        <p:nvPicPr>
          <p:cNvPr id="29699" name="Picture 4" descr="ScannedImage-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00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531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mtClean="0"/>
              <a:t>Lecture 24  slide 3</a:t>
            </a:r>
          </a:p>
        </p:txBody>
      </p:sp>
      <p:pic>
        <p:nvPicPr>
          <p:cNvPr id="30723" name="Picture 4" descr="ScannedImage-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4300"/>
            <a:ext cx="9448800" cy="704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224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mtClean="0"/>
              <a:t>Lecture 24  slide 4</a:t>
            </a:r>
          </a:p>
        </p:txBody>
      </p:sp>
      <p:pic>
        <p:nvPicPr>
          <p:cNvPr id="31747" name="Picture 4" descr="scan0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0325"/>
            <a:ext cx="8839200" cy="674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228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mtClean="0"/>
              <a:t>Lecture 24  slide 5</a:t>
            </a:r>
          </a:p>
        </p:txBody>
      </p:sp>
      <p:pic>
        <p:nvPicPr>
          <p:cNvPr id="32771" name="Picture 4" descr="scan0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09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mtClean="0"/>
              <a:t>Lecture 24  slide 6</a:t>
            </a: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Grouping using borders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6096000"/>
          </a:xfrm>
        </p:spPr>
        <p:txBody>
          <a:bodyPr/>
          <a:lstStyle/>
          <a:p>
            <a:pPr eaLnBrk="1" hangingPunct="1">
              <a:lnSpc>
                <a:spcPct val="135000"/>
              </a:lnSpc>
            </a:pPr>
            <a:r>
              <a:rPr lang="en-US" sz="2400" smtClean="0"/>
              <a:t>Provide functional groupings</a:t>
            </a:r>
          </a:p>
          <a:p>
            <a:pPr eaLnBrk="1" hangingPunct="1">
              <a:lnSpc>
                <a:spcPct val="135000"/>
              </a:lnSpc>
            </a:pPr>
            <a:r>
              <a:rPr lang="en-US" sz="2400" smtClean="0"/>
              <a:t>Create spatial groupings</a:t>
            </a:r>
          </a:p>
          <a:p>
            <a:pPr eaLnBrk="1" hangingPunct="1">
              <a:lnSpc>
                <a:spcPct val="135000"/>
              </a:lnSpc>
            </a:pPr>
            <a:r>
              <a:rPr lang="en-US" sz="2400" smtClean="0"/>
              <a:t>Provide meaningful titles for aech grouping</a:t>
            </a:r>
          </a:p>
          <a:p>
            <a:pPr eaLnBrk="1" hangingPunct="1">
              <a:lnSpc>
                <a:spcPct val="135000"/>
              </a:lnSpc>
            </a:pPr>
            <a:r>
              <a:rPr lang="en-US" sz="2400" smtClean="0"/>
              <a:t>Incorporate line borders</a:t>
            </a:r>
          </a:p>
          <a:p>
            <a:pPr eaLnBrk="1" hangingPunct="1">
              <a:lnSpc>
                <a:spcPct val="135000"/>
              </a:lnSpc>
            </a:pPr>
            <a:r>
              <a:rPr lang="en-US" sz="2400" smtClean="0"/>
              <a:t>Do not exceed three line thickness</a:t>
            </a:r>
          </a:p>
          <a:p>
            <a:pPr eaLnBrk="1" hangingPunct="1">
              <a:lnSpc>
                <a:spcPct val="135000"/>
              </a:lnSpc>
            </a:pPr>
            <a:r>
              <a:rPr lang="en-US" sz="2400" smtClean="0"/>
              <a:t>Create lines consistent in height and length</a:t>
            </a:r>
          </a:p>
          <a:p>
            <a:pPr eaLnBrk="1" hangingPunct="1">
              <a:lnSpc>
                <a:spcPct val="135000"/>
              </a:lnSpc>
            </a:pPr>
            <a:r>
              <a:rPr lang="en-US" sz="2400" smtClean="0"/>
              <a:t>For adjacent groupings with borders whereever possible</a:t>
            </a:r>
          </a:p>
          <a:p>
            <a:pPr eaLnBrk="1" hangingPunct="1">
              <a:lnSpc>
                <a:spcPct val="135000"/>
              </a:lnSpc>
            </a:pPr>
            <a:r>
              <a:rPr lang="en-US" sz="2400" smtClean="0"/>
              <a:t>Use rules and borders sparingly</a:t>
            </a:r>
          </a:p>
        </p:txBody>
      </p:sp>
    </p:spTree>
    <p:extLst>
      <p:ext uri="{BB962C8B-B14F-4D97-AF65-F5344CB8AC3E}">
        <p14:creationId xmlns:p14="http://schemas.microsoft.com/office/powerpoint/2010/main" val="350061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mtClean="0"/>
              <a:t>Lecture 24  slide 7</a:t>
            </a:r>
          </a:p>
        </p:txBody>
      </p:sp>
      <p:pic>
        <p:nvPicPr>
          <p:cNvPr id="34819" name="Picture 4" descr="scan00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436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mtClean="0"/>
              <a:t>Lecture 24  slide 8</a:t>
            </a:r>
          </a:p>
        </p:txBody>
      </p:sp>
      <p:pic>
        <p:nvPicPr>
          <p:cNvPr id="35843" name="Picture 4" descr="scan00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027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mtClean="0"/>
              <a:t>Lecture 24  slide 9</a:t>
            </a:r>
          </a:p>
        </p:txBody>
      </p:sp>
      <p:pic>
        <p:nvPicPr>
          <p:cNvPr id="36867" name="Picture 4" descr="scan00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0"/>
            <a:ext cx="8915400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432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/>
              <a:t>WHAT SCREEN USERS WANT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An orderly, clean, clutter-free appearance</a:t>
            </a: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An obvious indication of what is being shown and what should be done with it</a:t>
            </a: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Expected information located where it should be</a:t>
            </a: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A clear indication of what relates to what, including options, headings, captions, data, and so forth</a:t>
            </a: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Plain, simple English</a:t>
            </a: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A simple way of finding out what is in a system and how to get it out</a:t>
            </a: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A clear indication of when an action can make a permanent change in the data or system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44620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mtClean="0"/>
              <a:t>Lecture 24  slide 10</a:t>
            </a:r>
          </a:p>
        </p:txBody>
      </p:sp>
      <p:pic>
        <p:nvPicPr>
          <p:cNvPr id="37891" name="Picture 4" descr="scan00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100"/>
            <a:ext cx="9144000" cy="689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161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/>
              <a:t>WHAT SCREEN USERS DO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55638" indent="-609600">
              <a:lnSpc>
                <a:spcPct val="90000"/>
              </a:lnSpc>
              <a:buFont typeface="Arial" charset="0"/>
              <a:buAutoNum type="arabicPeriod"/>
              <a:tabLst>
                <a:tab pos="682625" algn="l"/>
                <a:tab pos="1139825" algn="l"/>
                <a:tab pos="1597025" algn="l"/>
                <a:tab pos="2054225" algn="l"/>
                <a:tab pos="2511425" algn="l"/>
                <a:tab pos="2968625" algn="l"/>
                <a:tab pos="3425825" algn="l"/>
                <a:tab pos="3883025" algn="l"/>
                <a:tab pos="4340225" algn="l"/>
                <a:tab pos="4797425" algn="l"/>
                <a:tab pos="5254625" algn="l"/>
                <a:tab pos="5711825" algn="l"/>
                <a:tab pos="6169025" algn="l"/>
                <a:tab pos="6626225" algn="l"/>
                <a:tab pos="7083425" algn="l"/>
                <a:tab pos="7540625" algn="l"/>
                <a:tab pos="7997825" algn="l"/>
                <a:tab pos="8455025" algn="l"/>
                <a:tab pos="8912225" algn="l"/>
                <a:tab pos="9369425" algn="l"/>
              </a:tabLst>
            </a:pPr>
            <a:r>
              <a:rPr lang="en-GB" altLang="en-US" dirty="0"/>
              <a:t>Identify a task to be performed or need to be fulfilled.</a:t>
            </a:r>
          </a:p>
          <a:p>
            <a:pPr marL="655638" indent="-609600">
              <a:lnSpc>
                <a:spcPct val="90000"/>
              </a:lnSpc>
              <a:buFont typeface="Arial" charset="0"/>
              <a:buAutoNum type="arabicPeriod"/>
              <a:tabLst>
                <a:tab pos="682625" algn="l"/>
                <a:tab pos="1139825" algn="l"/>
                <a:tab pos="1597025" algn="l"/>
                <a:tab pos="2054225" algn="l"/>
                <a:tab pos="2511425" algn="l"/>
                <a:tab pos="2968625" algn="l"/>
                <a:tab pos="3425825" algn="l"/>
                <a:tab pos="3883025" algn="l"/>
                <a:tab pos="4340225" algn="l"/>
                <a:tab pos="4797425" algn="l"/>
                <a:tab pos="5254625" algn="l"/>
                <a:tab pos="5711825" algn="l"/>
                <a:tab pos="6169025" algn="l"/>
                <a:tab pos="6626225" algn="l"/>
                <a:tab pos="7083425" algn="l"/>
                <a:tab pos="7540625" algn="l"/>
                <a:tab pos="7997825" algn="l"/>
                <a:tab pos="8455025" algn="l"/>
                <a:tab pos="8912225" algn="l"/>
                <a:tab pos="9369425" algn="l"/>
              </a:tabLst>
            </a:pPr>
            <a:r>
              <a:rPr lang="en-GB" altLang="en-US" dirty="0"/>
              <a:t>Decide how the task will be  completed or the need fulfilled. </a:t>
            </a:r>
          </a:p>
          <a:p>
            <a:pPr marL="655638" indent="-609600">
              <a:lnSpc>
                <a:spcPct val="90000"/>
              </a:lnSpc>
              <a:buFont typeface="Arial" charset="0"/>
              <a:buAutoNum type="arabicPeriod"/>
              <a:tabLst>
                <a:tab pos="682625" algn="l"/>
                <a:tab pos="1139825" algn="l"/>
                <a:tab pos="1597025" algn="l"/>
                <a:tab pos="2054225" algn="l"/>
                <a:tab pos="2511425" algn="l"/>
                <a:tab pos="2968625" algn="l"/>
                <a:tab pos="3425825" algn="l"/>
                <a:tab pos="3883025" algn="l"/>
                <a:tab pos="4340225" algn="l"/>
                <a:tab pos="4797425" algn="l"/>
                <a:tab pos="5254625" algn="l"/>
                <a:tab pos="5711825" algn="l"/>
                <a:tab pos="6169025" algn="l"/>
                <a:tab pos="6626225" algn="l"/>
                <a:tab pos="7083425" algn="l"/>
                <a:tab pos="7540625" algn="l"/>
                <a:tab pos="7997825" algn="l"/>
                <a:tab pos="8455025" algn="l"/>
                <a:tab pos="8912225" algn="l"/>
                <a:tab pos="9369425" algn="l"/>
              </a:tabLst>
            </a:pPr>
            <a:r>
              <a:rPr lang="en-GB" altLang="en-US" dirty="0"/>
              <a:t>Manipulate the computer’s controls.	</a:t>
            </a:r>
          </a:p>
          <a:p>
            <a:pPr marL="655638" indent="-609600">
              <a:lnSpc>
                <a:spcPct val="90000"/>
              </a:lnSpc>
              <a:buFont typeface="Arial" charset="0"/>
              <a:buAutoNum type="arabicPeriod"/>
              <a:tabLst>
                <a:tab pos="682625" algn="l"/>
                <a:tab pos="1139825" algn="l"/>
                <a:tab pos="1597025" algn="l"/>
                <a:tab pos="2054225" algn="l"/>
                <a:tab pos="2511425" algn="l"/>
                <a:tab pos="2968625" algn="l"/>
                <a:tab pos="3425825" algn="l"/>
                <a:tab pos="3883025" algn="l"/>
                <a:tab pos="4340225" algn="l"/>
                <a:tab pos="4797425" algn="l"/>
                <a:tab pos="5254625" algn="l"/>
                <a:tab pos="5711825" algn="l"/>
                <a:tab pos="6169025" algn="l"/>
                <a:tab pos="6626225" algn="l"/>
                <a:tab pos="7083425" algn="l"/>
                <a:tab pos="7540625" algn="l"/>
                <a:tab pos="7997825" algn="l"/>
                <a:tab pos="8455025" algn="l"/>
                <a:tab pos="8912225" algn="l"/>
                <a:tab pos="9369425" algn="l"/>
              </a:tabLst>
            </a:pPr>
            <a:r>
              <a:rPr lang="en-GB" altLang="en-US" dirty="0"/>
              <a:t>Gather the necessary data. </a:t>
            </a:r>
          </a:p>
          <a:p>
            <a:pPr marL="655638" indent="-609600">
              <a:lnSpc>
                <a:spcPct val="90000"/>
              </a:lnSpc>
              <a:buFont typeface="Arial" charset="0"/>
              <a:buAutoNum type="arabicPeriod"/>
              <a:tabLst>
                <a:tab pos="682625" algn="l"/>
                <a:tab pos="1139825" algn="l"/>
                <a:tab pos="1597025" algn="l"/>
                <a:tab pos="2054225" algn="l"/>
                <a:tab pos="2511425" algn="l"/>
                <a:tab pos="2968625" algn="l"/>
                <a:tab pos="3425825" algn="l"/>
                <a:tab pos="3883025" algn="l"/>
                <a:tab pos="4340225" algn="l"/>
                <a:tab pos="4797425" algn="l"/>
                <a:tab pos="5254625" algn="l"/>
                <a:tab pos="5711825" algn="l"/>
                <a:tab pos="6169025" algn="l"/>
                <a:tab pos="6626225" algn="l"/>
                <a:tab pos="7083425" algn="l"/>
                <a:tab pos="7540625" algn="l"/>
                <a:tab pos="7997825" algn="l"/>
                <a:tab pos="8455025" algn="l"/>
                <a:tab pos="8912225" algn="l"/>
                <a:tab pos="9369425" algn="l"/>
              </a:tabLst>
            </a:pPr>
            <a:r>
              <a:rPr lang="en-GB" altLang="en-US" dirty="0"/>
              <a:t>Form judgments resulting in decisions relevant to the task or need.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1700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/>
              <a:t>INTERFACE DESIGN GOALS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Reduce visual work</a:t>
            </a:r>
          </a:p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Reduce intellectual work</a:t>
            </a:r>
          </a:p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Reduce memory work</a:t>
            </a:r>
          </a:p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Reduce motor work</a:t>
            </a:r>
          </a:p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Minimize or eliminate any burdens or instructions imposed by technology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054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/>
              <a:t>THE TEST FOR GOOD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lnSpc>
                <a:spcPct val="75000"/>
              </a:lnSpc>
              <a:spcBef>
                <a:spcPts val="500"/>
              </a:spcBef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dirty="0" smtClean="0"/>
          </a:p>
          <a:p>
            <a:pPr algn="ctr">
              <a:lnSpc>
                <a:spcPct val="75000"/>
              </a:lnSpc>
              <a:spcBef>
                <a:spcPts val="500"/>
              </a:spcBef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dirty="0"/>
          </a:p>
          <a:p>
            <a:pPr algn="ctr">
              <a:lnSpc>
                <a:spcPct val="75000"/>
              </a:lnSpc>
              <a:spcBef>
                <a:spcPts val="500"/>
              </a:spcBef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dirty="0" smtClean="0"/>
          </a:p>
          <a:p>
            <a:pPr algn="ctr">
              <a:lnSpc>
                <a:spcPct val="75000"/>
              </a:lnSpc>
              <a:spcBef>
                <a:spcPts val="500"/>
              </a:spcBef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 smtClean="0"/>
              <a:t>Can </a:t>
            </a:r>
            <a:r>
              <a:rPr lang="en-GB" altLang="en-US" dirty="0"/>
              <a:t>all screen elements</a:t>
            </a:r>
          </a:p>
          <a:p>
            <a:pPr algn="ctr">
              <a:lnSpc>
                <a:spcPct val="75000"/>
              </a:lnSpc>
              <a:spcBef>
                <a:spcPts val="500"/>
              </a:spcBef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be identified by cues other</a:t>
            </a:r>
          </a:p>
          <a:p>
            <a:pPr algn="ctr">
              <a:lnSpc>
                <a:spcPct val="75000"/>
              </a:lnSpc>
              <a:spcBef>
                <a:spcPts val="500"/>
              </a:spcBef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than by reading the words</a:t>
            </a:r>
          </a:p>
          <a:p>
            <a:pPr algn="ctr">
              <a:lnSpc>
                <a:spcPct val="75000"/>
              </a:lnSpc>
              <a:spcBef>
                <a:spcPts val="500"/>
              </a:spcBef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that make them up? </a:t>
            </a:r>
            <a:endParaRPr lang="en-GB" altLang="en-US" sz="4800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6176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/>
              <a:t>MEANING AND PURPOSE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dirty="0"/>
              <a:t>Each screen element...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000" dirty="0"/>
              <a:t>Every control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000" dirty="0"/>
              <a:t>All text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000" dirty="0"/>
              <a:t>The screen organization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000" dirty="0"/>
              <a:t>All emphasis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000" dirty="0"/>
              <a:t>Each </a:t>
            </a:r>
            <a:r>
              <a:rPr lang="en-GB" altLang="en-US" sz="2000" dirty="0" err="1"/>
              <a:t>color</a:t>
            </a:r>
            <a:endParaRPr lang="en-GB" altLang="en-US" sz="2000" dirty="0"/>
          </a:p>
          <a:p>
            <a:pPr lvl="1">
              <a:lnSpc>
                <a:spcPct val="9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000" dirty="0"/>
              <a:t>Every graphic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000" dirty="0"/>
              <a:t>All screen animation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000" dirty="0"/>
              <a:t>Each message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000" dirty="0"/>
              <a:t>All forms of feedback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dirty="0"/>
              <a:t>Must...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000" dirty="0"/>
              <a:t>Have meaning to screen users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000" dirty="0"/>
              <a:t>Serve a purpose in performing tasks</a:t>
            </a:r>
            <a:endParaRPr lang="en-GB" alt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9316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 b="1" dirty="0"/>
              <a:t>ORGANIZING SCREEN ELEMENTS CLEARLY AND MEANINGFULLY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800" u="sng" dirty="0"/>
              <a:t>Consistency</a:t>
            </a:r>
            <a:endParaRPr lang="en-GB" altLang="en-US" sz="2800" dirty="0"/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dirty="0"/>
              <a:t>Provide real-world consistency</a:t>
            </a: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dirty="0"/>
              <a:t>Provide internal consistency, including:</a:t>
            </a:r>
          </a:p>
          <a:p>
            <a:pPr lvl="1">
              <a:lnSpc>
                <a:spcPct val="90000"/>
              </a:lnSpc>
              <a:spcBef>
                <a:spcPts val="3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000" dirty="0"/>
              <a:t>Operational and navigational procedures</a:t>
            </a:r>
          </a:p>
          <a:p>
            <a:pPr lvl="1">
              <a:lnSpc>
                <a:spcPct val="90000"/>
              </a:lnSpc>
              <a:spcBef>
                <a:spcPts val="3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000" dirty="0"/>
              <a:t>Visual identity or theme</a:t>
            </a:r>
          </a:p>
          <a:p>
            <a:pPr lvl="1">
              <a:lnSpc>
                <a:spcPct val="90000"/>
              </a:lnSpc>
              <a:spcBef>
                <a:spcPts val="3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000" dirty="0"/>
              <a:t>Component:</a:t>
            </a:r>
          </a:p>
          <a:p>
            <a:pPr lvl="2">
              <a:lnSpc>
                <a:spcPct val="90000"/>
              </a:lnSpc>
              <a:spcBef>
                <a:spcPts val="3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800" dirty="0"/>
              <a:t>Organization</a:t>
            </a:r>
          </a:p>
          <a:p>
            <a:pPr lvl="2">
              <a:lnSpc>
                <a:spcPct val="90000"/>
              </a:lnSpc>
              <a:spcBef>
                <a:spcPts val="3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800" dirty="0"/>
              <a:t>Presentation</a:t>
            </a:r>
          </a:p>
          <a:p>
            <a:pPr lvl="2">
              <a:lnSpc>
                <a:spcPct val="90000"/>
              </a:lnSpc>
              <a:spcBef>
                <a:spcPts val="3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800" dirty="0"/>
              <a:t>Usage</a:t>
            </a:r>
          </a:p>
          <a:p>
            <a:pPr lvl="2">
              <a:lnSpc>
                <a:spcPct val="90000"/>
              </a:lnSpc>
              <a:spcBef>
                <a:spcPts val="3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800" dirty="0"/>
              <a:t>Locations</a:t>
            </a: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dirty="0"/>
              <a:t>Follow the same conventions and rules across all related interfaces</a:t>
            </a: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dirty="0"/>
              <a:t>Deviate only when there is a clear benefit for the user</a:t>
            </a:r>
            <a:endParaRPr lang="en-GB" alt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4263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1134</Words>
  <Application>Microsoft Office PowerPoint</Application>
  <PresentationFormat>On-screen Show (4:3)</PresentationFormat>
  <Paragraphs>247</Paragraphs>
  <Slides>40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PRINCIPLES OF INTERFACE GOOD SCREEN DESIGN</vt:lpstr>
      <vt:lpstr>HOW TO DISTRACT THE SCREEN USER</vt:lpstr>
      <vt:lpstr>HOW TO DISTRACT THE SCREEN USER</vt:lpstr>
      <vt:lpstr>WHAT SCREEN USERS WANT</vt:lpstr>
      <vt:lpstr>WHAT SCREEN USERS DO</vt:lpstr>
      <vt:lpstr>INTERFACE DESIGN GOALS</vt:lpstr>
      <vt:lpstr>THE TEST FOR GOOD DESIGN</vt:lpstr>
      <vt:lpstr>MEANING AND PURPOSE</vt:lpstr>
      <vt:lpstr>ORGANIZING SCREEN ELEMENTS CLEARLY AND MEANINGFULLY</vt:lpstr>
      <vt:lpstr>ORGANIZING SCREENS</vt:lpstr>
      <vt:lpstr>ORGANIZING SCREENS</vt:lpstr>
      <vt:lpstr>Step 3 ORGANIZING SCREENS</vt:lpstr>
      <vt:lpstr>Step 3 ORGANIZING SCREENS</vt:lpstr>
      <vt:lpstr>Step 3 ORGANIZING SCREENS</vt:lpstr>
      <vt:lpstr>Step 3 ORGANIZING SCREENS</vt:lpstr>
      <vt:lpstr>Step 3 ORGANIZING SCREENS</vt:lpstr>
      <vt:lpstr>Step 3 ORGANIZING SCREENS</vt:lpstr>
      <vt:lpstr>Step 3 ORGANIZING SCREENS</vt:lpstr>
      <vt:lpstr>Step 3 ORGANIZING SCREENS</vt:lpstr>
      <vt:lpstr>Step 3 ORGANIZING SCREENS</vt:lpstr>
      <vt:lpstr>Step 3 ORGANIZING SCREENS</vt:lpstr>
      <vt:lpstr>Balance</vt:lpstr>
      <vt:lpstr>symmetry</vt:lpstr>
      <vt:lpstr>Regularity</vt:lpstr>
      <vt:lpstr>Predictability</vt:lpstr>
      <vt:lpstr>sequentially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Grouping using borders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INTERFACE GOOD SCREEN DESIGN</dc:title>
  <dc:creator>ITLAB2</dc:creator>
  <cp:lastModifiedBy>ITLAB3</cp:lastModifiedBy>
  <cp:revision>15</cp:revision>
  <dcterms:created xsi:type="dcterms:W3CDTF">2006-08-16T00:00:00Z</dcterms:created>
  <dcterms:modified xsi:type="dcterms:W3CDTF">2019-07-22T10:42:46Z</dcterms:modified>
</cp:coreProperties>
</file>