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73" r:id="rId3"/>
    <p:sldId id="257" r:id="rId4"/>
    <p:sldId id="274" r:id="rId5"/>
    <p:sldId id="275" r:id="rId6"/>
    <p:sldId id="260" r:id="rId7"/>
    <p:sldId id="276" r:id="rId8"/>
    <p:sldId id="277" r:id="rId9"/>
    <p:sldId id="278" r:id="rId10"/>
    <p:sldId id="281" r:id="rId11"/>
    <p:sldId id="315" r:id="rId12"/>
    <p:sldId id="316" r:id="rId13"/>
    <p:sldId id="317" r:id="rId14"/>
    <p:sldId id="318" r:id="rId15"/>
    <p:sldId id="319" r:id="rId16"/>
    <p:sldId id="320" r:id="rId17"/>
    <p:sldId id="321" r:id="rId18"/>
    <p:sldId id="279" r:id="rId19"/>
    <p:sldId id="323" r:id="rId20"/>
    <p:sldId id="322" r:id="rId21"/>
    <p:sldId id="326" r:id="rId22"/>
    <p:sldId id="324" r:id="rId23"/>
    <p:sldId id="327" r:id="rId24"/>
    <p:sldId id="325" r:id="rId25"/>
    <p:sldId id="328" r:id="rId26"/>
    <p:sldId id="282" r:id="rId27"/>
    <p:sldId id="283" r:id="rId28"/>
    <p:sldId id="261" r:id="rId29"/>
    <p:sldId id="329" r:id="rId30"/>
    <p:sldId id="285" r:id="rId31"/>
    <p:sldId id="284" r:id="rId32"/>
    <p:sldId id="287" r:id="rId33"/>
    <p:sldId id="262" r:id="rId34"/>
    <p:sldId id="263" r:id="rId35"/>
    <p:sldId id="264" r:id="rId36"/>
    <p:sldId id="265" r:id="rId37"/>
    <p:sldId id="266" r:id="rId38"/>
    <p:sldId id="288" r:id="rId39"/>
    <p:sldId id="267" r:id="rId40"/>
    <p:sldId id="268" r:id="rId41"/>
    <p:sldId id="269" r:id="rId42"/>
    <p:sldId id="270" r:id="rId43"/>
    <p:sldId id="271" r:id="rId44"/>
    <p:sldId id="272" r:id="rId45"/>
    <p:sldId id="289" r:id="rId46"/>
    <p:sldId id="290" r:id="rId47"/>
    <p:sldId id="331" r:id="rId48"/>
    <p:sldId id="291" r:id="rId49"/>
    <p:sldId id="292" r:id="rId50"/>
    <p:sldId id="330" r:id="rId51"/>
    <p:sldId id="293" r:id="rId52"/>
    <p:sldId id="332" r:id="rId53"/>
    <p:sldId id="294" r:id="rId54"/>
    <p:sldId id="334" r:id="rId55"/>
    <p:sldId id="295" r:id="rId56"/>
    <p:sldId id="296" r:id="rId57"/>
    <p:sldId id="335" r:id="rId58"/>
    <p:sldId id="297" r:id="rId59"/>
    <p:sldId id="336" r:id="rId60"/>
    <p:sldId id="337" r:id="rId61"/>
    <p:sldId id="338" r:id="rId62"/>
    <p:sldId id="298" r:id="rId63"/>
    <p:sldId id="339"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74"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EB2BC1-477A-474B-BA5F-116692C4C133}" type="datetimeFigureOut">
              <a:rPr lang="en-US" smtClean="0"/>
              <a:pPr/>
              <a:t>8/1/2019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24032-3BDB-4429-9015-0268FC8C4964}" type="slidenum">
              <a:rPr lang="en-US" smtClean="0"/>
              <a:pPr/>
              <a:t>‹#›</a:t>
            </a:fld>
            <a:endParaRPr lang="en-US"/>
          </a:p>
        </p:txBody>
      </p:sp>
    </p:spTree>
    <p:extLst>
      <p:ext uri="{BB962C8B-B14F-4D97-AF65-F5344CB8AC3E}">
        <p14:creationId xmlns:p14="http://schemas.microsoft.com/office/powerpoint/2010/main" xmlns="" val="241672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pPr eaLnBrk="1" hangingPunct="1"/>
            <a:fld id="{E8CCCED4-A735-455D-BD84-17848C18D1C9}" type="slidenum">
              <a:rPr lang="he-IL" sz="1200" smtClean="0"/>
              <a:pPr eaLnBrk="1" hangingPunct="1"/>
              <a:t>4</a:t>
            </a:fld>
            <a:endParaRPr lang="en-US" sz="12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pPr eaLnBrk="1" hangingPunct="1"/>
            <a:fld id="{2A9D0458-B353-4532-90E0-C550F8A7E53C}" type="slidenum">
              <a:rPr lang="he-IL" sz="1200" smtClean="0"/>
              <a:pPr eaLnBrk="1" hangingPunct="1"/>
              <a:t>5</a:t>
            </a:fld>
            <a:endParaRPr 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pPr eaLnBrk="1" hangingPunct="1"/>
            <a:fld id="{982429D7-C543-4148-B2F8-D6962B06CB2E}" type="slidenum">
              <a:rPr lang="he-IL" sz="1200" smtClean="0"/>
              <a:pPr eaLnBrk="1" hangingPunct="1"/>
              <a:t>7</a:t>
            </a:fld>
            <a:endParaRPr 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pPr eaLnBrk="1" hangingPunct="1"/>
            <a:fld id="{33E3C2C1-F469-4A24-A534-6F423CF1DA28}" type="slidenum">
              <a:rPr lang="he-IL" sz="1200" smtClean="0"/>
              <a:pPr eaLnBrk="1" hangingPunct="1"/>
              <a:t>8</a:t>
            </a:fld>
            <a:endParaRPr lang="en-US" sz="12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pPr eaLnBrk="1" hangingPunct="1"/>
            <a:fld id="{D2CE567A-92AF-4866-AE58-89DBE15F65B1}" type="slidenum">
              <a:rPr lang="he-IL" sz="1200" smtClean="0"/>
              <a:pPr eaLnBrk="1" hangingPunct="1"/>
              <a:t>19</a:t>
            </a:fld>
            <a:endParaRPr 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pPr eaLnBrk="1" hangingPunct="1"/>
            <a:fld id="{54B60392-92C9-479F-93E2-34743C698489}" type="slidenum">
              <a:rPr lang="he-IL" sz="1200" smtClean="0"/>
              <a:pPr eaLnBrk="1" hangingPunct="1"/>
              <a:t>26</a:t>
            </a:fld>
            <a:endParaRPr 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solidFill>
                  <a:srgbClr val="FF0000"/>
                </a:solidFill>
              </a:rPr>
              <a:t>Processes</a:t>
            </a:r>
            <a:endParaRPr lang="en-US" sz="6000" b="1"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Thread Implementation</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lgn="just"/>
            <a:r>
              <a:rPr lang="en-US" dirty="0" smtClean="0"/>
              <a:t>Threads are often provided in the form of a thread package contains operations to create and destroy threads as well as operations on synchronization variables. </a:t>
            </a:r>
          </a:p>
          <a:p>
            <a:pPr algn="just"/>
            <a:r>
              <a:rPr lang="en-US" dirty="0" smtClean="0"/>
              <a:t>Two approaches to implement a thread package. </a:t>
            </a:r>
          </a:p>
          <a:p>
            <a:pPr lvl="1" algn="just"/>
            <a:r>
              <a:rPr lang="en-US" dirty="0" smtClean="0"/>
              <a:t>The first approach is to construct a thread library that is executed entirely in user mode. </a:t>
            </a:r>
          </a:p>
          <a:p>
            <a:pPr lvl="1" algn="just"/>
            <a:r>
              <a:rPr lang="en-US" dirty="0" smtClean="0"/>
              <a:t>The second approach is to have the kernel be aware of threads and schedule them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Thread Implementation </a:t>
            </a:r>
          </a:p>
        </p:txBody>
      </p:sp>
      <p:sp>
        <p:nvSpPr>
          <p:cNvPr id="3" name="Content Placeholder 2"/>
          <p:cNvSpPr>
            <a:spLocks noGrp="1"/>
          </p:cNvSpPr>
          <p:nvPr>
            <p:ph idx="1"/>
          </p:nvPr>
        </p:nvSpPr>
        <p:spPr/>
        <p:txBody>
          <a:bodyPr>
            <a:normAutofit/>
          </a:bodyPr>
          <a:lstStyle/>
          <a:p>
            <a:r>
              <a:rPr lang="en-US" dirty="0" smtClean="0"/>
              <a:t>Threads are implemented in following ways −</a:t>
            </a:r>
          </a:p>
          <a:p>
            <a:r>
              <a:rPr lang="en-US" b="1" dirty="0" smtClean="0"/>
              <a:t>User space Threads</a:t>
            </a:r>
            <a:r>
              <a:rPr lang="en-US" dirty="0" smtClean="0"/>
              <a:t> − User managed threads.</a:t>
            </a:r>
          </a:p>
          <a:p>
            <a:r>
              <a:rPr lang="en-US" b="1" dirty="0" smtClean="0"/>
              <a:t>Kernel Level Threads</a:t>
            </a:r>
            <a:r>
              <a:rPr lang="en-US" dirty="0" smtClean="0"/>
              <a:t> − Operating System managed threads acting on kernel, an operating system core.</a:t>
            </a:r>
          </a:p>
          <a:p>
            <a:r>
              <a:rPr lang="en-US" b="1" dirty="0" smtClean="0"/>
              <a:t>Hybrid model</a:t>
            </a:r>
          </a:p>
          <a:p>
            <a:pPr marL="0" indent="0" algn="just">
              <a:buNone/>
            </a:pPr>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User-space threads</a:t>
            </a:r>
          </a:p>
        </p:txBody>
      </p:sp>
      <p:sp>
        <p:nvSpPr>
          <p:cNvPr id="3" name="Content Placeholder 2"/>
          <p:cNvSpPr>
            <a:spLocks noGrp="1"/>
          </p:cNvSpPr>
          <p:nvPr>
            <p:ph idx="1"/>
          </p:nvPr>
        </p:nvSpPr>
        <p:spPr/>
        <p:txBody>
          <a:bodyPr>
            <a:normAutofit/>
          </a:bodyPr>
          <a:lstStyle/>
          <a:p>
            <a:pPr marL="0" indent="0" algn="just"/>
            <a:r>
              <a:rPr lang="en-US" dirty="0" smtClean="0"/>
              <a:t>The thread management kernel is not aware of the existence of threads. </a:t>
            </a:r>
          </a:p>
          <a:p>
            <a:pPr marL="0" indent="0" algn="just"/>
            <a:r>
              <a:rPr lang="en-US" dirty="0" smtClean="0"/>
              <a:t>The thread library contains code for creating and destroying threads, for passing message and data between threads, for scheduling thread execution and for saving and restoring thread contexts. </a:t>
            </a:r>
          </a:p>
          <a:p>
            <a:pPr marL="0" indent="0" algn="just"/>
            <a:r>
              <a:rPr lang="en-US" dirty="0" smtClean="0"/>
              <a:t>The application starts with a single thread.</a:t>
            </a:r>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User-space threads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676400" y="1681956"/>
            <a:ext cx="5791200" cy="4362450"/>
          </a:xfrm>
          <a:prstGeom prst="rect">
            <a:avLst/>
          </a:prstGeom>
          <a:noFill/>
          <a:ln w="9525">
            <a:noFill/>
            <a:miter lim="800000"/>
            <a:headEnd/>
            <a:tailEnd/>
          </a:ln>
        </p:spPr>
      </p:pic>
    </p:spTree>
    <p:extLst>
      <p:ext uri="{BB962C8B-B14F-4D97-AF65-F5344CB8AC3E}">
        <p14:creationId xmlns:p14="http://schemas.microsoft.com/office/powerpoint/2010/main" xmlns="" val="296328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User-space threads</a:t>
            </a:r>
          </a:p>
        </p:txBody>
      </p:sp>
      <p:sp>
        <p:nvSpPr>
          <p:cNvPr id="3" name="Content Placeholder 2"/>
          <p:cNvSpPr>
            <a:spLocks noGrp="1"/>
          </p:cNvSpPr>
          <p:nvPr>
            <p:ph idx="1"/>
          </p:nvPr>
        </p:nvSpPr>
        <p:spPr/>
        <p:txBody>
          <a:bodyPr>
            <a:normAutofit fontScale="77500" lnSpcReduction="20000"/>
          </a:bodyPr>
          <a:lstStyle/>
          <a:p>
            <a:r>
              <a:rPr lang="en-US" b="1" dirty="0" smtClean="0"/>
              <a:t>Advantages</a:t>
            </a:r>
          </a:p>
          <a:p>
            <a:r>
              <a:rPr lang="en-US" dirty="0" smtClean="0"/>
              <a:t>Thread switching does not require Kernel mode privileges.</a:t>
            </a:r>
          </a:p>
          <a:p>
            <a:r>
              <a:rPr lang="en-US" dirty="0" smtClean="0"/>
              <a:t>User level thread can run on any operating system.</a:t>
            </a:r>
          </a:p>
          <a:p>
            <a:r>
              <a:rPr lang="en-US" dirty="0" smtClean="0"/>
              <a:t>Scheduling can be application specific in the user level thread.</a:t>
            </a:r>
          </a:p>
          <a:p>
            <a:r>
              <a:rPr lang="en-US" dirty="0" smtClean="0"/>
              <a:t>User level threads are fast to create and manage.</a:t>
            </a:r>
          </a:p>
          <a:p>
            <a:r>
              <a:rPr lang="en-US" b="1" dirty="0" smtClean="0"/>
              <a:t>Disadvantages</a:t>
            </a:r>
          </a:p>
          <a:p>
            <a:r>
              <a:rPr lang="en-US" dirty="0" smtClean="0"/>
              <a:t>In a typical operating system, most system calls are blocking.</a:t>
            </a:r>
          </a:p>
          <a:p>
            <a:r>
              <a:rPr lang="en-US" dirty="0" smtClean="0"/>
              <a:t>Multithreaded application cannot take advantage of multiprocessing.</a:t>
            </a:r>
          </a:p>
          <a:p>
            <a:pPr marL="0" indent="0" algn="just">
              <a:buNone/>
            </a:pPr>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Kernel-space threads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Thread management is done by the Kernel. </a:t>
            </a:r>
          </a:p>
          <a:p>
            <a:r>
              <a:rPr lang="en-US" dirty="0" smtClean="0"/>
              <a:t>There is no thread management code in the application area.</a:t>
            </a:r>
          </a:p>
          <a:p>
            <a:r>
              <a:rPr lang="en-US" dirty="0" smtClean="0"/>
              <a:t> Kernel threads are supported directly by the operating system.</a:t>
            </a:r>
          </a:p>
          <a:p>
            <a:r>
              <a:rPr lang="en-US" dirty="0" smtClean="0"/>
              <a:t> Any application can be programmed to be multithreaded.</a:t>
            </a:r>
          </a:p>
          <a:p>
            <a:r>
              <a:rPr lang="en-US" dirty="0" smtClean="0"/>
              <a:t> All of the threads within an application are supported within a single process.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Kernel-space 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The Kernel maintains context information for the process as a whole and for individuals threads within the process. </a:t>
            </a:r>
          </a:p>
          <a:p>
            <a:r>
              <a:rPr lang="en-US" dirty="0" smtClean="0"/>
              <a:t>Scheduling by the Kernel is done on a thread basis. </a:t>
            </a:r>
          </a:p>
          <a:p>
            <a:r>
              <a:rPr lang="en-US" dirty="0" smtClean="0"/>
              <a:t>The Kernel performs thread creation, scheduling and management in Kernel space. </a:t>
            </a:r>
          </a:p>
          <a:p>
            <a:r>
              <a:rPr lang="en-US" dirty="0" smtClean="0"/>
              <a:t>Kernel threads are generally slower to create and manage than the user threads.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Kernel-space threads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Advantages</a:t>
            </a:r>
          </a:p>
          <a:p>
            <a:r>
              <a:rPr lang="en-US" dirty="0" smtClean="0"/>
              <a:t>Kernel can simultaneously schedule multiple threads from the same process on multiple processes.</a:t>
            </a:r>
          </a:p>
          <a:p>
            <a:r>
              <a:rPr lang="en-US" dirty="0" smtClean="0"/>
              <a:t>If one thread in a process is blocked, the Kernel can schedule another thread of the same process.</a:t>
            </a:r>
          </a:p>
          <a:p>
            <a:r>
              <a:rPr lang="en-US" dirty="0" smtClean="0"/>
              <a:t>Kernel routines themselves can be multithreaded.</a:t>
            </a:r>
          </a:p>
          <a:p>
            <a:r>
              <a:rPr lang="en-US" b="1" dirty="0" smtClean="0"/>
              <a:t>Disadvantages</a:t>
            </a:r>
          </a:p>
          <a:p>
            <a:r>
              <a:rPr lang="en-US" dirty="0" smtClean="0"/>
              <a:t>Kernel threads are generally slower to create and manage than the user threads.</a:t>
            </a:r>
          </a:p>
          <a:p>
            <a:r>
              <a:rPr lang="en-US" dirty="0" smtClean="0"/>
              <a:t>Transfer of control from one thread to another within the same process requires a mode switch to the Kernel.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Hybrid model</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Some operating system provide a combined user level thread and Kernel level thread facility. </a:t>
            </a:r>
          </a:p>
          <a:p>
            <a:r>
              <a:rPr lang="en-US" dirty="0" smtClean="0"/>
              <a:t>In a combined system, multiple threads within the same application can run in parallel on multiple processors and a blocking system call need not block the entire process.</a:t>
            </a:r>
          </a:p>
          <a:p>
            <a:r>
              <a:rPr lang="en-US" dirty="0" smtClean="0"/>
              <a:t> Multithreading models are three types</a:t>
            </a:r>
          </a:p>
          <a:p>
            <a:pPr lvl="1"/>
            <a:r>
              <a:rPr lang="en-US" dirty="0" smtClean="0"/>
              <a:t>Many to many relationship.</a:t>
            </a:r>
          </a:p>
          <a:p>
            <a:pPr lvl="1"/>
            <a:r>
              <a:rPr lang="en-US" dirty="0" smtClean="0"/>
              <a:t>Many to one relationship.</a:t>
            </a:r>
          </a:p>
          <a:p>
            <a:pPr lvl="1"/>
            <a:r>
              <a:rPr lang="en-US" dirty="0" smtClean="0"/>
              <a:t>One to one relationship.</a:t>
            </a:r>
          </a:p>
          <a:p>
            <a:pPr algn="just"/>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723900"/>
            <a:ext cx="8382000" cy="609600"/>
          </a:xfrm>
        </p:spPr>
        <p:txBody>
          <a:bodyPr>
            <a:noAutofit/>
          </a:bodyPr>
          <a:lstStyle/>
          <a:p>
            <a:pPr eaLnBrk="1" hangingPunct="1"/>
            <a:r>
              <a:rPr lang="en-US" sz="4000" dirty="0" smtClean="0">
                <a:solidFill>
                  <a:srgbClr val="FF0000"/>
                </a:solidFill>
              </a:rPr>
              <a:t>Thread Implementation</a:t>
            </a:r>
          </a:p>
        </p:txBody>
      </p:sp>
      <p:sp>
        <p:nvSpPr>
          <p:cNvPr id="10243" name="Rectangle 3"/>
          <p:cNvSpPr>
            <a:spLocks noGrp="1" noChangeArrowheads="1"/>
          </p:cNvSpPr>
          <p:nvPr>
            <p:ph type="body" idx="1"/>
          </p:nvPr>
        </p:nvSpPr>
        <p:spPr>
          <a:xfrm>
            <a:off x="787400" y="5830888"/>
            <a:ext cx="8356600" cy="989012"/>
          </a:xfrm>
        </p:spPr>
        <p:txBody>
          <a:bodyPr>
            <a:normAutofit lnSpcReduction="10000"/>
          </a:bodyPr>
          <a:lstStyle/>
          <a:p>
            <a:pPr marL="609600" indent="-609600" algn="ctr" eaLnBrk="1" hangingPunct="1">
              <a:buFontTx/>
              <a:buNone/>
            </a:pPr>
            <a:r>
              <a:rPr lang="en-US" sz="2800" smtClean="0"/>
              <a:t>Combining kernel-level lightweight processes </a:t>
            </a:r>
          </a:p>
          <a:p>
            <a:pPr marL="609600" indent="-609600" algn="ctr" eaLnBrk="1" hangingPunct="1">
              <a:buFontTx/>
              <a:buNone/>
            </a:pPr>
            <a:r>
              <a:rPr lang="en-US" sz="2800" smtClean="0"/>
              <a:t>and user-level threads</a:t>
            </a:r>
          </a:p>
        </p:txBody>
      </p:sp>
      <p:pic>
        <p:nvPicPr>
          <p:cNvPr id="10244" name="Picture 4" descr="03-0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27125" y="1965325"/>
            <a:ext cx="7851775" cy="358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14809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Overview</a:t>
            </a:r>
          </a:p>
        </p:txBody>
      </p:sp>
      <p:sp>
        <p:nvSpPr>
          <p:cNvPr id="3" name="Content Placeholder 2"/>
          <p:cNvSpPr>
            <a:spLocks noGrp="1"/>
          </p:cNvSpPr>
          <p:nvPr>
            <p:ph idx="1"/>
          </p:nvPr>
        </p:nvSpPr>
        <p:spPr/>
        <p:txBody>
          <a:bodyPr/>
          <a:lstStyle/>
          <a:p>
            <a:r>
              <a:rPr lang="en-IN" dirty="0"/>
              <a:t> </a:t>
            </a:r>
            <a:r>
              <a:rPr lang="en-IN" dirty="0" smtClean="0"/>
              <a:t>Multithreading - for </a:t>
            </a:r>
            <a:r>
              <a:rPr lang="en-IN" dirty="0"/>
              <a:t>higher </a:t>
            </a:r>
            <a:r>
              <a:rPr lang="en-IN" dirty="0" smtClean="0"/>
              <a:t>performance</a:t>
            </a:r>
          </a:p>
          <a:p>
            <a:r>
              <a:rPr lang="en-IN" dirty="0" smtClean="0"/>
              <a:t>Virtualization </a:t>
            </a:r>
          </a:p>
          <a:p>
            <a:r>
              <a:rPr lang="en-IN" dirty="0" smtClean="0"/>
              <a:t>Clients </a:t>
            </a:r>
          </a:p>
          <a:p>
            <a:r>
              <a:rPr lang="en-IN" dirty="0" smtClean="0"/>
              <a:t> </a:t>
            </a:r>
            <a:r>
              <a:rPr lang="en-IN" dirty="0"/>
              <a:t>Servers </a:t>
            </a:r>
            <a:endParaRPr lang="en-IN" dirty="0" smtClean="0"/>
          </a:p>
          <a:p>
            <a:r>
              <a:rPr lang="en-IN" dirty="0" smtClean="0"/>
              <a:t> </a:t>
            </a:r>
            <a:r>
              <a:rPr lang="en-IN" dirty="0"/>
              <a:t>Code Migration </a:t>
            </a:r>
          </a:p>
        </p:txBody>
      </p:sp>
    </p:spTree>
    <p:extLst>
      <p:ext uri="{BB962C8B-B14F-4D97-AF65-F5344CB8AC3E}">
        <p14:creationId xmlns:p14="http://schemas.microsoft.com/office/powerpoint/2010/main" xmlns="" val="4031594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Many to Many Model</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The many-to-many model multiplexes any number of user threads onto an equal or smaller number of kernel threads.</a:t>
            </a:r>
          </a:p>
          <a:p>
            <a:pPr algn="just"/>
            <a:r>
              <a:rPr lang="en-US" dirty="0" smtClean="0"/>
              <a:t>In this model, developers can create as many user threads as necessary and the corresponding Kernel threads can run in parallel on a multiprocessor machine. </a:t>
            </a:r>
          </a:p>
          <a:p>
            <a:pPr algn="just"/>
            <a:r>
              <a:rPr lang="en-US" dirty="0" smtClean="0"/>
              <a:t>This model provides the best accuracy on concurrency and when a thread performs a blocking system call, the kernel can schedule another thread for execution.</a:t>
            </a:r>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Many to Many Model</a:t>
            </a:r>
            <a:endParaRPr lang="en-US"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704975" y="1696244"/>
            <a:ext cx="5734050" cy="4333875"/>
          </a:xfrm>
          <a:prstGeom prst="rect">
            <a:avLst/>
          </a:prstGeom>
          <a:noFill/>
          <a:ln w="9525">
            <a:noFill/>
            <a:miter lim="800000"/>
            <a:headEnd/>
            <a:tailEnd/>
          </a:ln>
        </p:spPr>
      </p:pic>
    </p:spTree>
    <p:extLst>
      <p:ext uri="{BB962C8B-B14F-4D97-AF65-F5344CB8AC3E}">
        <p14:creationId xmlns:p14="http://schemas.microsoft.com/office/powerpoint/2010/main" xmlns="" val="296328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Many to One Model</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 </a:t>
            </a:r>
            <a:r>
              <a:rPr lang="en-US" dirty="0" smtClean="0"/>
              <a:t>Many-to-one model maps many user level threads to one Kernel-level thread. </a:t>
            </a:r>
          </a:p>
          <a:p>
            <a:r>
              <a:rPr lang="en-US" dirty="0" smtClean="0"/>
              <a:t>Thread management is done in user space by the thread library. </a:t>
            </a:r>
          </a:p>
          <a:p>
            <a:r>
              <a:rPr lang="en-US" dirty="0" smtClean="0"/>
              <a:t>When thread makes a blocking system call, the entire process will be blocked. </a:t>
            </a:r>
          </a:p>
          <a:p>
            <a:r>
              <a:rPr lang="en-US" dirty="0" smtClean="0"/>
              <a:t>Only one thread can access the Kernel at a time, so multiple threads are unable to run in parallel on multiprocessors.</a:t>
            </a:r>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Many to One Model</a:t>
            </a:r>
            <a:endParaRPr lang="en-US"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1681162" y="1686719"/>
            <a:ext cx="5781675" cy="4352925"/>
          </a:xfrm>
          <a:prstGeom prst="rect">
            <a:avLst/>
          </a:prstGeom>
          <a:noFill/>
          <a:ln w="9525">
            <a:noFill/>
            <a:miter lim="800000"/>
            <a:headEnd/>
            <a:tailEnd/>
          </a:ln>
        </p:spPr>
      </p:pic>
    </p:spTree>
    <p:extLst>
      <p:ext uri="{BB962C8B-B14F-4D97-AF65-F5344CB8AC3E}">
        <p14:creationId xmlns:p14="http://schemas.microsoft.com/office/powerpoint/2010/main" xmlns="" val="2963282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One to One Model</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 </a:t>
            </a:r>
            <a:r>
              <a:rPr lang="en-US" dirty="0" smtClean="0"/>
              <a:t>There is one-to-one relationship of user-level thread to the kernel-level thread. </a:t>
            </a:r>
          </a:p>
          <a:p>
            <a:r>
              <a:rPr lang="en-US" dirty="0" smtClean="0"/>
              <a:t>This model provides more concurrency than the many-to-one model. </a:t>
            </a:r>
          </a:p>
          <a:p>
            <a:r>
              <a:rPr lang="en-US" dirty="0" smtClean="0"/>
              <a:t>It also allows another thread to run when a thread makes a blocking system call.</a:t>
            </a:r>
          </a:p>
          <a:p>
            <a:r>
              <a:rPr lang="en-US" dirty="0" smtClean="0"/>
              <a:t> It supports multiple threads to execute in parallel on microprocessors.</a:t>
            </a:r>
            <a:endParaRPr lang="en-IN" dirty="0"/>
          </a:p>
        </p:txBody>
      </p:sp>
    </p:spTree>
    <p:extLst>
      <p:ext uri="{BB962C8B-B14F-4D97-AF65-F5344CB8AC3E}">
        <p14:creationId xmlns:p14="http://schemas.microsoft.com/office/powerpoint/2010/main" xmlns="" val="296328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One to One Model</a:t>
            </a:r>
            <a:endParaRPr lang="en-US" dirty="0">
              <a:solidFill>
                <a:srgbClr val="FF0000"/>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728787" y="1686719"/>
            <a:ext cx="5686425" cy="4352925"/>
          </a:xfrm>
          <a:prstGeom prst="rect">
            <a:avLst/>
          </a:prstGeom>
          <a:noFill/>
          <a:ln w="9525">
            <a:noFill/>
            <a:miter lim="800000"/>
            <a:headEnd/>
            <a:tailEnd/>
          </a:ln>
        </p:spPr>
      </p:pic>
    </p:spTree>
    <p:extLst>
      <p:ext uri="{BB962C8B-B14F-4D97-AF65-F5344CB8AC3E}">
        <p14:creationId xmlns:p14="http://schemas.microsoft.com/office/powerpoint/2010/main" xmlns="" val="296328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723900"/>
            <a:ext cx="8382000" cy="609600"/>
          </a:xfrm>
        </p:spPr>
        <p:txBody>
          <a:bodyPr>
            <a:noAutofit/>
          </a:bodyPr>
          <a:lstStyle/>
          <a:p>
            <a:pPr eaLnBrk="1" hangingPunct="1"/>
            <a:r>
              <a:rPr lang="en-IE" sz="4000" dirty="0" smtClean="0">
                <a:solidFill>
                  <a:srgbClr val="FF0000"/>
                </a:solidFill>
              </a:rPr>
              <a:t>Threads in Distributed Systems</a:t>
            </a:r>
            <a:endParaRPr lang="en-GB" sz="4000" dirty="0" smtClean="0">
              <a:solidFill>
                <a:srgbClr val="FF0000"/>
              </a:solidFill>
            </a:endParaRPr>
          </a:p>
        </p:txBody>
      </p:sp>
      <p:sp>
        <p:nvSpPr>
          <p:cNvPr id="12291" name="Rectangle 3"/>
          <p:cNvSpPr>
            <a:spLocks noGrp="1" noChangeArrowheads="1"/>
          </p:cNvSpPr>
          <p:nvPr>
            <p:ph type="body" idx="1"/>
          </p:nvPr>
        </p:nvSpPr>
        <p:spPr>
          <a:xfrm>
            <a:off x="381000" y="1447800"/>
            <a:ext cx="8386762" cy="4800600"/>
          </a:xfrm>
        </p:spPr>
        <p:txBody>
          <a:bodyPr/>
          <a:lstStyle/>
          <a:p>
            <a:pPr algn="just" eaLnBrk="1" hangingPunct="1"/>
            <a:r>
              <a:rPr lang="en-IE" dirty="0" smtClean="0"/>
              <a:t>Important characteristic: a blocking call in a thread does not result in the entire process </a:t>
            </a:r>
            <a:br>
              <a:rPr lang="en-IE" dirty="0" smtClean="0"/>
            </a:br>
            <a:r>
              <a:rPr lang="en-IE" dirty="0" smtClean="0"/>
              <a:t>being blocked.</a:t>
            </a:r>
          </a:p>
          <a:p>
            <a:pPr algn="just" eaLnBrk="1" hangingPunct="1"/>
            <a:r>
              <a:rPr lang="en-IE" dirty="0" smtClean="0"/>
              <a:t>This leads to the key characteristic of threads within distributed systems:</a:t>
            </a:r>
          </a:p>
          <a:p>
            <a:pPr lvl="1" algn="just" eaLnBrk="1" hangingPunct="1"/>
            <a:r>
              <a:rPr lang="en-IE" dirty="0" smtClean="0"/>
              <a:t>We can now express communications in the form of maintaining multiple logical connections at the same time as opposed to a single, sequential, blocking process</a:t>
            </a:r>
            <a:endParaRPr lang="en-GB" dirty="0" smtClean="0"/>
          </a:p>
        </p:txBody>
      </p:sp>
    </p:spTree>
    <p:extLst>
      <p:ext uri="{BB962C8B-B14F-4D97-AF65-F5344CB8AC3E}">
        <p14:creationId xmlns:p14="http://schemas.microsoft.com/office/powerpoint/2010/main" xmlns="" val="986612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Multithreaded Clients </a:t>
            </a:r>
            <a:endParaRPr lang="en-IN" dirty="0">
              <a:solidFill>
                <a:srgbClr val="FF0000"/>
              </a:solidFill>
            </a:endParaRPr>
          </a:p>
        </p:txBody>
      </p:sp>
      <p:sp>
        <p:nvSpPr>
          <p:cNvPr id="3" name="Content Placeholder 2"/>
          <p:cNvSpPr>
            <a:spLocks noGrp="1"/>
          </p:cNvSpPr>
          <p:nvPr>
            <p:ph idx="1"/>
          </p:nvPr>
        </p:nvSpPr>
        <p:spPr/>
        <p:txBody>
          <a:bodyPr>
            <a:normAutofit fontScale="92500"/>
          </a:bodyPr>
          <a:lstStyle/>
          <a:p>
            <a:pPr algn="just"/>
            <a:r>
              <a:rPr lang="en-US" dirty="0"/>
              <a:t>Multiple threads can be used to hide delays in network communications. </a:t>
            </a:r>
          </a:p>
          <a:p>
            <a:pPr algn="just"/>
            <a:r>
              <a:rPr lang="en-US" dirty="0" smtClean="0"/>
              <a:t>For </a:t>
            </a:r>
            <a:r>
              <a:rPr lang="en-US" dirty="0"/>
              <a:t>example, a web browser can start up several threads, one for downloading the HTML source of the page, one each for images on the page, one each for animations/applets </a:t>
            </a:r>
            <a:r>
              <a:rPr lang="en-US" dirty="0" smtClean="0"/>
              <a:t>etc. </a:t>
            </a:r>
            <a:endParaRPr lang="en-US" dirty="0"/>
          </a:p>
          <a:p>
            <a:pPr algn="just"/>
            <a:r>
              <a:rPr lang="en-US" dirty="0" smtClean="0"/>
              <a:t>Replicated </a:t>
            </a:r>
            <a:r>
              <a:rPr lang="en-US" dirty="0"/>
              <a:t>web servers along with multi-threaded clients can result in shorter download times </a:t>
            </a:r>
          </a:p>
          <a:p>
            <a:pPr algn="just"/>
            <a:endParaRPr lang="en-IN" dirty="0"/>
          </a:p>
        </p:txBody>
      </p:sp>
    </p:spTree>
    <p:extLst>
      <p:ext uri="{BB962C8B-B14F-4D97-AF65-F5344CB8AC3E}">
        <p14:creationId xmlns:p14="http://schemas.microsoft.com/office/powerpoint/2010/main" xmlns="" val="3512133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Multithreaded Servers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main use of multithreading in distributed systems is found at the server side. </a:t>
            </a:r>
          </a:p>
          <a:p>
            <a:pPr algn="just"/>
            <a:r>
              <a:rPr lang="en-US" dirty="0" smtClean="0"/>
              <a:t> Multithreading simplifies server code and also makes it easier to develop servers that exploit parallelism to attain high performance, even on </a:t>
            </a:r>
            <a:r>
              <a:rPr lang="en-US" dirty="0" err="1" smtClean="0"/>
              <a:t>uniprocessor</a:t>
            </a:r>
            <a:r>
              <a:rPr lang="en-US" dirty="0" smtClean="0"/>
              <a:t> systems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Multithreaded Servers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one thread, the </a:t>
            </a:r>
            <a:r>
              <a:rPr lang="en-US" b="1" dirty="0" smtClean="0"/>
              <a:t>dispatcher</a:t>
            </a:r>
            <a:r>
              <a:rPr lang="en-US" dirty="0" smtClean="0"/>
              <a:t>, reads incoming requests for a file operation. The requests are sent by clients to a well-known end point for this server.</a:t>
            </a:r>
          </a:p>
          <a:p>
            <a:pPr algn="just"/>
            <a:r>
              <a:rPr lang="en-US" dirty="0" smtClean="0"/>
              <a:t> After examining the request, the server chooses an idle </a:t>
            </a:r>
            <a:r>
              <a:rPr lang="en-US" b="1" dirty="0" smtClean="0"/>
              <a:t>worker thread </a:t>
            </a:r>
            <a:r>
              <a:rPr lang="en-US" dirty="0" smtClean="0"/>
              <a:t>and hands it the request.</a:t>
            </a:r>
          </a:p>
          <a:p>
            <a:pPr algn="just"/>
            <a:r>
              <a:rPr lang="en-US" dirty="0" smtClean="0"/>
              <a:t>The worker blocks read on the </a:t>
            </a:r>
            <a:r>
              <a:rPr lang="en-US" i="1" dirty="0" smtClean="0"/>
              <a:t>local file system </a:t>
            </a:r>
            <a:r>
              <a:rPr lang="en-US" dirty="0" smtClean="0"/>
              <a:t>which may cause the thread to be suspended until the data are fetched from disk.</a:t>
            </a:r>
          </a:p>
          <a:p>
            <a:pPr algn="just"/>
            <a:r>
              <a:rPr lang="en-US" dirty="0" smtClean="0"/>
              <a:t>If the thread is suspended, another thread is selected to be executed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Processes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33400" indent="-533400" algn="just"/>
            <a:r>
              <a:rPr lang="en-IE" dirty="0" smtClean="0"/>
              <a:t>Communication takes place between processes.</a:t>
            </a:r>
          </a:p>
          <a:p>
            <a:pPr marL="533400" indent="-533400" algn="just"/>
            <a:r>
              <a:rPr lang="en-IE" b="1" dirty="0" smtClean="0"/>
              <a:t> process: </a:t>
            </a:r>
            <a:r>
              <a:rPr lang="en-IE" dirty="0" smtClean="0"/>
              <a:t>A program in execution</a:t>
            </a:r>
          </a:p>
          <a:p>
            <a:pPr marL="533400" indent="-533400" algn="just"/>
            <a:r>
              <a:rPr lang="en-IE" b="1" dirty="0" smtClean="0"/>
              <a:t>Traditional operating systems</a:t>
            </a:r>
            <a:r>
              <a:rPr lang="en-IE" dirty="0" smtClean="0"/>
              <a:t>: concerned with the “local” management and scheduling of processes.</a:t>
            </a:r>
          </a:p>
          <a:p>
            <a:pPr marL="533400" indent="-533400" algn="just"/>
            <a:r>
              <a:rPr lang="en-IE" b="1" dirty="0" smtClean="0"/>
              <a:t>Modern distributed systems</a:t>
            </a:r>
            <a:r>
              <a:rPr lang="en-IE" dirty="0" smtClean="0"/>
              <a:t>: a number of other issues are of equal importance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Multithreaded Servers </a:t>
            </a:r>
            <a:endParaRPr lang="en-IN" dirty="0">
              <a:solidFill>
                <a:srgbClr val="FF0000"/>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807554"/>
            <a:ext cx="8229600" cy="41112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1371600" y="6019800"/>
            <a:ext cx="6705600" cy="369332"/>
          </a:xfrm>
          <a:prstGeom prst="rect">
            <a:avLst/>
          </a:prstGeom>
        </p:spPr>
        <p:txBody>
          <a:bodyPr wrap="square">
            <a:spAutoFit/>
          </a:bodyPr>
          <a:lstStyle/>
          <a:p>
            <a:r>
              <a:rPr lang="en-US" dirty="0" smtClean="0"/>
              <a:t>Fig: A </a:t>
            </a:r>
            <a:r>
              <a:rPr lang="en-US" dirty="0"/>
              <a:t>multithreaded server organized in a </a:t>
            </a:r>
            <a:r>
              <a:rPr lang="en-US" i="1" dirty="0"/>
              <a:t>dispatcher/worker </a:t>
            </a:r>
            <a:r>
              <a:rPr lang="en-US" dirty="0"/>
              <a:t>model </a:t>
            </a:r>
          </a:p>
        </p:txBody>
      </p:sp>
    </p:spTree>
    <p:extLst>
      <p:ext uri="{BB962C8B-B14F-4D97-AF65-F5344CB8AC3E}">
        <p14:creationId xmlns:p14="http://schemas.microsoft.com/office/powerpoint/2010/main" xmlns="" val="2611974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Multithreaded Servers </a:t>
            </a:r>
            <a:endParaRPr lang="en-IN" dirty="0">
              <a:solidFill>
                <a:srgbClr val="FF0000"/>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803517"/>
            <a:ext cx="8229600" cy="2119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1676400" y="5257800"/>
            <a:ext cx="4114800" cy="369332"/>
          </a:xfrm>
          <a:prstGeom prst="rect">
            <a:avLst/>
          </a:prstGeom>
        </p:spPr>
        <p:txBody>
          <a:bodyPr wrap="square">
            <a:spAutoFit/>
          </a:bodyPr>
          <a:lstStyle/>
          <a:p>
            <a:r>
              <a:rPr lang="en-US" dirty="0" smtClean="0"/>
              <a:t>Fig: Three </a:t>
            </a:r>
            <a:r>
              <a:rPr lang="en-US" dirty="0"/>
              <a:t>ways to construct a server </a:t>
            </a:r>
          </a:p>
        </p:txBody>
      </p:sp>
    </p:spTree>
    <p:extLst>
      <p:ext uri="{BB962C8B-B14F-4D97-AF65-F5344CB8AC3E}">
        <p14:creationId xmlns:p14="http://schemas.microsoft.com/office/powerpoint/2010/main" xmlns="" val="85535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Virtualization</a:t>
            </a:r>
            <a:r>
              <a:rPr lang="en-US" dirty="0"/>
              <a:t> </a:t>
            </a:r>
            <a:endParaRPr lang="en-IN" dirty="0"/>
          </a:p>
        </p:txBody>
      </p:sp>
      <p:sp>
        <p:nvSpPr>
          <p:cNvPr id="3" name="Content Placeholder 2"/>
          <p:cNvSpPr>
            <a:spLocks noGrp="1"/>
          </p:cNvSpPr>
          <p:nvPr>
            <p:ph idx="1"/>
          </p:nvPr>
        </p:nvSpPr>
        <p:spPr/>
        <p:txBody>
          <a:bodyPr>
            <a:normAutofit/>
          </a:bodyPr>
          <a:lstStyle/>
          <a:p>
            <a:pPr algn="just"/>
            <a:r>
              <a:rPr lang="en-US" dirty="0"/>
              <a:t>Virtualization</a:t>
            </a:r>
            <a:r>
              <a:rPr lang="en-US" i="1" dirty="0"/>
              <a:t> </a:t>
            </a:r>
            <a:r>
              <a:rPr lang="en-US" dirty="0"/>
              <a:t>is the creation of a virtual </a:t>
            </a:r>
            <a:r>
              <a:rPr lang="en-US" dirty="0" smtClean="0"/>
              <a:t>rather </a:t>
            </a:r>
            <a:r>
              <a:rPr lang="en-US" dirty="0"/>
              <a:t>than </a:t>
            </a:r>
            <a:r>
              <a:rPr lang="en-US" dirty="0" smtClean="0"/>
              <a:t>actual </a:t>
            </a:r>
            <a:r>
              <a:rPr lang="en-US" dirty="0"/>
              <a:t>version of something, such as a hardware platform, operating system, a storage device or network resources. </a:t>
            </a:r>
          </a:p>
          <a:p>
            <a:pPr algn="just"/>
            <a:r>
              <a:rPr lang="en-US" dirty="0" smtClean="0"/>
              <a:t>Eases </a:t>
            </a:r>
            <a:r>
              <a:rPr lang="en-US" dirty="0"/>
              <a:t>administration of large number of servers </a:t>
            </a:r>
            <a:r>
              <a:rPr lang="en-US" dirty="0" smtClean="0"/>
              <a:t>or resources </a:t>
            </a:r>
            <a:endParaRPr lang="en-US" dirty="0"/>
          </a:p>
          <a:p>
            <a:pPr algn="just"/>
            <a:r>
              <a:rPr lang="en-US" dirty="0" smtClean="0"/>
              <a:t>Helps </a:t>
            </a:r>
            <a:r>
              <a:rPr lang="en-US" dirty="0"/>
              <a:t>with scalability and better utilization of hardware resources </a:t>
            </a:r>
          </a:p>
        </p:txBody>
      </p:sp>
    </p:spTree>
    <p:extLst>
      <p:ext uri="{BB962C8B-B14F-4D97-AF65-F5344CB8AC3E}">
        <p14:creationId xmlns:p14="http://schemas.microsoft.com/office/powerpoint/2010/main" xmlns="" val="1653213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Role of Virtualization in Distributed Systems </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Every distributed computer system offers a programming interface to higher level s/w</a:t>
            </a:r>
          </a:p>
          <a:p>
            <a:pPr algn="just"/>
            <a:r>
              <a:rPr lang="en-US" dirty="0" smtClean="0"/>
              <a:t>virtualization deals with extending or replacing an existing interface so as to mimic the behavior of another system</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Role of Virtualization in Distributed Systems </a:t>
            </a:r>
            <a:endParaRPr lang="en-US"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1" y="1600200"/>
            <a:ext cx="4648200" cy="359057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724400" y="1752600"/>
            <a:ext cx="3886200" cy="3819832"/>
          </a:xfrm>
          <a:prstGeom prst="rect">
            <a:avLst/>
          </a:prstGeom>
          <a:noFill/>
          <a:ln w="9525">
            <a:noFill/>
            <a:miter lim="800000"/>
            <a:headEnd/>
            <a:tailEnd/>
          </a:ln>
          <a:effectLst/>
        </p:spPr>
      </p:pic>
      <p:sp>
        <p:nvSpPr>
          <p:cNvPr id="6" name="Rectangle 5"/>
          <p:cNvSpPr/>
          <p:nvPr/>
        </p:nvSpPr>
        <p:spPr>
          <a:xfrm>
            <a:off x="914400" y="5638800"/>
            <a:ext cx="7772400" cy="646331"/>
          </a:xfrm>
          <a:prstGeom prst="rect">
            <a:avLst/>
          </a:prstGeom>
        </p:spPr>
        <p:txBody>
          <a:bodyPr wrap="square">
            <a:spAutoFit/>
          </a:bodyPr>
          <a:lstStyle/>
          <a:p>
            <a:r>
              <a:rPr lang="en-US" dirty="0" smtClean="0"/>
              <a:t> (a) General organization between a program, interface, and system. </a:t>
            </a:r>
          </a:p>
          <a:p>
            <a:r>
              <a:rPr lang="en-US" dirty="0" smtClean="0"/>
              <a:t>(b) General organization of </a:t>
            </a:r>
            <a:r>
              <a:rPr lang="en-US" dirty="0" err="1" smtClean="0"/>
              <a:t>virtualizing</a:t>
            </a:r>
            <a:r>
              <a:rPr lang="en-US" dirty="0" smtClean="0"/>
              <a:t> system A on top of system B.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Role of Virtualization in Distributed Systems </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The hardware and low-level systems software change reasonably fast, software at higher levels of abstraction are much more stable</a:t>
            </a:r>
          </a:p>
          <a:p>
            <a:pPr algn="just"/>
            <a:r>
              <a:rPr lang="en-US" dirty="0" smtClean="0"/>
              <a:t>Legacy software cannot be maintained in the same pace as the platforms it relies on.</a:t>
            </a:r>
          </a:p>
          <a:p>
            <a:pPr algn="just"/>
            <a:r>
              <a:rPr lang="en-US" dirty="0" smtClean="0"/>
              <a:t> Virtualization can help  by porting the legacy interfaces to the new platforms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Role of Virtualization in Distributed Systems </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t>The networking has become completely pervasive.</a:t>
            </a:r>
          </a:p>
          <a:p>
            <a:pPr algn="just"/>
            <a:r>
              <a:rPr lang="en-US" dirty="0" smtClean="0"/>
              <a:t>Modern computer systems are heterogeneous collection of server computers, each one running very different applications, which can be accessed by clients.</a:t>
            </a:r>
          </a:p>
          <a:p>
            <a:pPr algn="just"/>
            <a:r>
              <a:rPr lang="en-US" dirty="0" smtClean="0"/>
              <a:t> At the same time the various resources should be easily accessible to these applications. </a:t>
            </a:r>
          </a:p>
          <a:p>
            <a:pPr algn="just"/>
            <a:r>
              <a:rPr lang="en-US" dirty="0" smtClean="0"/>
              <a:t>Virtualization can help a lot: the diversity of platforms and machines can be reduced by letting each application run on its own virtual machine, including the related libraries </a:t>
            </a:r>
            <a:r>
              <a:rPr lang="en-US" i="1" dirty="0" smtClean="0"/>
              <a:t>and operating system which  run on a common platform.</a:t>
            </a:r>
          </a:p>
          <a:p>
            <a:pPr algn="just"/>
            <a:r>
              <a:rPr lang="en-US" dirty="0" smtClean="0"/>
              <a:t>virtualization provides a high degree of portability and flexibility.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Architectures of Virtual Machines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There are many different ways in which virtualization can be realized.</a:t>
            </a:r>
          </a:p>
          <a:p>
            <a:pPr algn="just"/>
            <a:r>
              <a:rPr lang="en-US" dirty="0" smtClean="0"/>
              <a:t>computer systems generally offer four different types of interfaces, at four different levels:</a:t>
            </a:r>
          </a:p>
          <a:p>
            <a:pPr marL="514350" indent="-514350" algn="just">
              <a:buFont typeface="+mj-lt"/>
              <a:buAutoNum type="arabicPeriod"/>
            </a:pPr>
            <a:r>
              <a:rPr lang="en-US" dirty="0" smtClean="0"/>
              <a:t>An interface between the hardware and software consisting of </a:t>
            </a:r>
            <a:r>
              <a:rPr lang="en-US" i="1" dirty="0" smtClean="0"/>
              <a:t>machine instructions </a:t>
            </a:r>
          </a:p>
          <a:p>
            <a:pPr lvl="1" algn="just"/>
            <a:r>
              <a:rPr lang="en-US" dirty="0" smtClean="0"/>
              <a:t>that can be invoked by any program. </a:t>
            </a:r>
          </a:p>
          <a:p>
            <a:pPr marL="514350" indent="-514350" algn="just">
              <a:buFont typeface="+mj-lt"/>
              <a:buAutoNum type="arabicPeriod"/>
            </a:pPr>
            <a:r>
              <a:rPr lang="en-US" dirty="0" smtClean="0"/>
              <a:t>An interface between the hardware and software, consisting of machine instructions </a:t>
            </a:r>
          </a:p>
          <a:p>
            <a:pPr lvl="1" algn="just"/>
            <a:r>
              <a:rPr lang="en-US" dirty="0" smtClean="0"/>
              <a:t>that can be invoked only by privileged programs, such as an operating system. </a:t>
            </a:r>
          </a:p>
          <a:p>
            <a:pPr algn="just"/>
            <a:endParaRPr lang="en-US" dirty="0" smtClean="0"/>
          </a:p>
          <a:p>
            <a:pPr algn="just">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Architectures of Virtual Machines </a:t>
            </a:r>
            <a:endParaRPr lang="en-US" dirty="0">
              <a:solidFill>
                <a:srgbClr val="FF0000"/>
              </a:solidFill>
            </a:endParaRPr>
          </a:p>
        </p:txBody>
      </p:sp>
      <p:sp>
        <p:nvSpPr>
          <p:cNvPr id="3" name="Content Placeholder 2"/>
          <p:cNvSpPr>
            <a:spLocks noGrp="1"/>
          </p:cNvSpPr>
          <p:nvPr>
            <p:ph idx="1"/>
          </p:nvPr>
        </p:nvSpPr>
        <p:spPr/>
        <p:txBody>
          <a:bodyPr/>
          <a:lstStyle/>
          <a:p>
            <a:pPr marL="514350" indent="-514350" algn="just">
              <a:buNone/>
            </a:pPr>
            <a:r>
              <a:rPr lang="en-US" dirty="0" smtClean="0"/>
              <a:t>3. An interface consisting of </a:t>
            </a:r>
            <a:r>
              <a:rPr lang="en-US" i="1" dirty="0" smtClean="0"/>
              <a:t>system calls as offered by an operating system. </a:t>
            </a:r>
          </a:p>
          <a:p>
            <a:pPr marL="514350" indent="-514350" algn="just">
              <a:buNone/>
            </a:pPr>
            <a:r>
              <a:rPr lang="en-US" dirty="0" smtClean="0"/>
              <a:t>4. 	An interface consisting of library calls </a:t>
            </a:r>
          </a:p>
          <a:p>
            <a:pPr algn="just">
              <a:buNone/>
            </a:pPr>
            <a:r>
              <a:rPr lang="en-US" dirty="0" smtClean="0"/>
              <a:t>–	generally forming what is known as an </a:t>
            </a:r>
            <a:r>
              <a:rPr lang="en-US" i="1" dirty="0" smtClean="0"/>
              <a:t>application programming interface (API). </a:t>
            </a:r>
          </a:p>
          <a:p>
            <a:pPr algn="just">
              <a:buNone/>
            </a:pPr>
            <a:r>
              <a:rPr lang="en-US" dirty="0" smtClean="0"/>
              <a:t>–In many cases, the aforementioned system calls are hidden by an API. </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Architectures of Virtual Machines </a:t>
            </a:r>
            <a:endParaRPr lang="en-US"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2325327"/>
            <a:ext cx="8229600" cy="3075709"/>
          </a:xfrm>
          <a:prstGeom prst="rect">
            <a:avLst/>
          </a:prstGeom>
          <a:noFill/>
          <a:ln w="9525">
            <a:noFill/>
            <a:miter lim="800000"/>
            <a:headEnd/>
            <a:tailEnd/>
          </a:ln>
          <a:effectLst/>
        </p:spPr>
      </p:pic>
      <p:sp>
        <p:nvSpPr>
          <p:cNvPr id="5" name="Rectangle 4"/>
          <p:cNvSpPr/>
          <p:nvPr/>
        </p:nvSpPr>
        <p:spPr>
          <a:xfrm>
            <a:off x="1828800" y="5638800"/>
            <a:ext cx="5410200" cy="369332"/>
          </a:xfrm>
          <a:prstGeom prst="rect">
            <a:avLst/>
          </a:prstGeom>
        </p:spPr>
        <p:txBody>
          <a:bodyPr wrap="square">
            <a:spAutoFit/>
          </a:bodyPr>
          <a:lstStyle/>
          <a:p>
            <a:pPr algn="ctr"/>
            <a:r>
              <a:rPr lang="en-US" dirty="0" smtClean="0"/>
              <a:t>Various interfaces offered by computer systems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sz="3600" dirty="0" smtClean="0">
                <a:solidFill>
                  <a:srgbClr val="FF0000"/>
                </a:solidFill>
              </a:rPr>
              <a:t>Problems with Processes</a:t>
            </a:r>
            <a:endParaRPr lang="en-GB" sz="3600" dirty="0" smtClean="0">
              <a:solidFill>
                <a:srgbClr val="FF0000"/>
              </a:solidFill>
            </a:endParaRPr>
          </a:p>
        </p:txBody>
      </p:sp>
      <p:sp>
        <p:nvSpPr>
          <p:cNvPr id="7171" name="Rectangle 3"/>
          <p:cNvSpPr>
            <a:spLocks noGrp="1" noChangeArrowheads="1"/>
          </p:cNvSpPr>
          <p:nvPr>
            <p:ph type="body" idx="1"/>
          </p:nvPr>
        </p:nvSpPr>
        <p:spPr>
          <a:xfrm>
            <a:off x="457200" y="1371600"/>
            <a:ext cx="8382000" cy="5187950"/>
          </a:xfrm>
        </p:spPr>
        <p:txBody>
          <a:bodyPr/>
          <a:lstStyle/>
          <a:p>
            <a:pPr algn="just" eaLnBrk="1" hangingPunct="1"/>
            <a:r>
              <a:rPr lang="en-IE" sz="2800" dirty="0" smtClean="0"/>
              <a:t>Creating and managing processes is generally </a:t>
            </a:r>
            <a:br>
              <a:rPr lang="en-IE" sz="2800" dirty="0" smtClean="0"/>
            </a:br>
            <a:r>
              <a:rPr lang="en-IE" sz="2800" dirty="0" smtClean="0"/>
              <a:t>regarded as an expensive task</a:t>
            </a:r>
          </a:p>
          <a:p>
            <a:pPr algn="just" eaLnBrk="1" hangingPunct="1"/>
            <a:r>
              <a:rPr lang="en-IE" sz="2800" dirty="0" smtClean="0"/>
              <a:t>Making sure all the processes peacefully co-exist on the system is not easy</a:t>
            </a:r>
          </a:p>
          <a:p>
            <a:pPr algn="just" eaLnBrk="1" hangingPunct="1"/>
            <a:r>
              <a:rPr lang="en-IE" sz="2800" b="1" dirty="0" smtClean="0"/>
              <a:t>Threads</a:t>
            </a:r>
            <a:r>
              <a:rPr lang="en-IE" sz="2800" dirty="0" smtClean="0"/>
              <a:t> can be thought of as an “execution of a part of a program”</a:t>
            </a:r>
          </a:p>
          <a:p>
            <a:pPr algn="just" eaLnBrk="1" hangingPunct="1"/>
            <a:r>
              <a:rPr lang="en-IE" sz="2800" dirty="0" smtClean="0"/>
              <a:t>Rather than make the OS responsible for concurrency transparency, it is left to the individual application to manage the creation and scheduling of each thread.</a:t>
            </a:r>
            <a:endParaRPr lang="en-GB" sz="2800" dirty="0" smtClean="0"/>
          </a:p>
        </p:txBody>
      </p:sp>
    </p:spTree>
    <p:extLst>
      <p:ext uri="{BB962C8B-B14F-4D97-AF65-F5344CB8AC3E}">
        <p14:creationId xmlns:p14="http://schemas.microsoft.com/office/powerpoint/2010/main" xmlns="" val="3144587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Architectures of Virtual Machines </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lvl="1" algn="just">
              <a:buNone/>
            </a:pPr>
            <a:r>
              <a:rPr lang="en-US" sz="4000" dirty="0" smtClean="0"/>
              <a:t>Virtualization can be implemented at two levels. </a:t>
            </a:r>
          </a:p>
          <a:p>
            <a:pPr algn="just"/>
            <a:r>
              <a:rPr lang="en-US" sz="4000" b="1" dirty="0" smtClean="0"/>
              <a:t>Process Virtual Machine</a:t>
            </a:r>
            <a:r>
              <a:rPr lang="en-US" sz="4000" dirty="0" smtClean="0"/>
              <a:t>: An abstract instruction set that is to be used for executing applications. </a:t>
            </a:r>
          </a:p>
          <a:p>
            <a:pPr lvl="1" algn="just"/>
            <a:r>
              <a:rPr lang="en-US" sz="3600" dirty="0" smtClean="0"/>
              <a:t>For example: Java runtime, Windows emulation (Wine) on Unix/Linux/ </a:t>
            </a:r>
            <a:r>
              <a:rPr lang="en-US" sz="3600" dirty="0" err="1" smtClean="0"/>
              <a:t>MacOS</a:t>
            </a:r>
            <a:r>
              <a:rPr lang="en-US" sz="3600" dirty="0" smtClean="0"/>
              <a:t>. </a:t>
            </a:r>
          </a:p>
          <a:p>
            <a:pPr algn="just"/>
            <a:r>
              <a:rPr lang="en-US" sz="4000" b="1" dirty="0" smtClean="0"/>
              <a:t>Virtual Machine Monitor</a:t>
            </a:r>
            <a:r>
              <a:rPr lang="en-US" sz="4000" dirty="0" smtClean="0"/>
              <a:t>: A layer completely shielding the original hardware but offering the complete instruction set of that same or other hardware as an interface. </a:t>
            </a:r>
          </a:p>
          <a:p>
            <a:pPr lvl="1" algn="just"/>
            <a:r>
              <a:rPr lang="en-US" sz="4000" dirty="0" smtClean="0"/>
              <a:t>Makes it possible to have multiple instances of different operating systems run simultaneously on the same platform. </a:t>
            </a:r>
          </a:p>
          <a:p>
            <a:pPr lvl="1" algn="just"/>
            <a:r>
              <a:rPr lang="en-US" sz="4000" dirty="0" smtClean="0"/>
              <a:t>Examples: </a:t>
            </a:r>
            <a:r>
              <a:rPr lang="en-US" sz="4000" dirty="0" err="1" smtClean="0"/>
              <a:t>Vmware</a:t>
            </a:r>
            <a:r>
              <a:rPr lang="en-US" sz="4000" dirty="0" smtClean="0"/>
              <a:t>, </a:t>
            </a:r>
            <a:r>
              <a:rPr lang="en-US" sz="4000" dirty="0" err="1" smtClean="0"/>
              <a:t>VirtualBox</a:t>
            </a:r>
            <a:r>
              <a:rPr lang="en-US" sz="4000" dirty="0" smtClean="0"/>
              <a:t>, </a:t>
            </a:r>
            <a:r>
              <a:rPr lang="en-US" sz="4000" dirty="0" err="1" smtClean="0"/>
              <a:t>Xen</a:t>
            </a:r>
            <a:r>
              <a:rPr lang="en-US" sz="4000" dirty="0" smtClean="0"/>
              <a:t>, </a:t>
            </a:r>
            <a:r>
              <a:rPr lang="en-US" sz="4000" dirty="0" err="1" smtClean="0"/>
              <a:t>VirtualPC</a:t>
            </a:r>
            <a:r>
              <a:rPr lang="en-US" sz="4000" dirty="0" smtClean="0"/>
              <a:t>, Parallels etc </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Architectures of Virtual Machines </a:t>
            </a:r>
            <a:endParaRPr lang="en-US"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2133600" y="1752600"/>
            <a:ext cx="4214537" cy="3810000"/>
          </a:xfrm>
          <a:prstGeom prst="rect">
            <a:avLst/>
          </a:prstGeom>
          <a:noFill/>
          <a:ln w="9525">
            <a:noFill/>
            <a:miter lim="800000"/>
            <a:headEnd/>
            <a:tailEnd/>
          </a:ln>
          <a:effectLst/>
        </p:spPr>
      </p:pic>
      <p:sp>
        <p:nvSpPr>
          <p:cNvPr id="5" name="Rectangle 4"/>
          <p:cNvSpPr/>
          <p:nvPr/>
        </p:nvSpPr>
        <p:spPr>
          <a:xfrm>
            <a:off x="1066800" y="5867400"/>
            <a:ext cx="7162800" cy="646331"/>
          </a:xfrm>
          <a:prstGeom prst="rect">
            <a:avLst/>
          </a:prstGeom>
        </p:spPr>
        <p:txBody>
          <a:bodyPr wrap="square">
            <a:spAutoFit/>
          </a:bodyPr>
          <a:lstStyle/>
          <a:p>
            <a:r>
              <a:rPr lang="en-US" dirty="0" smtClean="0"/>
              <a:t>A process virtual machine, with multiple instances of (application, runtime) combinations.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Architectures of Virtual Machines </a:t>
            </a:r>
            <a:endParaRPr lang="en-US" dirty="0">
              <a:solidFill>
                <a:srgbClr val="FF0000"/>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905000" y="1676400"/>
            <a:ext cx="4925050" cy="4114800"/>
          </a:xfrm>
          <a:prstGeom prst="rect">
            <a:avLst/>
          </a:prstGeom>
          <a:noFill/>
          <a:ln w="9525">
            <a:noFill/>
            <a:miter lim="800000"/>
            <a:headEnd/>
            <a:tailEnd/>
          </a:ln>
          <a:effectLst/>
        </p:spPr>
      </p:pic>
      <p:sp>
        <p:nvSpPr>
          <p:cNvPr id="5" name="Rectangle 4"/>
          <p:cNvSpPr/>
          <p:nvPr/>
        </p:nvSpPr>
        <p:spPr>
          <a:xfrm>
            <a:off x="1143000" y="5867400"/>
            <a:ext cx="6781800" cy="646331"/>
          </a:xfrm>
          <a:prstGeom prst="rect">
            <a:avLst/>
          </a:prstGeom>
        </p:spPr>
        <p:txBody>
          <a:bodyPr wrap="square">
            <a:spAutoFit/>
          </a:bodyPr>
          <a:lstStyle/>
          <a:p>
            <a:r>
              <a:rPr lang="en-US" dirty="0" smtClean="0"/>
              <a:t>A virtual machine monitor, with multiple instances of (applications, operating system) combinations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 Issues for Clients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A major task of client machines is to provide the means for users to interact with remote servers.</a:t>
            </a:r>
          </a:p>
          <a:p>
            <a:pPr algn="just"/>
            <a:r>
              <a:rPr lang="en-US" dirty="0" smtClean="0"/>
              <a:t> There are 2 two ways in which this interaction can be supported.</a:t>
            </a:r>
          </a:p>
          <a:p>
            <a:pPr lvl="1" algn="just"/>
            <a:r>
              <a:rPr lang="en-US" dirty="0" smtClean="0"/>
              <a:t> First, for each remote service the client machine will have a separate counterpart that can contact the service over the network.</a:t>
            </a:r>
          </a:p>
          <a:p>
            <a:pPr lvl="1" algn="just"/>
            <a:r>
              <a:rPr lang="en-US" dirty="0" smtClean="0"/>
              <a:t>A second solution is to provide direct access to remote services by only offering a convenient user interface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Networked User Interfaces </a:t>
            </a:r>
            <a:endParaRPr lang="en-US" dirty="0">
              <a:solidFill>
                <a:srgbClr val="FF0000"/>
              </a:solidFill>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833437" y="1605756"/>
            <a:ext cx="6786563" cy="4097874"/>
          </a:xfrm>
          <a:prstGeom prst="rect">
            <a:avLst/>
          </a:prstGeom>
          <a:noFill/>
          <a:ln w="9525">
            <a:noFill/>
            <a:miter lim="800000"/>
            <a:headEnd/>
            <a:tailEnd/>
          </a:ln>
          <a:effectLst/>
        </p:spPr>
      </p:pic>
      <p:sp>
        <p:nvSpPr>
          <p:cNvPr id="5" name="Rectangle 4"/>
          <p:cNvSpPr/>
          <p:nvPr/>
        </p:nvSpPr>
        <p:spPr>
          <a:xfrm>
            <a:off x="1371600" y="5867400"/>
            <a:ext cx="4569328" cy="369332"/>
          </a:xfrm>
          <a:prstGeom prst="rect">
            <a:avLst/>
          </a:prstGeom>
        </p:spPr>
        <p:txBody>
          <a:bodyPr wrap="none">
            <a:spAutoFit/>
          </a:bodyPr>
          <a:lstStyle/>
          <a:p>
            <a:r>
              <a:rPr lang="en-US" dirty="0" smtClean="0"/>
              <a:t>A networked application with its own protocol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Networked User Interfaces </a:t>
            </a:r>
            <a:endParaRPr lang="en-US" dirty="0">
              <a:solidFill>
                <a:srgbClr val="FF0000"/>
              </a:solidFill>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447800" y="1752600"/>
            <a:ext cx="6315075" cy="3827808"/>
          </a:xfrm>
          <a:prstGeom prst="rect">
            <a:avLst/>
          </a:prstGeom>
          <a:noFill/>
          <a:ln w="9525">
            <a:noFill/>
            <a:miter lim="800000"/>
            <a:headEnd/>
            <a:tailEnd/>
          </a:ln>
          <a:effectLst/>
        </p:spPr>
      </p:pic>
      <p:sp>
        <p:nvSpPr>
          <p:cNvPr id="5" name="Rectangle 4"/>
          <p:cNvSpPr/>
          <p:nvPr/>
        </p:nvSpPr>
        <p:spPr>
          <a:xfrm>
            <a:off x="2133600" y="5638800"/>
            <a:ext cx="5791200" cy="369332"/>
          </a:xfrm>
          <a:prstGeom prst="rect">
            <a:avLst/>
          </a:prstGeom>
        </p:spPr>
        <p:txBody>
          <a:bodyPr wrap="square">
            <a:spAutoFit/>
          </a:bodyPr>
          <a:lstStyle/>
          <a:p>
            <a:r>
              <a:rPr lang="en-US" dirty="0" smtClean="0"/>
              <a:t>A general solution to allow access to remote applications.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Client-Side Software for Distribution Transparency </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In many cases, parts of the processing and data level in a client-server application are executed on the client side as well</a:t>
            </a:r>
          </a:p>
          <a:p>
            <a:pPr algn="just"/>
            <a:r>
              <a:rPr lang="en-US" dirty="0" smtClean="0"/>
              <a:t>Besides the user interface and other application-related software, client software comprises </a:t>
            </a:r>
            <a:r>
              <a:rPr lang="en-US" dirty="0" smtClean="0">
                <a:solidFill>
                  <a:srgbClr val="00B0F0"/>
                </a:solidFill>
              </a:rPr>
              <a:t>components for achieving distribution transparency</a:t>
            </a:r>
          </a:p>
          <a:p>
            <a:pPr algn="just"/>
            <a:r>
              <a:rPr lang="en-US" dirty="0" smtClean="0"/>
              <a:t>a client should not be aware that it is communicating with remote processes. </a:t>
            </a:r>
          </a:p>
          <a:p>
            <a:pPr algn="just"/>
            <a:r>
              <a:rPr lang="en-US" dirty="0" smtClean="0"/>
              <a:t>In contrast, distribution is often less transparent to servers for reasons of performance and correctness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Client-Side Software for Distribution Transparency </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solidFill>
                  <a:srgbClr val="00B0F0"/>
                </a:solidFill>
              </a:rPr>
              <a:t>Access transparency </a:t>
            </a:r>
            <a:r>
              <a:rPr lang="en-US" dirty="0" smtClean="0"/>
              <a:t>is generally handled through the generation of a client stub from an interface definition of what the server has to offer</a:t>
            </a:r>
          </a:p>
          <a:p>
            <a:pPr algn="just"/>
            <a:r>
              <a:rPr lang="en-US" dirty="0" smtClean="0"/>
              <a:t>The stub provides the same interface as available at the server, but hides the possible differences in machine architectures, as well as the actual communication.</a:t>
            </a:r>
          </a:p>
          <a:p>
            <a:pPr algn="just"/>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Client-Side Software for Distribution Transparency </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Many distributed systems implement </a:t>
            </a:r>
            <a:r>
              <a:rPr lang="en-US" dirty="0" smtClean="0">
                <a:solidFill>
                  <a:srgbClr val="00B0F0"/>
                </a:solidFill>
              </a:rPr>
              <a:t>replication transparency </a:t>
            </a:r>
            <a:r>
              <a:rPr lang="en-US" dirty="0" smtClean="0"/>
              <a:t>by means of client-side solutions.</a:t>
            </a:r>
          </a:p>
          <a:p>
            <a:pPr algn="just"/>
            <a:r>
              <a:rPr lang="en-US" dirty="0" smtClean="0"/>
              <a:t>Replication transparency ensures that replication of databases are hidden from the users</a:t>
            </a:r>
          </a:p>
          <a:p>
            <a:pPr algn="just"/>
            <a:r>
              <a:rPr lang="en-US" dirty="0" smtClean="0"/>
              <a:t>In a distributed system with replicated servers, Such replication can be achieved by forwarding a request to each replica. </a:t>
            </a:r>
          </a:p>
          <a:p>
            <a:pPr algn="just"/>
            <a:r>
              <a:rPr lang="en-US" dirty="0" smtClean="0"/>
              <a:t>Client-side software can transparently collect all responses and pass a single response to the client application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Client-Side Software for Distribution Transparency </a:t>
            </a:r>
            <a:endParaRPr lang="en-US" dirty="0">
              <a:solidFill>
                <a:srgbClr val="FF0000"/>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201307"/>
            <a:ext cx="8229600" cy="3323748"/>
          </a:xfrm>
          <a:prstGeom prst="rect">
            <a:avLst/>
          </a:prstGeom>
          <a:noFill/>
          <a:ln w="9525">
            <a:noFill/>
            <a:miter lim="800000"/>
            <a:headEnd/>
            <a:tailEnd/>
          </a:ln>
          <a:effectLst/>
        </p:spPr>
      </p:pic>
      <p:sp>
        <p:nvSpPr>
          <p:cNvPr id="5" name="Rectangle 4"/>
          <p:cNvSpPr/>
          <p:nvPr/>
        </p:nvSpPr>
        <p:spPr>
          <a:xfrm>
            <a:off x="1371600" y="5638800"/>
            <a:ext cx="6324600" cy="369332"/>
          </a:xfrm>
          <a:prstGeom prst="rect">
            <a:avLst/>
          </a:prstGeom>
        </p:spPr>
        <p:txBody>
          <a:bodyPr wrap="square">
            <a:spAutoFit/>
          </a:bodyPr>
          <a:lstStyle/>
          <a:p>
            <a:r>
              <a:rPr lang="en-US" dirty="0" smtClean="0"/>
              <a:t>Transparent replication of a server using a client-side solution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IE" sz="3600" dirty="0" smtClean="0">
                <a:solidFill>
                  <a:srgbClr val="FF0000"/>
                </a:solidFill>
              </a:rPr>
              <a:t>Introduction to Threads</a:t>
            </a:r>
            <a:endParaRPr lang="en-GB" sz="3600" dirty="0" smtClean="0">
              <a:solidFill>
                <a:srgbClr val="FF0000"/>
              </a:solidFill>
            </a:endParaRPr>
          </a:p>
        </p:txBody>
      </p:sp>
      <p:sp>
        <p:nvSpPr>
          <p:cNvPr id="6147" name="Rectangle 3"/>
          <p:cNvSpPr>
            <a:spLocks noGrp="1" noChangeArrowheads="1"/>
          </p:cNvSpPr>
          <p:nvPr>
            <p:ph type="body" idx="1"/>
          </p:nvPr>
        </p:nvSpPr>
        <p:spPr>
          <a:xfrm>
            <a:off x="457200" y="1295400"/>
            <a:ext cx="8356600" cy="5235575"/>
          </a:xfrm>
        </p:spPr>
        <p:txBody>
          <a:bodyPr>
            <a:normAutofit lnSpcReduction="10000"/>
          </a:bodyPr>
          <a:lstStyle/>
          <a:p>
            <a:pPr algn="just" eaLnBrk="1" hangingPunct="1"/>
            <a:r>
              <a:rPr lang="en-IE" dirty="0" smtClean="0"/>
              <a:t>Modern OSs provide “virtual processors” within which programs execute.</a:t>
            </a:r>
          </a:p>
          <a:p>
            <a:pPr algn="just" eaLnBrk="1" hangingPunct="1"/>
            <a:r>
              <a:rPr lang="en-IE" dirty="0" smtClean="0"/>
              <a:t>A programs execution environment is documented in the process table and assigned </a:t>
            </a:r>
            <a:br>
              <a:rPr lang="en-IE" dirty="0" smtClean="0"/>
            </a:br>
            <a:r>
              <a:rPr lang="en-IE" dirty="0" smtClean="0"/>
              <a:t>a PID.</a:t>
            </a:r>
          </a:p>
          <a:p>
            <a:pPr algn="just" eaLnBrk="1" hangingPunct="1"/>
            <a:r>
              <a:rPr lang="en-IE" dirty="0" smtClean="0"/>
              <a:t>To achieve acceptable performance in distributed systems, relying on the OS’s idea </a:t>
            </a:r>
            <a:br>
              <a:rPr lang="en-IE" dirty="0" smtClean="0"/>
            </a:br>
            <a:r>
              <a:rPr lang="en-IE" dirty="0" smtClean="0"/>
              <a:t>of a process is often not enough – </a:t>
            </a:r>
            <a:br>
              <a:rPr lang="en-IE" dirty="0" smtClean="0"/>
            </a:br>
            <a:r>
              <a:rPr lang="en-IE" dirty="0" smtClean="0"/>
              <a:t>finer granularity is required.</a:t>
            </a:r>
          </a:p>
          <a:p>
            <a:pPr algn="just" eaLnBrk="1" hangingPunct="1"/>
            <a:r>
              <a:rPr lang="en-IE" dirty="0" smtClean="0"/>
              <a:t>The solution: Threading.</a:t>
            </a:r>
          </a:p>
        </p:txBody>
      </p:sp>
    </p:spTree>
    <p:extLst>
      <p:ext uri="{BB962C8B-B14F-4D97-AF65-F5344CB8AC3E}">
        <p14:creationId xmlns:p14="http://schemas.microsoft.com/office/powerpoint/2010/main" xmlns="" val="24472291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Client-Side Software for Distribution Transparency </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Replication transparency is associated with concurrency transparency and failure transparency. </a:t>
            </a:r>
          </a:p>
          <a:p>
            <a:pPr algn="just"/>
            <a:r>
              <a:rPr lang="en-US" dirty="0" smtClean="0">
                <a:solidFill>
                  <a:srgbClr val="00B0F0"/>
                </a:solidFill>
              </a:rPr>
              <a:t>concurrency transparency: </a:t>
            </a:r>
            <a:r>
              <a:rPr lang="en-US" dirty="0" smtClean="0"/>
              <a:t>Whenever a user updates a data item, the update is reflected in all the copies of the table. , this operation should not be known to the user. </a:t>
            </a:r>
          </a:p>
          <a:p>
            <a:pPr algn="just"/>
            <a:r>
              <a:rPr lang="en-US" dirty="0" smtClean="0"/>
              <a:t>Concurrency transparency can be handled through special intermediate servers and requires less support from client software.</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Client-Side Software for Distribution Transparency </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solidFill>
                  <a:srgbClr val="00B0F0"/>
                </a:solidFill>
              </a:rPr>
              <a:t>Failure transparency: </a:t>
            </a:r>
            <a:r>
              <a:rPr lang="en-US" dirty="0" smtClean="0"/>
              <a:t>In case of failure of a site, the user can still proceed with his queries using replicated copies without any knowledge of failure. </a:t>
            </a:r>
            <a:endParaRPr lang="en-US" dirty="0" smtClean="0">
              <a:solidFill>
                <a:srgbClr val="00B0F0"/>
              </a:solidFill>
            </a:endParaRPr>
          </a:p>
          <a:p>
            <a:pPr algn="just"/>
            <a:r>
              <a:rPr lang="en-US" dirty="0" smtClean="0"/>
              <a:t>Masking communication failures with a server is typically done through client middleware.</a:t>
            </a:r>
          </a:p>
          <a:p>
            <a:pPr algn="just"/>
            <a:r>
              <a:rPr lang="en-US" dirty="0" smtClean="0">
                <a:solidFill>
                  <a:srgbClr val="00B0F0"/>
                </a:solidFill>
              </a:rPr>
              <a:t>Persistence transparency </a:t>
            </a:r>
            <a:r>
              <a:rPr lang="en-US" dirty="0" smtClean="0"/>
              <a:t>is often completely handled at the server.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 Issues for Servers </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A server is a process implementing a specific service on behalf of a collection of clients </a:t>
            </a:r>
          </a:p>
          <a:p>
            <a:pPr algn="just"/>
            <a:r>
              <a:rPr lang="en-US" dirty="0" smtClean="0"/>
              <a:t>Each </a:t>
            </a:r>
            <a:r>
              <a:rPr lang="en-US" dirty="0"/>
              <a:t>server is organized in the same way: it waits for </a:t>
            </a:r>
            <a:r>
              <a:rPr lang="en-US" dirty="0" smtClean="0"/>
              <a:t>an incoming </a:t>
            </a:r>
            <a:r>
              <a:rPr lang="en-US" dirty="0"/>
              <a:t>request from a client and subsequently ensures that the request is </a:t>
            </a:r>
            <a:r>
              <a:rPr lang="en-US" dirty="0" smtClean="0"/>
              <a:t>taken care </a:t>
            </a:r>
            <a:r>
              <a:rPr lang="en-US" dirty="0"/>
              <a:t>of, after which it waits for the next incoming request</a:t>
            </a:r>
            <a:endParaRPr lang="en-US" dirty="0" smtClean="0"/>
          </a:p>
          <a:p>
            <a:pPr algn="just"/>
            <a:r>
              <a:rPr lang="en-US" dirty="0"/>
              <a:t>There are several ways to organize </a:t>
            </a:r>
            <a:r>
              <a:rPr lang="en-US" dirty="0" smtClean="0"/>
              <a:t>servers</a:t>
            </a:r>
          </a:p>
          <a:p>
            <a:pPr lvl="1" algn="just"/>
            <a:r>
              <a:rPr lang="en-US" dirty="0"/>
              <a:t>How a server </a:t>
            </a:r>
            <a:r>
              <a:rPr lang="en-US" dirty="0" smtClean="0"/>
              <a:t>handle request</a:t>
            </a:r>
          </a:p>
          <a:p>
            <a:pPr lvl="1" algn="just"/>
            <a:r>
              <a:rPr lang="en-US" dirty="0"/>
              <a:t>where clients contact a </a:t>
            </a:r>
            <a:r>
              <a:rPr lang="en-US" dirty="0" smtClean="0"/>
              <a:t>server</a:t>
            </a:r>
          </a:p>
          <a:p>
            <a:pPr lvl="1" algn="just"/>
            <a:r>
              <a:rPr lang="en-US" dirty="0"/>
              <a:t>how a server can be </a:t>
            </a:r>
            <a:r>
              <a:rPr lang="en-US" dirty="0" smtClean="0"/>
              <a:t>interrupted</a:t>
            </a:r>
          </a:p>
          <a:p>
            <a:pPr lvl="1" algn="just"/>
            <a:r>
              <a:rPr lang="en-US" dirty="0"/>
              <a:t>whether or not the server is stateless</a:t>
            </a:r>
            <a:endParaRPr lang="en-US" dirty="0" smtClean="0"/>
          </a:p>
          <a:p>
            <a:pPr algn="just"/>
            <a:endParaRPr lang="en-US" dirty="0"/>
          </a:p>
        </p:txBody>
      </p:sp>
    </p:spTree>
    <p:extLst>
      <p:ext uri="{BB962C8B-B14F-4D97-AF65-F5344CB8AC3E}">
        <p14:creationId xmlns:p14="http://schemas.microsoft.com/office/powerpoint/2010/main" xmlns="" val="347655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Design Issues for Servers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b="1" dirty="0"/>
              <a:t>How a server handle request</a:t>
            </a:r>
          </a:p>
          <a:p>
            <a:pPr algn="just"/>
            <a:r>
              <a:rPr lang="en-US" dirty="0" smtClean="0"/>
              <a:t>A server can be iterative or concurrent</a:t>
            </a:r>
            <a:endParaRPr lang="en-US" dirty="0"/>
          </a:p>
          <a:p>
            <a:pPr algn="just"/>
            <a:r>
              <a:rPr lang="en-IN" dirty="0" smtClean="0"/>
              <a:t>Iterative server: </a:t>
            </a:r>
            <a:r>
              <a:rPr lang="en-US" dirty="0" smtClean="0"/>
              <a:t>server </a:t>
            </a:r>
            <a:r>
              <a:rPr lang="en-US" dirty="0"/>
              <a:t>itself handles the request and, if necessary, returns a response to the </a:t>
            </a:r>
            <a:r>
              <a:rPr lang="en-US" dirty="0" smtClean="0"/>
              <a:t>requesting </a:t>
            </a:r>
            <a:r>
              <a:rPr lang="en-IN" dirty="0" smtClean="0"/>
              <a:t>client</a:t>
            </a:r>
          </a:p>
          <a:p>
            <a:pPr algn="just"/>
            <a:r>
              <a:rPr lang="en-US" dirty="0" smtClean="0"/>
              <a:t>Concurrent server: </a:t>
            </a:r>
            <a:r>
              <a:rPr lang="en-US" dirty="0"/>
              <a:t>server </a:t>
            </a:r>
            <a:r>
              <a:rPr lang="en-US" dirty="0" smtClean="0"/>
              <a:t>does </a:t>
            </a:r>
            <a:r>
              <a:rPr lang="en-US" dirty="0"/>
              <a:t>not handle the request itself, but </a:t>
            </a:r>
            <a:r>
              <a:rPr lang="en-US" dirty="0" smtClean="0"/>
              <a:t>passes it </a:t>
            </a:r>
            <a:r>
              <a:rPr lang="en-US" dirty="0"/>
              <a:t>to a separate thread or another process, after which it immediately waits for </a:t>
            </a:r>
            <a:r>
              <a:rPr lang="en-US" dirty="0" smtClean="0"/>
              <a:t>the </a:t>
            </a:r>
            <a:r>
              <a:rPr lang="en-IN" dirty="0" smtClean="0"/>
              <a:t>next </a:t>
            </a:r>
            <a:r>
              <a:rPr lang="en-IN" dirty="0"/>
              <a:t>incoming request</a:t>
            </a:r>
            <a:endParaRPr lang="en-US" dirty="0" smtClean="0"/>
          </a:p>
          <a:p>
            <a:pPr algn="just"/>
            <a:r>
              <a:rPr lang="en-US" dirty="0" smtClean="0"/>
              <a:t>Concurrent servers can be multi-threaded or multi-process </a:t>
            </a:r>
          </a:p>
          <a:p>
            <a:pPr algn="just"/>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Servers: Design Issues </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where clients contact a server</a:t>
            </a:r>
          </a:p>
          <a:p>
            <a:r>
              <a:rPr lang="en-US" dirty="0" smtClean="0"/>
              <a:t>In </a:t>
            </a:r>
            <a:r>
              <a:rPr lang="en-US" dirty="0"/>
              <a:t>all cases, clients send </a:t>
            </a:r>
            <a:r>
              <a:rPr lang="en-US" dirty="0" smtClean="0"/>
              <a:t>requests to </a:t>
            </a:r>
            <a:r>
              <a:rPr lang="en-US" dirty="0"/>
              <a:t>an end point, </a:t>
            </a:r>
            <a:r>
              <a:rPr lang="en-US" dirty="0" smtClean="0"/>
              <a:t> </a:t>
            </a:r>
            <a:r>
              <a:rPr lang="en-US" dirty="0"/>
              <a:t>called a port, at the machine where the server is running.</a:t>
            </a:r>
          </a:p>
          <a:p>
            <a:r>
              <a:rPr lang="en-US" dirty="0"/>
              <a:t>Each server listens to a specific end </a:t>
            </a:r>
            <a:r>
              <a:rPr lang="en-US" dirty="0" smtClean="0"/>
              <a:t>point</a:t>
            </a:r>
          </a:p>
          <a:p>
            <a:pPr algn="just"/>
            <a:r>
              <a:rPr lang="en-US" dirty="0"/>
              <a:t>How does a client find a server? Need to know the end-point or port and the host address </a:t>
            </a:r>
          </a:p>
          <a:p>
            <a:pPr lvl="1" algn="just"/>
            <a:r>
              <a:rPr lang="en-US" dirty="0"/>
              <a:t>Statically assigned like well known servers like HTTP on port 80 </a:t>
            </a:r>
          </a:p>
          <a:p>
            <a:pPr lvl="1" algn="just"/>
            <a:r>
              <a:rPr lang="en-US" dirty="0"/>
              <a:t>Look-up service provided by a special directory server </a:t>
            </a:r>
          </a:p>
          <a:p>
            <a:pPr lvl="1" algn="just"/>
            <a:r>
              <a:rPr lang="en-US" dirty="0"/>
              <a:t>Using a super server that selects on multiple ports and forks off the appropriate server when a request comes in </a:t>
            </a:r>
          </a:p>
          <a:p>
            <a:endParaRPr lang="en-US" dirty="0"/>
          </a:p>
          <a:p>
            <a:endParaRPr lang="en-US" dirty="0" smtClean="0"/>
          </a:p>
        </p:txBody>
      </p:sp>
    </p:spTree>
    <p:extLst>
      <p:ext uri="{BB962C8B-B14F-4D97-AF65-F5344CB8AC3E}">
        <p14:creationId xmlns:p14="http://schemas.microsoft.com/office/powerpoint/2010/main" xmlns="" val="1099525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General Design Issues </a:t>
            </a:r>
            <a:endParaRPr lang="en-US" dirty="0">
              <a:solidFill>
                <a:srgbClr val="FF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2059319"/>
            <a:ext cx="8229600" cy="3607724"/>
          </a:xfrm>
          <a:prstGeom prst="rect">
            <a:avLst/>
          </a:prstGeom>
          <a:noFill/>
          <a:ln w="9525">
            <a:noFill/>
            <a:miter lim="800000"/>
            <a:headEnd/>
            <a:tailEnd/>
          </a:ln>
          <a:effectLst/>
        </p:spPr>
      </p:pic>
      <p:sp>
        <p:nvSpPr>
          <p:cNvPr id="5" name="Rectangle 4"/>
          <p:cNvSpPr/>
          <p:nvPr/>
        </p:nvSpPr>
        <p:spPr>
          <a:xfrm>
            <a:off x="2057400" y="5791200"/>
            <a:ext cx="3996928" cy="369332"/>
          </a:xfrm>
          <a:prstGeom prst="rect">
            <a:avLst/>
          </a:prstGeom>
        </p:spPr>
        <p:txBody>
          <a:bodyPr wrap="none">
            <a:spAutoFit/>
          </a:bodyPr>
          <a:lstStyle/>
          <a:p>
            <a:r>
              <a:rPr lang="en-US" dirty="0" smtClean="0"/>
              <a:t>Client-to-server binding using a daemon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General Design Issues </a:t>
            </a:r>
            <a:endParaRPr lang="en-US" dirty="0">
              <a:solidFill>
                <a:srgbClr val="FF000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872283"/>
            <a:ext cx="8229600" cy="3981796"/>
          </a:xfrm>
          <a:prstGeom prst="rect">
            <a:avLst/>
          </a:prstGeom>
          <a:noFill/>
          <a:ln w="9525">
            <a:noFill/>
            <a:miter lim="800000"/>
            <a:headEnd/>
            <a:tailEnd/>
          </a:ln>
          <a:effectLst/>
        </p:spPr>
      </p:pic>
      <p:sp>
        <p:nvSpPr>
          <p:cNvPr id="5" name="Rectangle 4"/>
          <p:cNvSpPr/>
          <p:nvPr/>
        </p:nvSpPr>
        <p:spPr>
          <a:xfrm>
            <a:off x="1752600" y="5943600"/>
            <a:ext cx="4331057" cy="369332"/>
          </a:xfrm>
          <a:prstGeom prst="rect">
            <a:avLst/>
          </a:prstGeom>
        </p:spPr>
        <p:txBody>
          <a:bodyPr wrap="none">
            <a:spAutoFit/>
          </a:bodyPr>
          <a:lstStyle/>
          <a:p>
            <a:r>
              <a:rPr lang="en-US" dirty="0" smtClean="0"/>
              <a:t>Client-to-server binding using a </a:t>
            </a:r>
            <a:r>
              <a:rPr lang="en-US" dirty="0" err="1" smtClean="0"/>
              <a:t>superserver</a:t>
            </a:r>
            <a:r>
              <a:rPr lang="en-US" dirty="0" smtClean="0"/>
              <a:t>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Servers: Design </a:t>
            </a:r>
            <a:r>
              <a:rPr lang="en-US" dirty="0">
                <a:solidFill>
                  <a:srgbClr val="FF0000"/>
                </a:solidFill>
              </a:rPr>
              <a:t>Issues </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b="1" dirty="0"/>
              <a:t>how a server can be interrupted</a:t>
            </a:r>
          </a:p>
          <a:p>
            <a:r>
              <a:rPr lang="en-US" dirty="0" smtClean="0"/>
              <a:t>One approach is abruptly </a:t>
            </a:r>
            <a:r>
              <a:rPr lang="en-US" dirty="0"/>
              <a:t>exit the client application </a:t>
            </a:r>
            <a:r>
              <a:rPr lang="en-US" dirty="0" smtClean="0"/>
              <a:t>which </a:t>
            </a:r>
            <a:r>
              <a:rPr lang="en-US" dirty="0"/>
              <a:t>will automatically break the </a:t>
            </a:r>
            <a:r>
              <a:rPr lang="en-US" dirty="0" smtClean="0"/>
              <a:t>connection to </a:t>
            </a:r>
            <a:r>
              <a:rPr lang="en-US" dirty="0"/>
              <a:t>the </a:t>
            </a:r>
            <a:r>
              <a:rPr lang="en-US" dirty="0" smtClean="0"/>
              <a:t>server, </a:t>
            </a:r>
            <a:r>
              <a:rPr lang="en-US" dirty="0"/>
              <a:t>immediately restart it, and pretend nothing happened. </a:t>
            </a:r>
            <a:endParaRPr lang="en-US" dirty="0" smtClean="0"/>
          </a:p>
          <a:p>
            <a:r>
              <a:rPr lang="en-US" dirty="0" smtClean="0"/>
              <a:t>The server will </a:t>
            </a:r>
            <a:r>
              <a:rPr lang="en-US" dirty="0"/>
              <a:t>eventually tear down the old connection, thinking the client has </a:t>
            </a:r>
            <a:r>
              <a:rPr lang="en-US" dirty="0" smtClean="0"/>
              <a:t>probably </a:t>
            </a:r>
            <a:r>
              <a:rPr lang="en-IN" dirty="0" smtClean="0"/>
              <a:t>crashed</a:t>
            </a:r>
            <a:r>
              <a:rPr lang="en-IN" dirty="0"/>
              <a:t>.</a:t>
            </a:r>
          </a:p>
        </p:txBody>
      </p:sp>
    </p:spTree>
    <p:extLst>
      <p:ext uri="{BB962C8B-B14F-4D97-AF65-F5344CB8AC3E}">
        <p14:creationId xmlns:p14="http://schemas.microsoft.com/office/powerpoint/2010/main" xmlns="" val="2727686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Servers: Design Issues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b="1" dirty="0" smtClean="0"/>
              <a:t>Other approach </a:t>
            </a:r>
          </a:p>
          <a:p>
            <a:pPr algn="just"/>
            <a:r>
              <a:rPr lang="en-US" dirty="0" smtClean="0"/>
              <a:t>How to handle communication interrupts? Use out-of-band data. </a:t>
            </a:r>
          </a:p>
          <a:p>
            <a:pPr algn="just"/>
            <a:r>
              <a:rPr lang="en-US" dirty="0" smtClean="0"/>
              <a:t>Example: to cancel the upload of a huge file </a:t>
            </a:r>
          </a:p>
          <a:p>
            <a:pPr lvl="1" algn="just"/>
            <a:r>
              <a:rPr lang="en-US" dirty="0" smtClean="0"/>
              <a:t>Server listens to separate endpoint, which has higher priority, while also listening to the normal endpoint (with lower priority) </a:t>
            </a:r>
          </a:p>
          <a:p>
            <a:pPr lvl="1" algn="just"/>
            <a:r>
              <a:rPr lang="en-US" dirty="0" smtClean="0"/>
              <a:t>Send urgent data on the same connection. Can be done with TCP, where the server gets a signal (SIGURG) on receiving urgent data  </a:t>
            </a:r>
          </a:p>
          <a:p>
            <a:pPr algn="just"/>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Servers: Design Issues </a:t>
            </a:r>
            <a:endParaRPr lang="en-IN" dirty="0"/>
          </a:p>
        </p:txBody>
      </p:sp>
      <p:sp>
        <p:nvSpPr>
          <p:cNvPr id="3" name="Content Placeholder 2"/>
          <p:cNvSpPr>
            <a:spLocks noGrp="1"/>
          </p:cNvSpPr>
          <p:nvPr>
            <p:ph idx="1"/>
          </p:nvPr>
        </p:nvSpPr>
        <p:spPr/>
        <p:txBody>
          <a:bodyPr>
            <a:normAutofit fontScale="77500" lnSpcReduction="20000"/>
          </a:bodyPr>
          <a:lstStyle/>
          <a:p>
            <a:pPr marL="342900" lvl="1" indent="-342900" algn="just">
              <a:buFont typeface="Arial" pitchFamily="34" charset="0"/>
              <a:buChar char="•"/>
            </a:pPr>
            <a:r>
              <a:rPr lang="en-US" sz="4100" b="1" dirty="0" smtClean="0"/>
              <a:t>whether or not the server is stateless</a:t>
            </a:r>
          </a:p>
          <a:p>
            <a:pPr algn="just"/>
            <a:r>
              <a:rPr lang="en-US" b="1" dirty="0" smtClean="0"/>
              <a:t>Stateless </a:t>
            </a:r>
            <a:r>
              <a:rPr lang="en-US" b="1" dirty="0"/>
              <a:t>servers</a:t>
            </a:r>
            <a:r>
              <a:rPr lang="en-US" dirty="0"/>
              <a:t>. A stateless server does not remember anything from one request to another. For example, a HTTP server is stateless. Cookies can be used to transmit information specific to a client with a stateless server. Easy to recover from a crash. </a:t>
            </a:r>
          </a:p>
          <a:p>
            <a:pPr algn="just"/>
            <a:r>
              <a:rPr lang="en-US" b="1" dirty="0" err="1"/>
              <a:t>Stateful</a:t>
            </a:r>
            <a:r>
              <a:rPr lang="en-US" b="1" dirty="0"/>
              <a:t> servers</a:t>
            </a:r>
            <a:r>
              <a:rPr lang="en-US" dirty="0"/>
              <a:t>. Maintains information about its clients. Performance improvement over stateless servers is often the reason for </a:t>
            </a:r>
            <a:r>
              <a:rPr lang="en-US" dirty="0" err="1"/>
              <a:t>stateful</a:t>
            </a:r>
            <a:r>
              <a:rPr lang="en-US" dirty="0"/>
              <a:t> servers. Needs to recover its entire state as it was just before crash. Can be quite complex for distributed servers. </a:t>
            </a:r>
          </a:p>
          <a:p>
            <a:pPr algn="just"/>
            <a:r>
              <a:rPr lang="en-US" b="1" dirty="0"/>
              <a:t>Soft state</a:t>
            </a:r>
            <a:r>
              <a:rPr lang="en-US" dirty="0"/>
              <a:t>: The server promises to maintain state on behalf of the client, but only for a limited time</a:t>
            </a:r>
            <a:endParaRPr lang="en-IN" dirty="0"/>
          </a:p>
        </p:txBody>
      </p:sp>
    </p:spTree>
    <p:extLst>
      <p:ext uri="{BB962C8B-B14F-4D97-AF65-F5344CB8AC3E}">
        <p14:creationId xmlns:p14="http://schemas.microsoft.com/office/powerpoint/2010/main" xmlns="" val="180606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Threads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Thread executes its own piece of code, independently from other threads. </a:t>
            </a:r>
          </a:p>
          <a:p>
            <a:pPr algn="just"/>
            <a:r>
              <a:rPr lang="en-US" dirty="0" smtClean="0"/>
              <a:t>No attempt is made to achieve a high degree of concurrency transparency if this would result in performance degradation</a:t>
            </a:r>
          </a:p>
          <a:p>
            <a:pPr algn="just"/>
            <a:r>
              <a:rPr lang="en-US" dirty="0" smtClean="0"/>
              <a:t>A thread system generally maintains only the minimum information to allow a CPU to be shared by several threads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Clusters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smtClean="0"/>
              <a:t>Server </a:t>
            </a:r>
            <a:r>
              <a:rPr lang="en-US" dirty="0" smtClean="0"/>
              <a:t>cluster is </a:t>
            </a:r>
            <a:r>
              <a:rPr lang="en-US" dirty="0" smtClean="0"/>
              <a:t>a </a:t>
            </a:r>
            <a:r>
              <a:rPr lang="en-US" dirty="0" smtClean="0"/>
              <a:t>collection of machines connected through a network, where each machine runs one or more </a:t>
            </a:r>
            <a:r>
              <a:rPr lang="en-US" dirty="0" smtClean="0"/>
              <a:t>servers.</a:t>
            </a:r>
          </a:p>
          <a:p>
            <a:r>
              <a:rPr lang="en-US" dirty="0" smtClean="0"/>
              <a:t>The </a:t>
            </a:r>
            <a:r>
              <a:rPr lang="en-US" dirty="0" smtClean="0"/>
              <a:t>server clusters </a:t>
            </a:r>
            <a:r>
              <a:rPr lang="en-US" dirty="0" smtClean="0"/>
              <a:t>are </a:t>
            </a:r>
            <a:r>
              <a:rPr lang="en-US" dirty="0" smtClean="0"/>
              <a:t>the ones in which the machines are connected through a local-area network, often offering high bandwidth and low latency. </a:t>
            </a:r>
            <a:endParaRPr lang="en-US" dirty="0" smtClean="0"/>
          </a:p>
          <a:p>
            <a:r>
              <a:rPr lang="en-US" dirty="0" smtClean="0"/>
              <a:t>Generally, </a:t>
            </a:r>
            <a:r>
              <a:rPr lang="en-US" dirty="0" smtClean="0"/>
              <a:t>a server cluster is logically </a:t>
            </a:r>
            <a:r>
              <a:rPr lang="en-US" dirty="0" smtClean="0"/>
              <a:t>organized </a:t>
            </a:r>
            <a:r>
              <a:rPr lang="en-US" dirty="0" smtClean="0"/>
              <a:t>into three </a:t>
            </a:r>
            <a:r>
              <a:rPr lang="en-US" dirty="0" smtClean="0"/>
              <a:t>tiers</a:t>
            </a:r>
          </a:p>
          <a:p>
            <a:r>
              <a:rPr lang="en-US" dirty="0" smtClean="0">
                <a:solidFill>
                  <a:srgbClr val="00B0F0"/>
                </a:solidFill>
              </a:rPr>
              <a:t>First </a:t>
            </a:r>
            <a:r>
              <a:rPr lang="en-US" dirty="0" smtClean="0">
                <a:solidFill>
                  <a:srgbClr val="00B0F0"/>
                </a:solidFill>
              </a:rPr>
              <a:t>tier </a:t>
            </a:r>
            <a:r>
              <a:rPr lang="en-US" dirty="0" smtClean="0"/>
              <a:t>consists of a </a:t>
            </a:r>
            <a:r>
              <a:rPr lang="en-US" dirty="0" smtClean="0"/>
              <a:t>logical </a:t>
            </a:r>
            <a:r>
              <a:rPr lang="en-US" dirty="0" smtClean="0"/>
              <a:t>switch through which client requests are </a:t>
            </a:r>
            <a:r>
              <a:rPr lang="en-US" dirty="0" smtClean="0"/>
              <a:t>routed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Clusters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B0F0"/>
                </a:solidFill>
              </a:rPr>
              <a:t>Second tier</a:t>
            </a:r>
            <a:r>
              <a:rPr lang="en-US" dirty="0" smtClean="0"/>
              <a:t>: many server clusters </a:t>
            </a:r>
            <a:r>
              <a:rPr lang="en-US" dirty="0" smtClean="0"/>
              <a:t>also contain </a:t>
            </a:r>
            <a:r>
              <a:rPr lang="en-US" dirty="0" smtClean="0"/>
              <a:t>servers dedicated to application processing. </a:t>
            </a:r>
            <a:endParaRPr lang="en-US" dirty="0" smtClean="0"/>
          </a:p>
          <a:p>
            <a:r>
              <a:rPr lang="en-US" dirty="0" smtClean="0"/>
              <a:t>These servers </a:t>
            </a:r>
            <a:r>
              <a:rPr lang="en-US" dirty="0" smtClean="0"/>
              <a:t>running on high-performance hardware dedicated to delivering compute power</a:t>
            </a:r>
          </a:p>
          <a:p>
            <a:r>
              <a:rPr lang="en-US" dirty="0" smtClean="0"/>
              <a:t> </a:t>
            </a:r>
            <a:r>
              <a:rPr lang="en-US" dirty="0" smtClean="0">
                <a:solidFill>
                  <a:srgbClr val="00B0F0"/>
                </a:solidFill>
              </a:rPr>
              <a:t>Third tier</a:t>
            </a:r>
            <a:r>
              <a:rPr lang="en-US" dirty="0" smtClean="0"/>
              <a:t>: </a:t>
            </a:r>
            <a:r>
              <a:rPr lang="en-US" dirty="0" smtClean="0"/>
              <a:t>which consists of data-processing servers, notably file and database servers. </a:t>
            </a:r>
            <a:endParaRPr lang="en-US" dirty="0" smtClean="0"/>
          </a:p>
          <a:p>
            <a:r>
              <a:rPr lang="en-US" dirty="0" smtClean="0"/>
              <a:t>Depending </a:t>
            </a:r>
            <a:r>
              <a:rPr lang="en-US" dirty="0" smtClean="0"/>
              <a:t>on the usage of the server cluster, these servers may be running an specialized machines, configured for high-speed disk access and having large server-side data caches.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Clusters </a:t>
            </a:r>
            <a:endParaRPr lang="en-US" dirty="0">
              <a:solidFill>
                <a:srgbClr val="FF0000"/>
              </a:solidFill>
            </a:endParaRPr>
          </a:p>
        </p:txBody>
      </p:sp>
      <p:pic>
        <p:nvPicPr>
          <p:cNvPr id="4099" name="Picture 3"/>
          <p:cNvPicPr>
            <a:picLocks noGrp="1" noChangeAspect="1" noChangeArrowheads="1"/>
          </p:cNvPicPr>
          <p:nvPr>
            <p:ph idx="1"/>
          </p:nvPr>
        </p:nvPicPr>
        <p:blipFill>
          <a:blip r:embed="rId2" cstate="print"/>
          <a:srcRect/>
          <a:stretch>
            <a:fillRect/>
          </a:stretch>
        </p:blipFill>
        <p:spPr bwMode="auto">
          <a:xfrm>
            <a:off x="457200" y="2045362"/>
            <a:ext cx="8229600" cy="3635638"/>
          </a:xfrm>
          <a:prstGeom prst="rect">
            <a:avLst/>
          </a:prstGeom>
          <a:noFill/>
          <a:ln w="9525">
            <a:noFill/>
            <a:miter lim="800000"/>
            <a:headEnd/>
            <a:tailEnd/>
          </a:ln>
          <a:effectLst/>
        </p:spPr>
      </p:pic>
      <p:sp>
        <p:nvSpPr>
          <p:cNvPr id="6" name="Rectangle 5"/>
          <p:cNvSpPr/>
          <p:nvPr/>
        </p:nvSpPr>
        <p:spPr>
          <a:xfrm>
            <a:off x="1905000" y="5867400"/>
            <a:ext cx="6477000" cy="369332"/>
          </a:xfrm>
          <a:prstGeom prst="rect">
            <a:avLst/>
          </a:prstGeom>
        </p:spPr>
        <p:txBody>
          <a:bodyPr wrap="square">
            <a:spAutoFit/>
          </a:bodyPr>
          <a:lstStyle/>
          <a:p>
            <a:r>
              <a:rPr lang="en-US" dirty="0" smtClean="0"/>
              <a:t>The general organization of a three-tiered server cluster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Clusters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Standard </a:t>
            </a:r>
            <a:r>
              <a:rPr lang="en-US" dirty="0" smtClean="0"/>
              <a:t>way of accessing a server cluster is to set up a TCP connection over which application-level requests are then sent as part of a session. </a:t>
            </a:r>
            <a:endParaRPr lang="en-US" dirty="0" smtClean="0"/>
          </a:p>
          <a:p>
            <a:r>
              <a:rPr lang="en-US" dirty="0" smtClean="0"/>
              <a:t>A </a:t>
            </a:r>
            <a:r>
              <a:rPr lang="en-US" dirty="0" smtClean="0"/>
              <a:t>session ends by tearing </a:t>
            </a:r>
            <a:r>
              <a:rPr lang="en-US" dirty="0" smtClean="0"/>
              <a:t>down the connection</a:t>
            </a:r>
          </a:p>
          <a:p>
            <a:r>
              <a:rPr lang="en-US" dirty="0" smtClean="0"/>
              <a:t>In </a:t>
            </a:r>
            <a:r>
              <a:rPr lang="en-US" dirty="0" smtClean="0"/>
              <a:t>the case of transport-layer switches, the switch accepts incoming TCP connection requests, and hands off such connections to one of the </a:t>
            </a:r>
            <a:r>
              <a:rPr lang="en-US" dirty="0" smtClean="0"/>
              <a:t>server</a:t>
            </a:r>
          </a:p>
          <a:p>
            <a:r>
              <a:rPr lang="en-US" dirty="0" smtClean="0"/>
              <a:t> The principle working </a:t>
            </a:r>
            <a:r>
              <a:rPr lang="en-US" dirty="0" smtClean="0"/>
              <a:t>is </a:t>
            </a:r>
            <a:r>
              <a:rPr lang="en-US" dirty="0" smtClean="0"/>
              <a:t>known as TCP </a:t>
            </a:r>
            <a:r>
              <a:rPr lang="en-US" dirty="0" smtClean="0"/>
              <a:t>handoff</a:t>
            </a:r>
          </a:p>
          <a:p>
            <a:r>
              <a:rPr lang="en-US" dirty="0" smtClean="0"/>
              <a:t>When the switch receives a TCP connection request, it identifies the best server for handling that request, and forwards the request packet to that server.</a:t>
            </a:r>
          </a:p>
          <a:p>
            <a:r>
              <a:rPr lang="en-US" dirty="0" smtClean="0"/>
              <a:t> The server will send an acknowledgment back to the requesting client.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Clusters </a:t>
            </a:r>
            <a:endParaRPr lang="en-US" dirty="0">
              <a:solidFill>
                <a:srgbClr val="FF0000"/>
              </a:solidFill>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295400" y="1752600"/>
            <a:ext cx="5974599" cy="3520023"/>
          </a:xfrm>
          <a:prstGeom prst="rect">
            <a:avLst/>
          </a:prstGeom>
          <a:noFill/>
          <a:ln w="9525">
            <a:noFill/>
            <a:miter lim="800000"/>
            <a:headEnd/>
            <a:tailEnd/>
          </a:ln>
          <a:effectLst/>
        </p:spPr>
      </p:pic>
      <p:sp>
        <p:nvSpPr>
          <p:cNvPr id="5" name="Rectangle 4"/>
          <p:cNvSpPr/>
          <p:nvPr/>
        </p:nvSpPr>
        <p:spPr>
          <a:xfrm>
            <a:off x="2362200" y="5791200"/>
            <a:ext cx="2894767" cy="369332"/>
          </a:xfrm>
          <a:prstGeom prst="rect">
            <a:avLst/>
          </a:prstGeom>
        </p:spPr>
        <p:txBody>
          <a:bodyPr wrap="none">
            <a:spAutoFit/>
          </a:bodyPr>
          <a:lstStyle/>
          <a:p>
            <a:r>
              <a:rPr lang="en-US" dirty="0" smtClean="0"/>
              <a:t>The principle of TCP handoff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Server Clusters </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Switch can hand off connections in round-robin and thus be oblivious of the service being provided </a:t>
            </a:r>
          </a:p>
          <a:p>
            <a:pPr algn="just"/>
            <a:r>
              <a:rPr lang="en-US" dirty="0" smtClean="0"/>
              <a:t>Switch can handoff request based on type of service requested to the appropriate server </a:t>
            </a:r>
          </a:p>
          <a:p>
            <a:pPr algn="just"/>
            <a:r>
              <a:rPr lang="en-US" dirty="0" smtClean="0"/>
              <a:t>Switch can handoff request based on server loads </a:t>
            </a:r>
          </a:p>
          <a:p>
            <a:pPr algn="just"/>
            <a:r>
              <a:rPr lang="en-US" dirty="0" smtClean="0"/>
              <a:t>Switch can handoff request by being aware of the content </a:t>
            </a:r>
          </a:p>
          <a:p>
            <a:pPr algn="just"/>
            <a:r>
              <a:rPr lang="en-US" dirty="0" smtClean="0"/>
              <a:t>Single point of access can be made better using DNS to map one hostname to several servers. But the client still has to try multiple servers in case some are down </a:t>
            </a:r>
          </a:p>
          <a:p>
            <a:pPr algn="just"/>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Distributed Servers </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lgn="just"/>
            <a:r>
              <a:rPr lang="en-US" dirty="0"/>
              <a:t>A distributed server is a possibly dynamically changing set of machines, with also possibly varying access points, but which nevertheless appears to the outside world as a single, powerful machine </a:t>
            </a:r>
          </a:p>
          <a:p>
            <a:pPr algn="just"/>
            <a:r>
              <a:rPr lang="en-US" dirty="0" smtClean="0"/>
              <a:t>A </a:t>
            </a:r>
            <a:r>
              <a:rPr lang="en-US" dirty="0"/>
              <a:t>stable access point across a distributed server can be implemented using mobility support for IPv6 (MIPv6) </a:t>
            </a:r>
          </a:p>
          <a:p>
            <a:pPr lvl="1" algn="just"/>
            <a:r>
              <a:rPr lang="en-US" dirty="0" smtClean="0"/>
              <a:t>home </a:t>
            </a:r>
            <a:r>
              <a:rPr lang="en-US" dirty="0"/>
              <a:t>network: where a mobile node normally resides </a:t>
            </a:r>
          </a:p>
          <a:p>
            <a:pPr lvl="1" algn="just"/>
            <a:r>
              <a:rPr lang="en-US" dirty="0" smtClean="0"/>
              <a:t>home </a:t>
            </a:r>
            <a:r>
              <a:rPr lang="en-US" dirty="0"/>
              <a:t>address (</a:t>
            </a:r>
            <a:r>
              <a:rPr lang="en-US" dirty="0" err="1"/>
              <a:t>HoA</a:t>
            </a:r>
            <a:r>
              <a:rPr lang="en-US" dirty="0"/>
              <a:t>): stable address for a node in its home network </a:t>
            </a:r>
          </a:p>
          <a:p>
            <a:pPr lvl="1" algn="just"/>
            <a:r>
              <a:rPr lang="en-US" dirty="0" smtClean="0"/>
              <a:t>care </a:t>
            </a:r>
            <a:r>
              <a:rPr lang="en-US" dirty="0"/>
              <a:t>of address (CoA): when a mobile node attaches to a foreign network, its sets up a forwarding from its </a:t>
            </a:r>
            <a:r>
              <a:rPr lang="en-US" dirty="0" err="1"/>
              <a:t>HoA</a:t>
            </a:r>
            <a:r>
              <a:rPr lang="en-US" dirty="0"/>
              <a:t> to the CoA </a:t>
            </a:r>
          </a:p>
          <a:p>
            <a:pPr lvl="1" algn="just"/>
            <a:r>
              <a:rPr lang="en-US" dirty="0" smtClean="0"/>
              <a:t>route </a:t>
            </a:r>
            <a:r>
              <a:rPr lang="en-US" dirty="0"/>
              <a:t>optimization from MPIv6 is used to make different clients believe they are communicating with a single server where, in fact, each is communicating with a different member node of the distributed server </a:t>
            </a:r>
          </a:p>
          <a:p>
            <a:pPr algn="just"/>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Distributed Servers </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5042" y="1600200"/>
            <a:ext cx="7313915" cy="4525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2057400" y="6248400"/>
            <a:ext cx="4132670" cy="369332"/>
          </a:xfrm>
          <a:prstGeom prst="rect">
            <a:avLst/>
          </a:prstGeom>
        </p:spPr>
        <p:txBody>
          <a:bodyPr wrap="none">
            <a:spAutoFit/>
          </a:bodyPr>
          <a:lstStyle/>
          <a:p>
            <a:r>
              <a:rPr lang="en-US" dirty="0"/>
              <a:t>Route optimization in a distributed server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Managing Server Clusters </a:t>
            </a:r>
          </a:p>
        </p:txBody>
      </p:sp>
      <p:sp>
        <p:nvSpPr>
          <p:cNvPr id="3" name="Content Placeholder 2"/>
          <p:cNvSpPr>
            <a:spLocks noGrp="1"/>
          </p:cNvSpPr>
          <p:nvPr>
            <p:ph idx="1"/>
          </p:nvPr>
        </p:nvSpPr>
        <p:spPr/>
        <p:txBody>
          <a:bodyPr>
            <a:normAutofit fontScale="85000" lnSpcReduction="10000"/>
          </a:bodyPr>
          <a:lstStyle/>
          <a:p>
            <a:pPr algn="just"/>
            <a:r>
              <a:rPr lang="en-US" dirty="0"/>
              <a:t>An administrator manually logs in to each server to manage them. Or they use shell scripts or simple tools to manage a collection of servers </a:t>
            </a:r>
          </a:p>
          <a:p>
            <a:pPr algn="just"/>
            <a:r>
              <a:rPr lang="en-US" dirty="0" smtClean="0"/>
              <a:t>An </a:t>
            </a:r>
            <a:r>
              <a:rPr lang="en-US" dirty="0"/>
              <a:t>management interface is provided at one system to collectively manage the cluster of servers </a:t>
            </a:r>
          </a:p>
          <a:p>
            <a:pPr algn="just"/>
            <a:r>
              <a:rPr lang="en-US" dirty="0" smtClean="0"/>
              <a:t>However </a:t>
            </a:r>
            <a:r>
              <a:rPr lang="en-US" dirty="0"/>
              <a:t>to go to the level of thousands or more of servers, most administration approaches are ad hoc and still an active area of research </a:t>
            </a:r>
          </a:p>
          <a:p>
            <a:pPr algn="just"/>
            <a:r>
              <a:rPr lang="en-US" dirty="0" smtClean="0"/>
              <a:t>Large </a:t>
            </a:r>
            <a:r>
              <a:rPr lang="en-US" dirty="0"/>
              <a:t>server cluster farms are increasing rapidly! Google is said to operate over a million servers in 12 farms </a:t>
            </a:r>
          </a:p>
          <a:p>
            <a:pPr algn="just"/>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Managing Server Clusters </a:t>
            </a:r>
            <a:r>
              <a:rPr lang="en-US" dirty="0" smtClean="0">
                <a:solidFill>
                  <a:srgbClr val="FF0000"/>
                </a:solidFill>
              </a:rPr>
              <a:t/>
            </a:r>
            <a:br>
              <a:rPr lang="en-US" dirty="0" smtClean="0">
                <a:solidFill>
                  <a:srgbClr val="FF0000"/>
                </a:solidFill>
              </a:rPr>
            </a:br>
            <a:r>
              <a:rPr lang="en-US" dirty="0">
                <a:solidFill>
                  <a:srgbClr val="FF0000"/>
                </a:solidFill>
              </a:rPr>
              <a:t>Example: </a:t>
            </a:r>
            <a:r>
              <a:rPr lang="en-US" dirty="0" err="1">
                <a:solidFill>
                  <a:srgbClr val="FF0000"/>
                </a:solidFill>
              </a:rPr>
              <a:t>PlanetLab</a:t>
            </a:r>
            <a:r>
              <a:rPr lang="en-US" dirty="0">
                <a:solidFill>
                  <a:srgbClr val="FF0000"/>
                </a:solidFill>
              </a:rPr>
              <a:t> </a:t>
            </a: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620575"/>
            <a:ext cx="8229600" cy="44852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1524000" y="6324600"/>
            <a:ext cx="4244880" cy="369332"/>
          </a:xfrm>
          <a:prstGeom prst="rect">
            <a:avLst/>
          </a:prstGeom>
        </p:spPr>
        <p:txBody>
          <a:bodyPr wrap="none">
            <a:spAutoFit/>
          </a:bodyPr>
          <a:lstStyle/>
          <a:p>
            <a:r>
              <a:rPr lang="en-US" dirty="0"/>
              <a:t>The basic organization of a </a:t>
            </a:r>
            <a:r>
              <a:rPr lang="en-US" dirty="0" err="1"/>
              <a:t>PlanetLab</a:t>
            </a:r>
            <a:r>
              <a:rPr lang="en-US" dirty="0"/>
              <a:t> node </a:t>
            </a:r>
          </a:p>
        </p:txBody>
      </p:sp>
    </p:spTree>
    <p:extLst>
      <p:ext uri="{BB962C8B-B14F-4D97-AF65-F5344CB8AC3E}">
        <p14:creationId xmlns:p14="http://schemas.microsoft.com/office/powerpoint/2010/main" xmlns="" val="294813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685800"/>
            <a:ext cx="8382000" cy="609600"/>
          </a:xfrm>
        </p:spPr>
        <p:txBody>
          <a:bodyPr>
            <a:noAutofit/>
          </a:bodyPr>
          <a:lstStyle/>
          <a:p>
            <a:pPr eaLnBrk="1" hangingPunct="1"/>
            <a:r>
              <a:rPr lang="en-IE" sz="4000" dirty="0" smtClean="0">
                <a:solidFill>
                  <a:srgbClr val="FF0000"/>
                </a:solidFill>
              </a:rPr>
              <a:t>Important Implications</a:t>
            </a:r>
            <a:endParaRPr lang="en-GB" sz="4000" dirty="0" smtClean="0">
              <a:solidFill>
                <a:srgbClr val="FF0000"/>
              </a:solidFill>
            </a:endParaRPr>
          </a:p>
        </p:txBody>
      </p:sp>
      <p:sp>
        <p:nvSpPr>
          <p:cNvPr id="8195" name="Rectangle 3"/>
          <p:cNvSpPr>
            <a:spLocks noGrp="1" noChangeArrowheads="1"/>
          </p:cNvSpPr>
          <p:nvPr>
            <p:ph type="body" idx="1"/>
          </p:nvPr>
        </p:nvSpPr>
        <p:spPr>
          <a:xfrm>
            <a:off x="381000" y="1447800"/>
            <a:ext cx="8356600" cy="5149850"/>
          </a:xfrm>
        </p:spPr>
        <p:txBody>
          <a:bodyPr/>
          <a:lstStyle/>
          <a:p>
            <a:pPr marL="609600" indent="-609600" algn="just" eaLnBrk="1" hangingPunct="1"/>
            <a:r>
              <a:rPr lang="en-IE" dirty="0" smtClean="0"/>
              <a:t>Two Important Implications:</a:t>
            </a:r>
          </a:p>
          <a:p>
            <a:pPr marL="990600" lvl="1" indent="-533400" algn="just" eaLnBrk="1" hangingPunct="1">
              <a:buFontTx/>
              <a:buAutoNum type="arabicPeriod"/>
            </a:pPr>
            <a:r>
              <a:rPr lang="en-IE" dirty="0" smtClean="0"/>
              <a:t>Threaded applications often run faster than non-threaded applications as context-switches between kernel and user-space are avoided</a:t>
            </a:r>
          </a:p>
          <a:p>
            <a:pPr marL="990600" lvl="1" indent="-533400" algn="just" eaLnBrk="1" hangingPunct="1">
              <a:buFontTx/>
              <a:buAutoNum type="arabicPeriod"/>
            </a:pPr>
            <a:r>
              <a:rPr lang="en-IE" dirty="0" smtClean="0"/>
              <a:t>Threaded applications are harder to develop</a:t>
            </a:r>
          </a:p>
          <a:p>
            <a:pPr marL="609600" indent="-609600" algn="just" eaLnBrk="1" hangingPunct="1"/>
            <a:r>
              <a:rPr lang="en-IE" dirty="0" smtClean="0"/>
              <a:t>Additionally, the assumption is that the development environment provides a </a:t>
            </a:r>
            <a:br>
              <a:rPr lang="en-IE" dirty="0" smtClean="0"/>
            </a:br>
            <a:r>
              <a:rPr lang="en-IE" dirty="0" smtClean="0"/>
              <a:t>Threads Library for developers to use </a:t>
            </a:r>
            <a:br>
              <a:rPr lang="en-IE" dirty="0" smtClean="0"/>
            </a:br>
            <a:endParaRPr lang="en-GB" dirty="0" smtClean="0"/>
          </a:p>
        </p:txBody>
      </p:sp>
    </p:spTree>
    <p:extLst>
      <p:ext uri="{BB962C8B-B14F-4D97-AF65-F5344CB8AC3E}">
        <p14:creationId xmlns:p14="http://schemas.microsoft.com/office/powerpoint/2010/main" xmlns="" val="1057347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PlanetLab</a:t>
            </a:r>
            <a:r>
              <a:rPr lang="en-US" dirty="0">
                <a:solidFill>
                  <a:srgbClr val="FF0000"/>
                </a:solidFill>
              </a:rPr>
              <a:t> </a:t>
            </a:r>
          </a:p>
        </p:txBody>
      </p:sp>
      <p:sp>
        <p:nvSpPr>
          <p:cNvPr id="3" name="Content Placeholder 2"/>
          <p:cNvSpPr>
            <a:spLocks noGrp="1"/>
          </p:cNvSpPr>
          <p:nvPr>
            <p:ph idx="1"/>
          </p:nvPr>
        </p:nvSpPr>
        <p:spPr/>
        <p:txBody>
          <a:bodyPr>
            <a:normAutofit fontScale="85000" lnSpcReduction="10000"/>
          </a:bodyPr>
          <a:lstStyle/>
          <a:p>
            <a:pPr algn="just"/>
            <a:r>
              <a:rPr lang="en-US" dirty="0" err="1"/>
              <a:t>PlanetLab</a:t>
            </a:r>
            <a:r>
              <a:rPr lang="en-US" dirty="0"/>
              <a:t> management issues: </a:t>
            </a:r>
          </a:p>
          <a:p>
            <a:pPr algn="just"/>
            <a:r>
              <a:rPr lang="en-US" dirty="0" smtClean="0"/>
              <a:t>Nodes </a:t>
            </a:r>
            <a:r>
              <a:rPr lang="en-US" dirty="0"/>
              <a:t>belong to different organizations. </a:t>
            </a:r>
          </a:p>
          <a:p>
            <a:pPr algn="just"/>
            <a:r>
              <a:rPr lang="en-US" dirty="0" smtClean="0"/>
              <a:t>–Each organization should be allowed to specify who is allowed to run applications on their nodes</a:t>
            </a:r>
          </a:p>
          <a:p>
            <a:pPr algn="just"/>
            <a:r>
              <a:rPr lang="en-US" dirty="0" smtClean="0"/>
              <a:t>–Restrict resource usage appropriately. </a:t>
            </a:r>
          </a:p>
          <a:p>
            <a:pPr algn="just"/>
            <a:r>
              <a:rPr lang="en-US" dirty="0" smtClean="0"/>
              <a:t>Monitoring </a:t>
            </a:r>
            <a:r>
              <a:rPr lang="en-US" dirty="0"/>
              <a:t>tools available assume a very specific combination of hardware and software. </a:t>
            </a:r>
          </a:p>
          <a:p>
            <a:pPr algn="just"/>
            <a:r>
              <a:rPr lang="en-US" dirty="0"/>
              <a:t>–All tailored to be used within a single organization. </a:t>
            </a:r>
          </a:p>
          <a:p>
            <a:pPr algn="just"/>
            <a:r>
              <a:rPr lang="en-US" dirty="0" smtClean="0"/>
              <a:t>Programs </a:t>
            </a:r>
            <a:r>
              <a:rPr lang="en-US" dirty="0"/>
              <a:t>from different slices but running on the same node should not interfere with each other </a:t>
            </a:r>
          </a:p>
          <a:p>
            <a:pPr algn="just"/>
            <a:endParaRPr lang="en-US" dirty="0"/>
          </a:p>
        </p:txBody>
      </p:sp>
    </p:spTree>
    <p:extLst>
      <p:ext uri="{BB962C8B-B14F-4D97-AF65-F5344CB8AC3E}">
        <p14:creationId xmlns:p14="http://schemas.microsoft.com/office/powerpoint/2010/main" xmlns="" val="2532512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PlanetLab</a:t>
            </a:r>
            <a:endParaRPr lang="en-US" dirty="0">
              <a:solidFill>
                <a:srgbClr val="FF0000"/>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80307"/>
            <a:ext cx="8229600" cy="29657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2209800" y="5715000"/>
            <a:ext cx="4572000" cy="646331"/>
          </a:xfrm>
          <a:prstGeom prst="rect">
            <a:avLst/>
          </a:prstGeom>
        </p:spPr>
        <p:txBody>
          <a:bodyPr>
            <a:spAutoFit/>
          </a:bodyPr>
          <a:lstStyle/>
          <a:p>
            <a:r>
              <a:rPr lang="en-US" dirty="0"/>
              <a:t>The management relationships </a:t>
            </a:r>
            <a:r>
              <a:rPr lang="en-US" dirty="0" err="1" smtClean="0"/>
              <a:t>betwee</a:t>
            </a:r>
            <a:r>
              <a:rPr lang="en-US" dirty="0" smtClean="0"/>
              <a:t> various </a:t>
            </a:r>
            <a:r>
              <a:rPr lang="en-US" dirty="0" err="1"/>
              <a:t>PlanetLab</a:t>
            </a:r>
            <a:r>
              <a:rPr lang="en-US" dirty="0"/>
              <a:t> entities </a:t>
            </a:r>
          </a:p>
        </p:txBody>
      </p:sp>
    </p:spTree>
    <p:extLst>
      <p:ext uri="{BB962C8B-B14F-4D97-AF65-F5344CB8AC3E}">
        <p14:creationId xmlns:p14="http://schemas.microsoft.com/office/powerpoint/2010/main" xmlns="" val="2817316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PlanetLab</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lgn="just"/>
            <a:r>
              <a:rPr lang="en-US" dirty="0"/>
              <a:t>Relationships between </a:t>
            </a:r>
            <a:r>
              <a:rPr lang="en-US" dirty="0" err="1"/>
              <a:t>PlanetLab</a:t>
            </a:r>
            <a:r>
              <a:rPr lang="en-US" dirty="0"/>
              <a:t> entities: </a:t>
            </a:r>
          </a:p>
          <a:p>
            <a:pPr algn="just"/>
            <a:r>
              <a:rPr lang="en-US" dirty="0" smtClean="0"/>
              <a:t>A </a:t>
            </a:r>
            <a:r>
              <a:rPr lang="en-US" dirty="0"/>
              <a:t>node owner puts its node under the regime of a management authority, possibly restricting usage where appropriate. </a:t>
            </a:r>
          </a:p>
          <a:p>
            <a:pPr algn="just"/>
            <a:r>
              <a:rPr lang="en-US" dirty="0" smtClean="0"/>
              <a:t>A </a:t>
            </a:r>
            <a:r>
              <a:rPr lang="en-US" dirty="0"/>
              <a:t>management authority provides the necessary software to add a node to </a:t>
            </a:r>
            <a:r>
              <a:rPr lang="en-US" dirty="0" err="1"/>
              <a:t>PlanetLab</a:t>
            </a:r>
            <a:r>
              <a:rPr lang="en-US" dirty="0"/>
              <a:t>. </a:t>
            </a:r>
          </a:p>
          <a:p>
            <a:pPr algn="just"/>
            <a:r>
              <a:rPr lang="en-US" dirty="0" smtClean="0"/>
              <a:t>A </a:t>
            </a:r>
            <a:r>
              <a:rPr lang="en-US" dirty="0"/>
              <a:t>service provider registers itself with a management authority, trusting it to provide well-behaving nodes. </a:t>
            </a:r>
          </a:p>
          <a:p>
            <a:pPr algn="just"/>
            <a:endParaRPr lang="en-US" dirty="0"/>
          </a:p>
        </p:txBody>
      </p:sp>
    </p:spTree>
    <p:extLst>
      <p:ext uri="{BB962C8B-B14F-4D97-AF65-F5344CB8AC3E}">
        <p14:creationId xmlns:p14="http://schemas.microsoft.com/office/powerpoint/2010/main" xmlns="" val="19162104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PlanetLab</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a:t>Relationships between </a:t>
            </a:r>
            <a:r>
              <a:rPr lang="en-US" dirty="0" err="1"/>
              <a:t>PlanetLab</a:t>
            </a:r>
            <a:r>
              <a:rPr lang="en-US" dirty="0"/>
              <a:t> entities: </a:t>
            </a:r>
          </a:p>
          <a:p>
            <a:pPr algn="just"/>
            <a:r>
              <a:rPr lang="en-US" dirty="0" smtClean="0"/>
              <a:t>A </a:t>
            </a:r>
            <a:r>
              <a:rPr lang="en-US" dirty="0"/>
              <a:t>service provider contacts a slice authority to create a slice on a collection of nodes </a:t>
            </a:r>
          </a:p>
          <a:p>
            <a:pPr algn="just"/>
            <a:r>
              <a:rPr lang="en-US" dirty="0" smtClean="0"/>
              <a:t>The </a:t>
            </a:r>
            <a:r>
              <a:rPr lang="en-US" dirty="0"/>
              <a:t>slice authority needs to authenticate the service provider </a:t>
            </a:r>
          </a:p>
          <a:p>
            <a:pPr algn="just"/>
            <a:r>
              <a:rPr lang="en-US" dirty="0" smtClean="0"/>
              <a:t>A </a:t>
            </a:r>
            <a:r>
              <a:rPr lang="en-US" dirty="0"/>
              <a:t>node owner provides a slice creation service for a slice authority to create slices. It essentially delegates resource management to the slice authority </a:t>
            </a:r>
          </a:p>
          <a:p>
            <a:pPr algn="just"/>
            <a:r>
              <a:rPr lang="en-US" dirty="0" smtClean="0"/>
              <a:t>A </a:t>
            </a:r>
            <a:r>
              <a:rPr lang="en-US" dirty="0"/>
              <a:t>management authority delegates the creation of slices to a slice authority </a:t>
            </a:r>
          </a:p>
          <a:p>
            <a:pPr algn="just"/>
            <a:endParaRPr lang="en-US" dirty="0"/>
          </a:p>
        </p:txBody>
      </p:sp>
    </p:spTree>
    <p:extLst>
      <p:ext uri="{BB962C8B-B14F-4D97-AF65-F5344CB8AC3E}">
        <p14:creationId xmlns:p14="http://schemas.microsoft.com/office/powerpoint/2010/main" xmlns="" val="4144558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solidFill>
                  <a:srgbClr val="FF0000"/>
                </a:solidFill>
              </a:rPr>
              <a:t>Reasons for Migrating Code </a:t>
            </a:r>
          </a:p>
        </p:txBody>
      </p:sp>
      <p:sp>
        <p:nvSpPr>
          <p:cNvPr id="3" name="Content Placeholder 2"/>
          <p:cNvSpPr>
            <a:spLocks noGrp="1"/>
          </p:cNvSpPr>
          <p:nvPr>
            <p:ph idx="1"/>
          </p:nvPr>
        </p:nvSpPr>
        <p:spPr>
          <a:xfrm>
            <a:off x="533400" y="1219200"/>
            <a:ext cx="8229600" cy="5410200"/>
          </a:xfrm>
        </p:spPr>
        <p:txBody>
          <a:bodyPr>
            <a:noAutofit/>
          </a:bodyPr>
          <a:lstStyle/>
          <a:p>
            <a:pPr algn="just"/>
            <a:r>
              <a:rPr lang="en-US" sz="2400" dirty="0"/>
              <a:t>Improve computing performance by moving processes from heavily-loaded machines to lightly loaded machines. </a:t>
            </a:r>
          </a:p>
          <a:p>
            <a:pPr algn="just"/>
            <a:r>
              <a:rPr lang="en-US" sz="2400" dirty="0" smtClean="0"/>
              <a:t>Improve </a:t>
            </a:r>
            <a:r>
              <a:rPr lang="en-US" sz="2400" dirty="0"/>
              <a:t>communication times by shipping code to systems where large data sets reside. E.g. a client ships code to a database server or vice versa. </a:t>
            </a:r>
          </a:p>
          <a:p>
            <a:pPr algn="just"/>
            <a:r>
              <a:rPr lang="en-US" sz="2400" i="1" dirty="0" smtClean="0"/>
              <a:t>Mobile </a:t>
            </a:r>
            <a:r>
              <a:rPr lang="en-US" sz="2400" i="1" dirty="0"/>
              <a:t>Agents</a:t>
            </a:r>
            <a:r>
              <a:rPr lang="en-US" sz="2400" dirty="0"/>
              <a:t>: small piece of code that moves from site to site for a web search. Several copies can be made to improve performance. </a:t>
            </a:r>
          </a:p>
          <a:p>
            <a:pPr algn="just"/>
            <a:r>
              <a:rPr lang="en-US" sz="2400" dirty="0" smtClean="0"/>
              <a:t>Flexibility </a:t>
            </a:r>
            <a:r>
              <a:rPr lang="en-US" sz="2400" dirty="0"/>
              <a:t>to dynamically configure distributed systems. E.g. a server can provide interface code to a client dynamically. This does the require that the protocol for downloading and initializing the code is standardized. Allows the interface to be changed as often as desired without having to rebuild applications or servers </a:t>
            </a:r>
          </a:p>
          <a:p>
            <a:pPr algn="just"/>
            <a:endParaRPr lang="en-US" sz="2400" dirty="0"/>
          </a:p>
        </p:txBody>
      </p:sp>
    </p:spTree>
    <p:extLst>
      <p:ext uri="{BB962C8B-B14F-4D97-AF65-F5344CB8AC3E}">
        <p14:creationId xmlns:p14="http://schemas.microsoft.com/office/powerpoint/2010/main" xmlns="" val="34517008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Reasons for Migrating Code </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4287" y="1600201"/>
            <a:ext cx="6042313" cy="38760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838200" y="5809565"/>
            <a:ext cx="7924800" cy="646331"/>
          </a:xfrm>
          <a:prstGeom prst="rect">
            <a:avLst/>
          </a:prstGeom>
        </p:spPr>
        <p:txBody>
          <a:bodyPr wrap="square">
            <a:spAutoFit/>
          </a:bodyPr>
          <a:lstStyle/>
          <a:p>
            <a:r>
              <a:rPr lang="en-US" dirty="0"/>
              <a:t>The principle of dynamically configuring a client to communicate to a server. The client first fetches the necessary software, and then invokes the server </a:t>
            </a:r>
          </a:p>
        </p:txBody>
      </p:sp>
    </p:spTree>
    <p:extLst>
      <p:ext uri="{BB962C8B-B14F-4D97-AF65-F5344CB8AC3E}">
        <p14:creationId xmlns:p14="http://schemas.microsoft.com/office/powerpoint/2010/main" xmlns="" val="41071737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Code Migration Models </a:t>
            </a:r>
          </a:p>
        </p:txBody>
      </p:sp>
      <p:sp>
        <p:nvSpPr>
          <p:cNvPr id="3" name="Content Placeholder 2"/>
          <p:cNvSpPr>
            <a:spLocks noGrp="1"/>
          </p:cNvSpPr>
          <p:nvPr>
            <p:ph idx="1"/>
          </p:nvPr>
        </p:nvSpPr>
        <p:spPr/>
        <p:txBody>
          <a:bodyPr>
            <a:normAutofit fontScale="92500" lnSpcReduction="20000"/>
          </a:bodyPr>
          <a:lstStyle/>
          <a:p>
            <a:pPr algn="just"/>
            <a:r>
              <a:rPr lang="en-US" dirty="0"/>
              <a:t>A process consists of three segments: </a:t>
            </a:r>
            <a:r>
              <a:rPr lang="en-US" i="1" dirty="0"/>
              <a:t>code segment</a:t>
            </a:r>
            <a:r>
              <a:rPr lang="en-US" dirty="0"/>
              <a:t>, </a:t>
            </a:r>
            <a:r>
              <a:rPr lang="en-US" i="1" dirty="0"/>
              <a:t>resource segment</a:t>
            </a:r>
            <a:r>
              <a:rPr lang="en-US" dirty="0"/>
              <a:t>, </a:t>
            </a:r>
            <a:r>
              <a:rPr lang="en-US" i="1" dirty="0"/>
              <a:t>execution segment</a:t>
            </a:r>
            <a:r>
              <a:rPr lang="en-US" dirty="0"/>
              <a:t>. </a:t>
            </a:r>
          </a:p>
          <a:p>
            <a:pPr algn="just"/>
            <a:r>
              <a:rPr lang="en-US" i="1" dirty="0" smtClean="0">
                <a:solidFill>
                  <a:srgbClr val="FF0000"/>
                </a:solidFill>
              </a:rPr>
              <a:t>Weak </a:t>
            </a:r>
            <a:r>
              <a:rPr lang="en-US" i="1" dirty="0">
                <a:solidFill>
                  <a:srgbClr val="FF0000"/>
                </a:solidFill>
              </a:rPr>
              <a:t>mobility</a:t>
            </a:r>
            <a:r>
              <a:rPr lang="en-US" dirty="0"/>
              <a:t>: Only the code segment (and some initialization data) can be transferred. Transferred program always starts at one of the predefined starting positions. E.g. java applets. </a:t>
            </a:r>
          </a:p>
          <a:p>
            <a:pPr algn="just"/>
            <a:r>
              <a:rPr lang="en-US" i="1" dirty="0" smtClean="0">
                <a:solidFill>
                  <a:srgbClr val="FF0000"/>
                </a:solidFill>
              </a:rPr>
              <a:t>Strong </a:t>
            </a:r>
            <a:r>
              <a:rPr lang="en-US" i="1" dirty="0">
                <a:solidFill>
                  <a:srgbClr val="FF0000"/>
                </a:solidFill>
              </a:rPr>
              <a:t>mobility</a:t>
            </a:r>
            <a:r>
              <a:rPr lang="en-US" dirty="0"/>
              <a:t>: Code and execution segments can both be transferred. </a:t>
            </a:r>
          </a:p>
          <a:p>
            <a:pPr algn="just"/>
            <a:r>
              <a:rPr lang="en-US" i="1" dirty="0" smtClean="0">
                <a:solidFill>
                  <a:srgbClr val="FF0000"/>
                </a:solidFill>
              </a:rPr>
              <a:t>Sender-initiated </a:t>
            </a:r>
            <a:r>
              <a:rPr lang="en-US" dirty="0">
                <a:solidFill>
                  <a:srgbClr val="FF0000"/>
                </a:solidFill>
              </a:rPr>
              <a:t>versus </a:t>
            </a:r>
            <a:r>
              <a:rPr lang="en-US" i="1" dirty="0">
                <a:solidFill>
                  <a:srgbClr val="FF0000"/>
                </a:solidFill>
              </a:rPr>
              <a:t>receiver-initiated</a:t>
            </a:r>
            <a:r>
              <a:rPr lang="en-US" dirty="0"/>
              <a:t>: Uploading code to a server versus downloading code from a server by a client. </a:t>
            </a:r>
          </a:p>
          <a:p>
            <a:pPr algn="just"/>
            <a:endParaRPr lang="en-US" dirty="0"/>
          </a:p>
        </p:txBody>
      </p:sp>
    </p:spTree>
    <p:extLst>
      <p:ext uri="{BB962C8B-B14F-4D97-AF65-F5344CB8AC3E}">
        <p14:creationId xmlns:p14="http://schemas.microsoft.com/office/powerpoint/2010/main" xmlns="" val="40827569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Models for Code Migration </a:t>
            </a:r>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676400"/>
            <a:ext cx="6863140" cy="38407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2999133" y="3244334"/>
            <a:ext cx="3145733" cy="369332"/>
          </a:xfrm>
          <a:prstGeom prst="rect">
            <a:avLst/>
          </a:prstGeom>
        </p:spPr>
        <p:txBody>
          <a:bodyPr wrap="none">
            <a:spAutoFit/>
          </a:bodyPr>
          <a:lstStyle/>
          <a:p>
            <a:r>
              <a:rPr lang="en-US" dirty="0"/>
              <a:t>Alternatives for code migration </a:t>
            </a:r>
          </a:p>
        </p:txBody>
      </p:sp>
      <p:sp>
        <p:nvSpPr>
          <p:cNvPr id="5" name="Rectangle 4"/>
          <p:cNvSpPr/>
          <p:nvPr/>
        </p:nvSpPr>
        <p:spPr>
          <a:xfrm>
            <a:off x="2438400" y="5943600"/>
            <a:ext cx="3145733" cy="369332"/>
          </a:xfrm>
          <a:prstGeom prst="rect">
            <a:avLst/>
          </a:prstGeom>
        </p:spPr>
        <p:txBody>
          <a:bodyPr wrap="none">
            <a:spAutoFit/>
          </a:bodyPr>
          <a:lstStyle/>
          <a:p>
            <a:r>
              <a:rPr lang="en-US" dirty="0"/>
              <a:t>Alternatives for code migration </a:t>
            </a:r>
          </a:p>
        </p:txBody>
      </p:sp>
    </p:spTree>
    <p:extLst>
      <p:ext uri="{BB962C8B-B14F-4D97-AF65-F5344CB8AC3E}">
        <p14:creationId xmlns:p14="http://schemas.microsoft.com/office/powerpoint/2010/main" xmlns="" val="37245006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Migration and Local Resources </a:t>
            </a:r>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50905"/>
            <a:ext cx="8229600" cy="30245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1219200" y="5486400"/>
            <a:ext cx="6858000" cy="646331"/>
          </a:xfrm>
          <a:prstGeom prst="rect">
            <a:avLst/>
          </a:prstGeom>
        </p:spPr>
        <p:txBody>
          <a:bodyPr wrap="square">
            <a:spAutoFit/>
          </a:bodyPr>
          <a:lstStyle/>
          <a:p>
            <a:r>
              <a:rPr lang="en-US" dirty="0"/>
              <a:t>Actions to be taken with respect to the references to local resources when migrating code to another machine </a:t>
            </a:r>
          </a:p>
        </p:txBody>
      </p:sp>
    </p:spTree>
    <p:extLst>
      <p:ext uri="{BB962C8B-B14F-4D97-AF65-F5344CB8AC3E}">
        <p14:creationId xmlns:p14="http://schemas.microsoft.com/office/powerpoint/2010/main" xmlns="" val="15125636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Migration in Heterogeneous Systems </a:t>
            </a:r>
          </a:p>
        </p:txBody>
      </p:sp>
      <p:sp>
        <p:nvSpPr>
          <p:cNvPr id="3" name="Content Placeholder 2"/>
          <p:cNvSpPr>
            <a:spLocks noGrp="1"/>
          </p:cNvSpPr>
          <p:nvPr>
            <p:ph idx="1"/>
          </p:nvPr>
        </p:nvSpPr>
        <p:spPr/>
        <p:txBody>
          <a:bodyPr>
            <a:normAutofit fontScale="92500" lnSpcReduction="20000"/>
          </a:bodyPr>
          <a:lstStyle/>
          <a:p>
            <a:pPr algn="just"/>
            <a:r>
              <a:rPr lang="en-US" dirty="0"/>
              <a:t>Three ways to handle migration </a:t>
            </a:r>
            <a:r>
              <a:rPr lang="en-US" dirty="0" smtClean="0"/>
              <a:t>which </a:t>
            </a:r>
            <a:r>
              <a:rPr lang="en-US" dirty="0"/>
              <a:t>can be </a:t>
            </a:r>
            <a:r>
              <a:rPr lang="en-US" dirty="0" smtClean="0"/>
              <a:t>combined</a:t>
            </a:r>
            <a:endParaRPr lang="en-US" dirty="0"/>
          </a:p>
          <a:p>
            <a:pPr algn="just"/>
            <a:r>
              <a:rPr lang="en-US" dirty="0" smtClean="0"/>
              <a:t>Pushing </a:t>
            </a:r>
            <a:r>
              <a:rPr lang="en-US" dirty="0"/>
              <a:t>memory pages to the new machine and resending the ones that are later modified during the migration process. </a:t>
            </a:r>
          </a:p>
          <a:p>
            <a:pPr algn="just"/>
            <a:r>
              <a:rPr lang="en-US" dirty="0" smtClean="0"/>
              <a:t>Stopping </a:t>
            </a:r>
            <a:r>
              <a:rPr lang="en-US" dirty="0"/>
              <a:t>the current virtual machine; migrate memory, and start the new virtual machine. </a:t>
            </a:r>
          </a:p>
          <a:p>
            <a:pPr algn="just"/>
            <a:r>
              <a:rPr lang="en-US" dirty="0" smtClean="0"/>
              <a:t>Letting </a:t>
            </a:r>
            <a:r>
              <a:rPr lang="en-US" dirty="0"/>
              <a:t>the new virtual machine pull in new pages as needed, that is, let processes start on the new virtual machine immediately and copy memory pages on demand. </a:t>
            </a:r>
          </a:p>
          <a:p>
            <a:pPr algn="just"/>
            <a:endParaRPr lang="en-US" dirty="0"/>
          </a:p>
        </p:txBody>
      </p:sp>
    </p:spTree>
    <p:extLst>
      <p:ext uri="{BB962C8B-B14F-4D97-AF65-F5344CB8AC3E}">
        <p14:creationId xmlns:p14="http://schemas.microsoft.com/office/powerpoint/2010/main" xmlns="" val="323364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87400" y="736600"/>
            <a:ext cx="8356600" cy="581025"/>
          </a:xfrm>
        </p:spPr>
        <p:txBody>
          <a:bodyPr>
            <a:noAutofit/>
          </a:bodyPr>
          <a:lstStyle/>
          <a:p>
            <a:pPr eaLnBrk="1" hangingPunct="1"/>
            <a:r>
              <a:rPr lang="en-IE" sz="4000" dirty="0" smtClean="0">
                <a:solidFill>
                  <a:srgbClr val="FF0000"/>
                </a:solidFill>
              </a:rPr>
              <a:t>Threads in Non-Distributed Systems</a:t>
            </a:r>
            <a:endParaRPr lang="en-GB" sz="4000" dirty="0" smtClean="0">
              <a:solidFill>
                <a:srgbClr val="FF0000"/>
              </a:solidFill>
            </a:endParaRPr>
          </a:p>
        </p:txBody>
      </p:sp>
      <p:sp>
        <p:nvSpPr>
          <p:cNvPr id="11267" name="Rectangle 3"/>
          <p:cNvSpPr>
            <a:spLocks noGrp="1" noChangeArrowheads="1"/>
          </p:cNvSpPr>
          <p:nvPr>
            <p:ph type="body" idx="1"/>
          </p:nvPr>
        </p:nvSpPr>
        <p:spPr>
          <a:xfrm>
            <a:off x="457200" y="1447800"/>
            <a:ext cx="8347075" cy="5145087"/>
          </a:xfrm>
        </p:spPr>
        <p:txBody>
          <a:bodyPr>
            <a:normAutofit fontScale="92500"/>
          </a:bodyPr>
          <a:lstStyle/>
          <a:p>
            <a:pPr marL="609600" indent="-609600" algn="just" eaLnBrk="1" hangingPunct="1"/>
            <a:r>
              <a:rPr lang="en-IE" sz="3600" dirty="0" smtClean="0">
                <a:solidFill>
                  <a:srgbClr val="FF0000"/>
                </a:solidFill>
              </a:rPr>
              <a:t>Advantages</a:t>
            </a:r>
            <a:endParaRPr lang="en-IE" sz="3600" dirty="0" smtClean="0"/>
          </a:p>
          <a:p>
            <a:r>
              <a:rPr lang="en-US" sz="3600" dirty="0" smtClean="0"/>
              <a:t>Threads minimize the context switching time.</a:t>
            </a:r>
          </a:p>
          <a:p>
            <a:r>
              <a:rPr lang="en-US" sz="3600" dirty="0" smtClean="0"/>
              <a:t>Use of threads provides concurrency within a process.</a:t>
            </a:r>
          </a:p>
          <a:p>
            <a:r>
              <a:rPr lang="en-US" sz="3600" dirty="0" smtClean="0"/>
              <a:t>Efficient communication.</a:t>
            </a:r>
          </a:p>
          <a:p>
            <a:r>
              <a:rPr lang="en-US" sz="3600" dirty="0" smtClean="0"/>
              <a:t>It is more economical to create and context switch threads.</a:t>
            </a:r>
          </a:p>
          <a:p>
            <a:r>
              <a:rPr lang="en-US" sz="3600" dirty="0" smtClean="0"/>
              <a:t>Threads allow utilization of multiprocessor architectures to a greater scale and efficiency.</a:t>
            </a:r>
          </a:p>
          <a:p>
            <a:pPr marL="609600" indent="-609600" algn="just" eaLnBrk="1" hangingPunct="1"/>
            <a:endParaRPr lang="en-IE" sz="3600" dirty="0" smtClean="0"/>
          </a:p>
        </p:txBody>
      </p:sp>
    </p:spTree>
    <p:extLst>
      <p:ext uri="{BB962C8B-B14F-4D97-AF65-F5344CB8AC3E}">
        <p14:creationId xmlns:p14="http://schemas.microsoft.com/office/powerpoint/2010/main" xmlns="" val="78752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Thread Usage in </a:t>
            </a:r>
            <a:r>
              <a:rPr lang="en-US" sz="3600" dirty="0" smtClean="0">
                <a:solidFill>
                  <a:srgbClr val="FF0000"/>
                </a:solidFill>
              </a:rPr>
              <a:t>Non distributed </a:t>
            </a:r>
            <a:r>
              <a:rPr lang="en-US" sz="3600" dirty="0">
                <a:solidFill>
                  <a:srgbClr val="FF0000"/>
                </a:solidFill>
              </a:rPr>
              <a:t>Systems </a:t>
            </a:r>
            <a:endParaRPr lang="en-IN" sz="3600" dirty="0">
              <a:solidFill>
                <a:srgbClr val="FF0000"/>
              </a:solidFill>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229624"/>
            <a:ext cx="8229600" cy="32671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1143000" y="5601793"/>
            <a:ext cx="6248400" cy="369332"/>
          </a:xfrm>
          <a:prstGeom prst="rect">
            <a:avLst/>
          </a:prstGeom>
        </p:spPr>
        <p:txBody>
          <a:bodyPr wrap="square">
            <a:spAutoFit/>
          </a:bodyPr>
          <a:lstStyle/>
          <a:p>
            <a:r>
              <a:rPr lang="en-US" dirty="0" smtClean="0"/>
              <a:t>Fig: Context </a:t>
            </a:r>
            <a:r>
              <a:rPr lang="en-US" dirty="0"/>
              <a:t>switching in processes as the result of IPC. </a:t>
            </a:r>
          </a:p>
        </p:txBody>
      </p:sp>
    </p:spTree>
    <p:extLst>
      <p:ext uri="{BB962C8B-B14F-4D97-AF65-F5344CB8AC3E}">
        <p14:creationId xmlns:p14="http://schemas.microsoft.com/office/powerpoint/2010/main" xmlns="" val="1150339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2033</TotalTime>
  <Words>3846</Words>
  <Application>Microsoft Office PowerPoint</Application>
  <PresentationFormat>On-screen Show (4:3)</PresentationFormat>
  <Paragraphs>340</Paragraphs>
  <Slides>79</Slides>
  <Notes>6</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Processes</vt:lpstr>
      <vt:lpstr>Overview</vt:lpstr>
      <vt:lpstr>Processes</vt:lpstr>
      <vt:lpstr>Problems with Processes</vt:lpstr>
      <vt:lpstr>Introduction to Threads</vt:lpstr>
      <vt:lpstr>Threads</vt:lpstr>
      <vt:lpstr>Important Implications</vt:lpstr>
      <vt:lpstr>Threads in Non-Distributed Systems</vt:lpstr>
      <vt:lpstr>Thread Usage in Non distributed Systems </vt:lpstr>
      <vt:lpstr>Thread Implementation</vt:lpstr>
      <vt:lpstr>Thread Implementation </vt:lpstr>
      <vt:lpstr> User-space threads</vt:lpstr>
      <vt:lpstr> User-space threads</vt:lpstr>
      <vt:lpstr> User-space threads</vt:lpstr>
      <vt:lpstr>Kernel-space threads</vt:lpstr>
      <vt:lpstr>Kernel-space threads</vt:lpstr>
      <vt:lpstr>Kernel-space threads</vt:lpstr>
      <vt:lpstr>Hybrid model</vt:lpstr>
      <vt:lpstr>Thread Implementation</vt:lpstr>
      <vt:lpstr>Many to Many Model</vt:lpstr>
      <vt:lpstr>Many to Many Model</vt:lpstr>
      <vt:lpstr>Many to One Model</vt:lpstr>
      <vt:lpstr>Many to One Model</vt:lpstr>
      <vt:lpstr>One to One Model</vt:lpstr>
      <vt:lpstr>One to One Model</vt:lpstr>
      <vt:lpstr>Threads in Distributed Systems</vt:lpstr>
      <vt:lpstr>Multithreaded Clients </vt:lpstr>
      <vt:lpstr>Multithreaded Servers</vt:lpstr>
      <vt:lpstr>Multithreaded Servers</vt:lpstr>
      <vt:lpstr>Multithreaded Servers </vt:lpstr>
      <vt:lpstr>Multithreaded Servers </vt:lpstr>
      <vt:lpstr>Virtualization </vt:lpstr>
      <vt:lpstr>The Role of Virtualization in Distributed Systems </vt:lpstr>
      <vt:lpstr>The Role of Virtualization in Distributed Systems </vt:lpstr>
      <vt:lpstr>The Role of Virtualization in Distributed Systems </vt:lpstr>
      <vt:lpstr>The Role of Virtualization in Distributed Systems </vt:lpstr>
      <vt:lpstr>Architectures of Virtual Machines </vt:lpstr>
      <vt:lpstr>Architectures of Virtual Machines </vt:lpstr>
      <vt:lpstr>Architectures of Virtual Machines </vt:lpstr>
      <vt:lpstr>Architectures of Virtual Machines </vt:lpstr>
      <vt:lpstr>Architectures of Virtual Machines </vt:lpstr>
      <vt:lpstr>Architectures of Virtual Machines </vt:lpstr>
      <vt:lpstr>Design Issues for Clients </vt:lpstr>
      <vt:lpstr>Networked User Interfaces </vt:lpstr>
      <vt:lpstr>Networked User Interfaces </vt:lpstr>
      <vt:lpstr>Client-Side Software for Distribution Transparency </vt:lpstr>
      <vt:lpstr>Client-Side Software for Distribution Transparency </vt:lpstr>
      <vt:lpstr>Client-Side Software for Distribution Transparency </vt:lpstr>
      <vt:lpstr>Client-Side Software for Distribution Transparency </vt:lpstr>
      <vt:lpstr>Client-Side Software for Distribution Transparency </vt:lpstr>
      <vt:lpstr>Client-Side Software for Distribution Transparency </vt:lpstr>
      <vt:lpstr>Design Issues for Servers </vt:lpstr>
      <vt:lpstr>Design Issues for Servers </vt:lpstr>
      <vt:lpstr>Servers: Design Issues </vt:lpstr>
      <vt:lpstr>General Design Issues </vt:lpstr>
      <vt:lpstr>General Design Issues </vt:lpstr>
      <vt:lpstr>Servers: Design Issues </vt:lpstr>
      <vt:lpstr>Servers: Design Issues </vt:lpstr>
      <vt:lpstr>Servers: Design Issues </vt:lpstr>
      <vt:lpstr>Server Clusters </vt:lpstr>
      <vt:lpstr>Server Clusters </vt:lpstr>
      <vt:lpstr>Server Clusters </vt:lpstr>
      <vt:lpstr>Server Clusters </vt:lpstr>
      <vt:lpstr>Server Clusters </vt:lpstr>
      <vt:lpstr>Server Clusters </vt:lpstr>
      <vt:lpstr>Distributed Servers </vt:lpstr>
      <vt:lpstr>Distributed Servers </vt:lpstr>
      <vt:lpstr>Managing Server Clusters </vt:lpstr>
      <vt:lpstr>Managing Server Clusters  Example: PlanetLab </vt:lpstr>
      <vt:lpstr>PlanetLab </vt:lpstr>
      <vt:lpstr>PlanetLab</vt:lpstr>
      <vt:lpstr>PlanetLab</vt:lpstr>
      <vt:lpstr>PlanetLab</vt:lpstr>
      <vt:lpstr>Reasons for Migrating Code </vt:lpstr>
      <vt:lpstr>Reasons for Migrating Code </vt:lpstr>
      <vt:lpstr>Code Migration Models </vt:lpstr>
      <vt:lpstr>Models for Code Migration </vt:lpstr>
      <vt:lpstr>Migration and Local Resources </vt:lpstr>
      <vt:lpstr>Migration in Heterogeneous Systems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dc:title>
  <dc:creator>JaySriRam</dc:creator>
  <cp:lastModifiedBy>ADMIN</cp:lastModifiedBy>
  <cp:revision>87</cp:revision>
  <dcterms:created xsi:type="dcterms:W3CDTF">2006-08-16T00:00:00Z</dcterms:created>
  <dcterms:modified xsi:type="dcterms:W3CDTF">2019-08-01T07:49:23Z</dcterms:modified>
</cp:coreProperties>
</file>