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86" r:id="rId3"/>
    <p:sldId id="314" r:id="rId4"/>
    <p:sldId id="315" r:id="rId5"/>
    <p:sldId id="288" r:id="rId6"/>
    <p:sldId id="289" r:id="rId7"/>
    <p:sldId id="290" r:id="rId8"/>
    <p:sldId id="303" r:id="rId9"/>
    <p:sldId id="316" r:id="rId10"/>
    <p:sldId id="317" r:id="rId11"/>
    <p:sldId id="318" r:id="rId12"/>
    <p:sldId id="321" r:id="rId13"/>
    <p:sldId id="320" r:id="rId14"/>
    <p:sldId id="306" r:id="rId15"/>
    <p:sldId id="307" r:id="rId16"/>
    <p:sldId id="308" r:id="rId17"/>
    <p:sldId id="323" r:id="rId18"/>
    <p:sldId id="294" r:id="rId19"/>
    <p:sldId id="311" r:id="rId20"/>
    <p:sldId id="312" r:id="rId21"/>
    <p:sldId id="313" r:id="rId22"/>
    <p:sldId id="295" r:id="rId23"/>
    <p:sldId id="324" r:id="rId24"/>
    <p:sldId id="325" r:id="rId25"/>
    <p:sldId id="326" r:id="rId26"/>
    <p:sldId id="296" r:id="rId27"/>
    <p:sldId id="322" r:id="rId28"/>
    <p:sldId id="297" r:id="rId29"/>
    <p:sldId id="298" r:id="rId30"/>
    <p:sldId id="299" r:id="rId31"/>
    <p:sldId id="300" r:id="rId32"/>
    <p:sldId id="327" r:id="rId33"/>
    <p:sldId id="328" r:id="rId34"/>
    <p:sldId id="259" r:id="rId35"/>
    <p:sldId id="275" r:id="rId36"/>
    <p:sldId id="305" r:id="rId37"/>
    <p:sldId id="276" r:id="rId38"/>
    <p:sldId id="277" r:id="rId39"/>
    <p:sldId id="278" r:id="rId40"/>
    <p:sldId id="280" r:id="rId41"/>
    <p:sldId id="331" r:id="rId42"/>
    <p:sldId id="285" r:id="rId43"/>
    <p:sldId id="329" r:id="rId44"/>
    <p:sldId id="330" r:id="rId45"/>
    <p:sldId id="332" r:id="rId46"/>
    <p:sldId id="333" r:id="rId47"/>
    <p:sldId id="334" r:id="rId48"/>
    <p:sldId id="335" r:id="rId49"/>
    <p:sldId id="336" r:id="rId50"/>
    <p:sldId id="260" r:id="rId51"/>
    <p:sldId id="337" r:id="rId52"/>
    <p:sldId id="338" r:id="rId53"/>
    <p:sldId id="261" r:id="rId54"/>
    <p:sldId id="339" r:id="rId55"/>
    <p:sldId id="262" r:id="rId56"/>
    <p:sldId id="340" r:id="rId57"/>
    <p:sldId id="341" r:id="rId58"/>
    <p:sldId id="342" r:id="rId59"/>
    <p:sldId id="343" r:id="rId60"/>
    <p:sldId id="344" r:id="rId61"/>
    <p:sldId id="345" r:id="rId62"/>
    <p:sldId id="346" r:id="rId63"/>
    <p:sldId id="347" r:id="rId64"/>
    <p:sldId id="348" r:id="rId65"/>
    <p:sldId id="350" r:id="rId66"/>
    <p:sldId id="351" r:id="rId67"/>
    <p:sldId id="352" r:id="rId68"/>
    <p:sldId id="353" r:id="rId69"/>
    <p:sldId id="263"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759A5D-312F-46F2-8646-D2DC338D6159}" type="datetimeFigureOut">
              <a:rPr lang="en-US" smtClean="0"/>
              <a:pPr/>
              <a:t>9/24/2019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AEA41-5646-4348-B298-4D6647C4EC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DF28E4B-8704-4E67-B032-50519D0E26F6}" type="slidenum">
              <a:rPr lang="he-IL" smtClean="0"/>
              <a:pPr/>
              <a:t>5</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C333F80-91AF-45F4-A4EE-FEDBA45024E0}" type="slidenum">
              <a:rPr lang="he-IL" smtClean="0"/>
              <a:pPr/>
              <a:t>30</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B38E95-F6BD-4B12-A822-A9565D5BB62C}" type="slidenum">
              <a:rPr lang="he-IL" smtClean="0"/>
              <a:pPr/>
              <a:t>31</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7C7DEB8E-AA80-4465-AD24-4955683B69B1}" type="slidenum">
              <a:rPr lang="he-IL" smtClean="0"/>
              <a:pPr/>
              <a:t>33</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96CA698-1FFA-455E-BC97-928734A59389}" type="slidenum">
              <a:rPr lang="he-IL" smtClean="0"/>
              <a:pPr/>
              <a:t>36</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5D89967-3479-4977-919B-9EE782DC0C23}" type="slidenum">
              <a:rPr lang="he-IL" smtClean="0"/>
              <a:pPr/>
              <a:t>6</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ABA1287C-0F00-4090-98B1-EE8E0FE75C9B}" type="slidenum">
              <a:rPr lang="he-IL" smtClean="0"/>
              <a:pPr/>
              <a:t>7</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38A7527-5D34-4881-8DB3-81474D1E22E1}" type="slidenum">
              <a:rPr lang="he-IL" smtClean="0"/>
              <a:pPr/>
              <a:t>13</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433187D-9C13-490F-ACEC-81EEF3A8F9CC}" type="slidenum">
              <a:rPr lang="he-IL" smtClean="0"/>
              <a:pPr/>
              <a:t>18</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949B8053-2654-4D8B-B0F2-39A972B42C9F}" type="slidenum">
              <a:rPr lang="he-IL" smtClean="0"/>
              <a:pPr/>
              <a:t>22</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AD61CF5-A026-4277-A792-5FCFA2D1A5EE}" type="slidenum">
              <a:rPr lang="he-IL" smtClean="0"/>
              <a:pPr/>
              <a:t>26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C6281C9-A48A-4A62-B41C-427F08724879}" type="slidenum">
              <a:rPr lang="he-IL" smtClean="0"/>
              <a:pPr/>
              <a:t>28</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A3010E39-727E-440A-BAFC-32EDDBD61955}" type="slidenum">
              <a:rPr lang="he-IL" smtClean="0"/>
              <a:pPr/>
              <a:t>29</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Synchronization</a:t>
            </a:r>
            <a:endParaRPr lang="en-US"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Coordinated Universal time(UTC)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All computers are generally synchronized to a universal time called coordinated universal time(UTC)</a:t>
            </a:r>
          </a:p>
          <a:p>
            <a:pPr lvl="1"/>
            <a:r>
              <a:rPr lang="en-US" dirty="0" smtClean="0"/>
              <a:t>UTC is the time standard by which world regulates clocks and time.</a:t>
            </a:r>
          </a:p>
          <a:p>
            <a:pPr lvl="1"/>
            <a:r>
              <a:rPr lang="en-US" dirty="0" smtClean="0"/>
              <a:t>It is available via radio signal, telephone line, satellite(GPS)</a:t>
            </a:r>
          </a:p>
          <a:p>
            <a:r>
              <a:rPr lang="en-US" dirty="0" smtClean="0"/>
              <a:t>UTC is broadcasted via the satellite</a:t>
            </a:r>
          </a:p>
          <a:p>
            <a:pPr lvl="1"/>
            <a:r>
              <a:rPr lang="en-US" dirty="0" smtClean="0"/>
              <a:t>UTC broadcasting service provides an accuracy of 0.5 </a:t>
            </a:r>
            <a:r>
              <a:rPr lang="en-US" dirty="0" err="1" smtClean="0"/>
              <a:t>msec</a:t>
            </a:r>
            <a:endParaRPr lang="en-US" dirty="0" smtClean="0"/>
          </a:p>
          <a:p>
            <a:r>
              <a:rPr lang="en-US" dirty="0" smtClean="0"/>
              <a:t>Computer servers and online services with UTC receivers can be  synchronized by satellite broadcasts</a:t>
            </a:r>
          </a:p>
          <a:p>
            <a:pPr lvl="1"/>
            <a:r>
              <a:rPr lang="en-US" dirty="0" smtClean="0"/>
              <a:t>Many popular synchronization protocols in Ds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UTC</a:t>
            </a:r>
            <a:endParaRPr lang="en-US" dirty="0"/>
          </a:p>
        </p:txBody>
      </p:sp>
      <p:sp>
        <p:nvSpPr>
          <p:cNvPr id="3" name="Content Placeholder 2"/>
          <p:cNvSpPr>
            <a:spLocks noGrp="1"/>
          </p:cNvSpPr>
          <p:nvPr>
            <p:ph idx="1"/>
          </p:nvPr>
        </p:nvSpPr>
        <p:spPr/>
        <p:txBody>
          <a:bodyPr/>
          <a:lstStyle/>
          <a:p>
            <a:r>
              <a:rPr lang="en-US" dirty="0" smtClean="0"/>
              <a:t>Sometimes we need exact time not an ordering</a:t>
            </a:r>
          </a:p>
          <a:p>
            <a:r>
              <a:rPr lang="en-US" dirty="0" smtClean="0"/>
              <a:t>Solution is UTC</a:t>
            </a:r>
          </a:p>
          <a:p>
            <a:r>
              <a:rPr lang="en-US" dirty="0" smtClean="0"/>
              <a:t>A </a:t>
            </a:r>
            <a:r>
              <a:rPr lang="en-US" dirty="0" smtClean="0"/>
              <a:t>distributed system with a UTC receiver somewhere in </a:t>
            </a:r>
            <a:r>
              <a:rPr lang="en-US" dirty="0" smtClean="0"/>
              <a:t>it, distribute </a:t>
            </a:r>
            <a:r>
              <a:rPr lang="en-US" dirty="0" smtClean="0"/>
              <a:t>its time to each machine</a:t>
            </a:r>
          </a:p>
          <a:p>
            <a:r>
              <a:rPr lang="en-US" dirty="0" smtClean="0"/>
              <a:t>Principle: every machine has a timer that generates an interrupt H times per sec</a:t>
            </a:r>
          </a:p>
          <a:p>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There is a clock in machine p that ticks on each timer interrupt</a:t>
            </a:r>
          </a:p>
          <a:p>
            <a:r>
              <a:rPr lang="en-US" dirty="0" smtClean="0"/>
              <a:t>Value of the clock is denoted by cp(t), where t is UTC time</a:t>
            </a:r>
          </a:p>
          <a:p>
            <a:r>
              <a:rPr lang="en-US" dirty="0" smtClean="0"/>
              <a:t>Ideally for each machine cp(t)=t or dc/</a:t>
            </a:r>
            <a:r>
              <a:rPr lang="en-US" dirty="0" err="1" smtClean="0"/>
              <a:t>dt</a:t>
            </a:r>
            <a:r>
              <a:rPr lang="en-US" dirty="0" smtClean="0"/>
              <a:t>=1</a:t>
            </a:r>
          </a:p>
          <a:p>
            <a:r>
              <a:rPr lang="en-US" dirty="0" smtClean="0"/>
              <a:t>In general 1-p= dc/</a:t>
            </a:r>
            <a:r>
              <a:rPr lang="en-US" dirty="0" err="1" smtClean="0"/>
              <a:t>dt</a:t>
            </a:r>
            <a:r>
              <a:rPr lang="en-US" dirty="0" smtClean="0"/>
              <a:t>&lt;= 1+p, where p is maximum drift rate</a:t>
            </a:r>
          </a:p>
          <a:p>
            <a:r>
              <a:rPr lang="en-US" dirty="0" smtClean="0"/>
              <a:t>Never let two cocks in any system differ by more than</a:t>
            </a:r>
            <a:r>
              <a:rPr lang="en-US" b="1" dirty="0" smtClean="0"/>
              <a:t> </a:t>
            </a:r>
            <a:r>
              <a:rPr lang="en-US" dirty="0" smtClean="0"/>
              <a:t>δ time units, synchronize at least every δ/2p seconds</a:t>
            </a:r>
          </a:p>
          <a:p>
            <a:endParaRPr lang="en-US" dirty="0" smtClean="0"/>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685800"/>
            <a:ext cx="8382000" cy="609600"/>
          </a:xfrm>
        </p:spPr>
        <p:txBody>
          <a:bodyPr>
            <a:normAutofit fontScale="90000"/>
          </a:bodyPr>
          <a:lstStyle/>
          <a:p>
            <a:pPr eaLnBrk="1" hangingPunct="1"/>
            <a:r>
              <a:rPr lang="en-US" sz="3600" smtClean="0"/>
              <a:t>Physical Clocks (3)</a:t>
            </a:r>
          </a:p>
        </p:txBody>
      </p:sp>
      <p:sp>
        <p:nvSpPr>
          <p:cNvPr id="11267" name="Rectangle 3"/>
          <p:cNvSpPr>
            <a:spLocks noGrp="1" noChangeArrowheads="1"/>
          </p:cNvSpPr>
          <p:nvPr>
            <p:ph type="body" idx="1"/>
          </p:nvPr>
        </p:nvSpPr>
        <p:spPr>
          <a:xfrm>
            <a:off x="762000" y="5702300"/>
            <a:ext cx="8382000" cy="1079500"/>
          </a:xfrm>
        </p:spPr>
        <p:txBody>
          <a:bodyPr/>
          <a:lstStyle/>
          <a:p>
            <a:pPr marL="609600" indent="-609600" algn="ctr" eaLnBrk="1" hangingPunct="1">
              <a:buFontTx/>
              <a:buNone/>
            </a:pPr>
            <a:r>
              <a:rPr lang="en-US" smtClean="0"/>
              <a:t>The relation between clock time and UTC </a:t>
            </a:r>
            <a:br>
              <a:rPr lang="en-US" smtClean="0"/>
            </a:br>
            <a:r>
              <a:rPr lang="en-US" smtClean="0"/>
              <a:t>when clocks tick at different rates</a:t>
            </a:r>
          </a:p>
        </p:txBody>
      </p:sp>
      <p:pic>
        <p:nvPicPr>
          <p:cNvPr id="11268" name="Picture 4" descr="06-05"/>
          <p:cNvPicPr>
            <a:picLocks noChangeAspect="1" noChangeArrowheads="1"/>
          </p:cNvPicPr>
          <p:nvPr/>
        </p:nvPicPr>
        <p:blipFill>
          <a:blip r:embed="rId3" cstate="print"/>
          <a:srcRect/>
          <a:stretch>
            <a:fillRect/>
          </a:stretch>
        </p:blipFill>
        <p:spPr bwMode="auto">
          <a:xfrm>
            <a:off x="1671638" y="1755775"/>
            <a:ext cx="5727700" cy="3944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Positioning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The Global Positioning System (GPS</a:t>
            </a:r>
            <a:r>
              <a:rPr lang="en-US" dirty="0" smtClean="0"/>
              <a:t>) is </a:t>
            </a:r>
            <a:r>
              <a:rPr lang="en-US" dirty="0" smtClean="0"/>
              <a:t>a space-based radio navigation system</a:t>
            </a:r>
          </a:p>
          <a:p>
            <a:r>
              <a:rPr lang="en-US" dirty="0" smtClean="0"/>
              <a:t>First launch -&gt; February 1978</a:t>
            </a:r>
          </a:p>
          <a:p>
            <a:r>
              <a:rPr lang="en-US" dirty="0" smtClean="0"/>
              <a:t>It is a global navigation satellite system that provides :-</a:t>
            </a:r>
          </a:p>
          <a:p>
            <a:pPr lvl="1"/>
            <a:r>
              <a:rPr lang="en-US" dirty="0" smtClean="0"/>
              <a:t> Geo-location</a:t>
            </a:r>
          </a:p>
          <a:p>
            <a:pPr lvl="1"/>
            <a:r>
              <a:rPr lang="en-US" dirty="0" smtClean="0"/>
              <a:t>Time information to a GPS receiver</a:t>
            </a:r>
          </a:p>
          <a:p>
            <a:pPr lvl="1"/>
            <a:r>
              <a:rPr lang="en-US" dirty="0" smtClean="0"/>
              <a:t>Mainly use for clock synchronization, navigation, map making and surveying purpose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a:t>
            </a:r>
            <a:endParaRPr lang="en-US" dirty="0"/>
          </a:p>
        </p:txBody>
      </p:sp>
      <p:sp>
        <p:nvSpPr>
          <p:cNvPr id="3" name="Content Placeholder 2"/>
          <p:cNvSpPr>
            <a:spLocks noGrp="1"/>
          </p:cNvSpPr>
          <p:nvPr>
            <p:ph idx="1"/>
          </p:nvPr>
        </p:nvSpPr>
        <p:spPr/>
        <p:txBody>
          <a:bodyPr/>
          <a:lstStyle/>
          <a:p>
            <a:r>
              <a:rPr lang="en-US" dirty="0" smtClean="0"/>
              <a:t>GPS made up of a network of a minimum of 24 satellites</a:t>
            </a:r>
          </a:p>
          <a:p>
            <a:r>
              <a:rPr lang="en-US" dirty="0" smtClean="0"/>
              <a:t>Its concept is based on time and the known position of specialized satellites.</a:t>
            </a:r>
          </a:p>
          <a:p>
            <a:r>
              <a:rPr lang="en-US" dirty="0" smtClean="0"/>
              <a:t>The satellites carry very stable atomic clocks that are synchronized</a:t>
            </a:r>
          </a:p>
          <a:p>
            <a:r>
              <a:rPr lang="en-US" dirty="0" smtClean="0"/>
              <a:t>Any drift from true time maintained on the ground is corrected daily.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calculate your 2-D position (latitude and longitude)</a:t>
            </a:r>
          </a:p>
          <a:p>
            <a:pPr lvl="1"/>
            <a:r>
              <a:rPr lang="en-US" dirty="0" smtClean="0"/>
              <a:t>GPS receiver must be locked on to the signal of at least 3 satellites.</a:t>
            </a:r>
          </a:p>
          <a:p>
            <a:r>
              <a:rPr lang="en-US" dirty="0" smtClean="0"/>
              <a:t>To calculate 3-D position (latitude, longitude and altitude).</a:t>
            </a:r>
          </a:p>
          <a:p>
            <a:pPr lvl="1"/>
            <a:r>
              <a:rPr lang="en-US" dirty="0" smtClean="0"/>
              <a:t>GPS receiver require signals from 4 or more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698500"/>
            <a:ext cx="8382000" cy="609600"/>
          </a:xfrm>
        </p:spPr>
        <p:txBody>
          <a:bodyPr>
            <a:normAutofit fontScale="90000"/>
          </a:bodyPr>
          <a:lstStyle/>
          <a:p>
            <a:pPr eaLnBrk="1" hangingPunct="1"/>
            <a:r>
              <a:rPr lang="en-US" sz="3600" dirty="0" smtClean="0"/>
              <a:t>Global Positioning System (1)</a:t>
            </a:r>
          </a:p>
        </p:txBody>
      </p:sp>
      <p:sp>
        <p:nvSpPr>
          <p:cNvPr id="12291" name="Rectangle 3"/>
          <p:cNvSpPr>
            <a:spLocks noGrp="1" noChangeArrowheads="1"/>
          </p:cNvSpPr>
          <p:nvPr>
            <p:ph type="body" idx="1"/>
          </p:nvPr>
        </p:nvSpPr>
        <p:spPr>
          <a:xfrm>
            <a:off x="762000" y="6127750"/>
            <a:ext cx="8382000" cy="654050"/>
          </a:xfrm>
        </p:spPr>
        <p:txBody>
          <a:bodyPr/>
          <a:lstStyle/>
          <a:p>
            <a:pPr marL="609600" indent="-609600" eaLnBrk="1" hangingPunct="1">
              <a:buFontTx/>
              <a:buNone/>
            </a:pPr>
            <a:r>
              <a:rPr lang="en-US" smtClean="0"/>
              <a:t>Computing a position in a two-dimensional space</a:t>
            </a:r>
          </a:p>
        </p:txBody>
      </p:sp>
      <p:pic>
        <p:nvPicPr>
          <p:cNvPr id="12292" name="Picture 4" descr="06-04"/>
          <p:cNvPicPr>
            <a:picLocks noChangeAspect="1" noChangeArrowheads="1"/>
          </p:cNvPicPr>
          <p:nvPr/>
        </p:nvPicPr>
        <p:blipFill>
          <a:blip r:embed="rId3" cstate="print"/>
          <a:srcRect/>
          <a:stretch>
            <a:fillRect/>
          </a:stretch>
        </p:blipFill>
        <p:spPr bwMode="auto">
          <a:xfrm>
            <a:off x="1539875" y="1722438"/>
            <a:ext cx="6616700" cy="425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based Distributed system</a:t>
            </a:r>
            <a:endParaRPr lang="en-US" dirty="0"/>
          </a:p>
        </p:txBody>
      </p:sp>
      <p:sp>
        <p:nvSpPr>
          <p:cNvPr id="4" name="object 16"/>
          <p:cNvSpPr>
            <a:spLocks noGrp="1"/>
          </p:cNvSpPr>
          <p:nvPr>
            <p:ph idx="1"/>
          </p:nvPr>
        </p:nvSpPr>
        <p:spPr>
          <a:prstGeom prst="rect">
            <a:avLst/>
          </a:prstGeom>
          <a:blipFill>
            <a:blip r:embed="rId2" cstate="print"/>
            <a:stretch>
              <a:fillRect/>
            </a:stretch>
          </a:blipFill>
        </p:spPr>
        <p:txBody>
          <a:bodyPr wrap="square" lIns="0" tIns="0" rIns="0" bIns="0" rtlCol="0"/>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Synchronize?</a:t>
            </a:r>
            <a:endParaRPr lang="en-US" dirty="0"/>
          </a:p>
        </p:txBody>
      </p:sp>
      <p:sp>
        <p:nvSpPr>
          <p:cNvPr id="3" name="Content Placeholder 2"/>
          <p:cNvSpPr>
            <a:spLocks noGrp="1"/>
          </p:cNvSpPr>
          <p:nvPr>
            <p:ph idx="1"/>
          </p:nvPr>
        </p:nvSpPr>
        <p:spPr/>
        <p:txBody>
          <a:bodyPr>
            <a:normAutofit fontScale="92500" lnSpcReduction="20000"/>
          </a:bodyPr>
          <a:lstStyle/>
          <a:p>
            <a:pPr marL="609600" indent="-609600">
              <a:lnSpc>
                <a:spcPct val="90000"/>
              </a:lnSpc>
            </a:pPr>
            <a:r>
              <a:rPr lang="en-IE" dirty="0" smtClean="0"/>
              <a:t>Often important to </a:t>
            </a:r>
            <a:r>
              <a:rPr lang="en-IE" i="1" dirty="0" smtClean="0"/>
              <a:t>control access</a:t>
            </a:r>
            <a:r>
              <a:rPr lang="en-IE" dirty="0" smtClean="0"/>
              <a:t> to a single, </a:t>
            </a:r>
            <a:br>
              <a:rPr lang="en-IE" dirty="0" smtClean="0"/>
            </a:br>
            <a:r>
              <a:rPr lang="en-IE" dirty="0" smtClean="0"/>
              <a:t>shared resource.</a:t>
            </a:r>
          </a:p>
          <a:p>
            <a:pPr marL="609600" indent="-609600">
              <a:lnSpc>
                <a:spcPct val="90000"/>
              </a:lnSpc>
            </a:pPr>
            <a:r>
              <a:rPr lang="en-IE" dirty="0" smtClean="0"/>
              <a:t>Also often important to agree on the </a:t>
            </a:r>
            <a:r>
              <a:rPr lang="en-IE" i="1" dirty="0" smtClean="0"/>
              <a:t>ordering of events</a:t>
            </a:r>
            <a:r>
              <a:rPr lang="en-IE" dirty="0" smtClean="0"/>
              <a:t>.</a:t>
            </a:r>
          </a:p>
          <a:p>
            <a:pPr marL="609600" indent="-609600">
              <a:lnSpc>
                <a:spcPct val="90000"/>
              </a:lnSpc>
            </a:pPr>
            <a:r>
              <a:rPr lang="en-IE" dirty="0" smtClean="0"/>
              <a:t>Synchronization in Distributed Systems is much more difficult than in </a:t>
            </a:r>
            <a:r>
              <a:rPr lang="en-IE" dirty="0" err="1" smtClean="0"/>
              <a:t>uni</a:t>
            </a:r>
            <a:r>
              <a:rPr lang="en-IE" dirty="0" smtClean="0"/>
              <a:t> processor systems.</a:t>
            </a:r>
          </a:p>
          <a:p>
            <a:pPr marL="609600" indent="-609600">
              <a:lnSpc>
                <a:spcPct val="90000"/>
              </a:lnSpc>
            </a:pPr>
            <a:r>
              <a:rPr lang="en-IE" dirty="0" smtClean="0"/>
              <a:t>We will study:</a:t>
            </a:r>
          </a:p>
          <a:p>
            <a:pPr marL="609600" indent="-609600">
              <a:lnSpc>
                <a:spcPct val="90000"/>
              </a:lnSpc>
              <a:buFontTx/>
              <a:buAutoNum type="arabicPeriod"/>
            </a:pPr>
            <a:r>
              <a:rPr lang="en-IE" sz="2400" dirty="0" smtClean="0"/>
              <a:t>Synchronization based on “Actual Time”.</a:t>
            </a:r>
          </a:p>
          <a:p>
            <a:pPr marL="609600" indent="-609600">
              <a:lnSpc>
                <a:spcPct val="90000"/>
              </a:lnSpc>
              <a:buFontTx/>
              <a:buAutoNum type="arabicPeriod"/>
            </a:pPr>
            <a:r>
              <a:rPr lang="en-IE" sz="2400" dirty="0" smtClean="0"/>
              <a:t>Synchronization based on “Relative Time”.</a:t>
            </a:r>
          </a:p>
          <a:p>
            <a:pPr marL="609600" indent="-609600">
              <a:lnSpc>
                <a:spcPct val="90000"/>
              </a:lnSpc>
              <a:buFontTx/>
              <a:buAutoNum type="arabicPeriod"/>
            </a:pPr>
            <a:r>
              <a:rPr lang="en-IE" sz="2400" dirty="0" smtClean="0"/>
              <a:t>Synchronization based on Co-ordination (with Election Algorithms).</a:t>
            </a:r>
          </a:p>
          <a:p>
            <a:pPr marL="609600" indent="-609600">
              <a:lnSpc>
                <a:spcPct val="90000"/>
              </a:lnSpc>
              <a:buFontTx/>
              <a:buAutoNum type="arabicPeriod"/>
            </a:pPr>
            <a:r>
              <a:rPr lang="en-IE" sz="2400" dirty="0" smtClean="0"/>
              <a:t>Distributed Mutual Exclusion.</a:t>
            </a:r>
          </a:p>
          <a:p>
            <a:pPr marL="609600" indent="-609600">
              <a:lnSpc>
                <a:spcPct val="90000"/>
              </a:lnSpc>
              <a:buFontTx/>
              <a:buAutoNum type="arabicPeriod"/>
            </a:pPr>
            <a:r>
              <a:rPr lang="en-IE" sz="2400" dirty="0" smtClean="0"/>
              <a:t>Distributed Transactions.</a:t>
            </a:r>
            <a:endParaRPr lang="en-GB" sz="2400"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 based Distributed system</a:t>
            </a:r>
            <a:endParaRPr lang="en-US" dirty="0"/>
          </a:p>
        </p:txBody>
      </p:sp>
      <p:sp>
        <p:nvSpPr>
          <p:cNvPr id="3" name="Content Placeholder 2"/>
          <p:cNvSpPr>
            <a:spLocks noGrp="1"/>
          </p:cNvSpPr>
          <p:nvPr>
            <p:ph idx="1"/>
          </p:nvPr>
        </p:nvSpPr>
        <p:spPr/>
        <p:txBody>
          <a:bodyPr/>
          <a:lstStyle/>
          <a:p>
            <a:r>
              <a:rPr lang="en-US" dirty="0" smtClean="0"/>
              <a:t>For GPS clock synchronization</a:t>
            </a:r>
          </a:p>
          <a:p>
            <a:pPr lvl="1"/>
            <a:r>
              <a:rPr lang="en-US" dirty="0" smtClean="0"/>
              <a:t>GPS signal is received</a:t>
            </a:r>
          </a:p>
          <a:p>
            <a:pPr lvl="1"/>
            <a:r>
              <a:rPr lang="en-US" dirty="0" smtClean="0"/>
              <a:t>processed by a local master clock, time server, or primary reference </a:t>
            </a:r>
          </a:p>
          <a:p>
            <a:pPr lvl="1"/>
            <a:r>
              <a:rPr lang="en-US" dirty="0" smtClean="0"/>
              <a:t>passed on to "slaves" and other devices, systems, or networks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92500"/>
          </a:bodyPr>
          <a:lstStyle/>
          <a:p>
            <a:r>
              <a:rPr lang="en-US" dirty="0" smtClean="0"/>
              <a:t>GPS clock synchronization eliminates the need for manual clock setting </a:t>
            </a:r>
          </a:p>
          <a:p>
            <a:r>
              <a:rPr lang="en-US" dirty="0" smtClean="0"/>
              <a:t>events can be correlated even when they are time stamped by different clocks</a:t>
            </a:r>
          </a:p>
          <a:p>
            <a:r>
              <a:rPr lang="en-US" dirty="0" smtClean="0"/>
              <a:t>Also helps in</a:t>
            </a:r>
          </a:p>
          <a:p>
            <a:pPr lvl="1"/>
            <a:r>
              <a:rPr lang="en-US" dirty="0" smtClean="0"/>
              <a:t>Resource Location</a:t>
            </a:r>
          </a:p>
          <a:p>
            <a:pPr lvl="1"/>
            <a:r>
              <a:rPr lang="en-US" dirty="0" smtClean="0"/>
              <a:t>Handoffs in Wireless Networks</a:t>
            </a:r>
          </a:p>
          <a:p>
            <a:pPr lvl="1"/>
            <a:r>
              <a:rPr lang="en-US" dirty="0" smtClean="0"/>
              <a:t>Email Delivery Based on Geographic Location </a:t>
            </a:r>
          </a:p>
          <a:p>
            <a:pPr lvl="1"/>
            <a:r>
              <a:rPr lang="en-US" dirty="0" smtClean="0"/>
              <a:t>Peer-to-peer Routing with Limited Range Receivers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685800"/>
            <a:ext cx="8382000" cy="609600"/>
          </a:xfrm>
        </p:spPr>
        <p:txBody>
          <a:bodyPr>
            <a:normAutofit fontScale="90000"/>
          </a:bodyPr>
          <a:lstStyle/>
          <a:p>
            <a:pPr eaLnBrk="1" hangingPunct="1"/>
            <a:r>
              <a:rPr lang="en-US" sz="3600" dirty="0" smtClean="0"/>
              <a:t>Global Positioning System </a:t>
            </a:r>
          </a:p>
        </p:txBody>
      </p:sp>
      <p:sp>
        <p:nvSpPr>
          <p:cNvPr id="13315" name="Rectangle 3"/>
          <p:cNvSpPr>
            <a:spLocks noGrp="1" noChangeArrowheads="1"/>
          </p:cNvSpPr>
          <p:nvPr>
            <p:ph type="body" idx="1"/>
          </p:nvPr>
        </p:nvSpPr>
        <p:spPr>
          <a:xfrm>
            <a:off x="842963" y="1670050"/>
            <a:ext cx="8301037" cy="5035550"/>
          </a:xfrm>
        </p:spPr>
        <p:txBody>
          <a:bodyPr/>
          <a:lstStyle/>
          <a:p>
            <a:pPr marL="609600" indent="-609600" eaLnBrk="1" hangingPunct="1"/>
            <a:r>
              <a:rPr lang="en-US" sz="4000" smtClean="0"/>
              <a:t>Real world facts that complicate GPS:</a:t>
            </a:r>
          </a:p>
          <a:p>
            <a:pPr marL="609600" indent="-609600" eaLnBrk="1" hangingPunct="1">
              <a:buFontTx/>
              <a:buAutoNum type="arabicPeriod"/>
            </a:pPr>
            <a:r>
              <a:rPr lang="en-US" sz="4000" smtClean="0"/>
              <a:t>It takes a while before data on a satellite’s position reaches the receiver.</a:t>
            </a:r>
          </a:p>
          <a:p>
            <a:pPr marL="609600" indent="-609600" eaLnBrk="1" hangingPunct="1">
              <a:buFontTx/>
              <a:buAutoNum type="arabicPeriod"/>
            </a:pPr>
            <a:r>
              <a:rPr lang="en-US" sz="4000" smtClean="0"/>
              <a:t>The receiver’s clock is generally not in synch with that of a satellite.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Cristian's</a:t>
            </a:r>
            <a:r>
              <a:rPr lang="en-US" dirty="0" smtClean="0"/>
              <a:t> 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A machine sends a request to time server in d/2 sec, where d is a maximum difference between a clock and UTC</a:t>
            </a:r>
          </a:p>
          <a:p>
            <a:r>
              <a:rPr lang="en-US" dirty="0" smtClean="0"/>
              <a:t>The time server sends a reply with current UTC </a:t>
            </a:r>
          </a:p>
          <a:p>
            <a:r>
              <a:rPr lang="en-US" dirty="0" smtClean="0"/>
              <a:t>The machine measures the time delay between the time server sending the message and machine receiving it</a:t>
            </a:r>
          </a:p>
          <a:p>
            <a:r>
              <a:rPr lang="en-US" dirty="0" smtClean="0"/>
              <a:t>Then it uses some measure to adjust the clock</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4"/>
          <p:cNvPicPr>
            <a:picLocks noGrp="1" noChangeAspect="1" noChangeArrowheads="1"/>
          </p:cNvPicPr>
          <p:nvPr>
            <p:ph idx="1"/>
          </p:nvPr>
        </p:nvPicPr>
        <p:blipFill>
          <a:blip r:embed="rId2" cstate="print"/>
          <a:srcRect l="31854" t="45619" r="29076" b="40483"/>
          <a:stretch>
            <a:fillRect/>
          </a:stretch>
        </p:blipFill>
        <p:spPr bwMode="auto">
          <a:xfrm>
            <a:off x="990600" y="1447800"/>
            <a:ext cx="6963745" cy="350494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Best estimate of message propagation time is  (T0+T1)/2</a:t>
            </a:r>
          </a:p>
          <a:p>
            <a:r>
              <a:rPr lang="en-US" dirty="0" smtClean="0"/>
              <a:t>The new time can be set to the time returned by server+ time that elapsed</a:t>
            </a:r>
          </a:p>
          <a:p>
            <a:r>
              <a:rPr lang="en-US" dirty="0" err="1" smtClean="0"/>
              <a:t>Tnew</a:t>
            </a:r>
            <a:r>
              <a:rPr lang="en-US" dirty="0" smtClean="0"/>
              <a:t>=T server+ (T0+T1)/2</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09613" y="228600"/>
            <a:ext cx="7900987" cy="1104900"/>
          </a:xfrm>
        </p:spPr>
        <p:txBody>
          <a:bodyPr/>
          <a:lstStyle/>
          <a:p>
            <a:pPr eaLnBrk="1" hangingPunct="1"/>
            <a:r>
              <a:rPr lang="en-US" sz="3600" dirty="0" err="1" smtClean="0"/>
              <a:t>Cristian's</a:t>
            </a:r>
            <a:r>
              <a:rPr lang="en-US" sz="3600" dirty="0" smtClean="0"/>
              <a:t> Algorithm</a:t>
            </a:r>
          </a:p>
        </p:txBody>
      </p:sp>
      <p:sp>
        <p:nvSpPr>
          <p:cNvPr id="14339" name="Rectangle 3"/>
          <p:cNvSpPr>
            <a:spLocks noGrp="1" noChangeArrowheads="1"/>
          </p:cNvSpPr>
          <p:nvPr>
            <p:ph type="body" idx="1"/>
          </p:nvPr>
        </p:nvSpPr>
        <p:spPr>
          <a:xfrm>
            <a:off x="533400" y="2286000"/>
            <a:ext cx="8388350" cy="2374900"/>
          </a:xfrm>
        </p:spPr>
        <p:txBody>
          <a:bodyPr/>
          <a:lstStyle/>
          <a:p>
            <a:pPr eaLnBrk="1" hangingPunct="1">
              <a:lnSpc>
                <a:spcPct val="90000"/>
              </a:lnSpc>
            </a:pPr>
            <a:r>
              <a:rPr lang="en-US" sz="2200" dirty="0" smtClean="0"/>
              <a:t>Getting the current time from a “time server”, using periodic client requests.  </a:t>
            </a:r>
          </a:p>
          <a:p>
            <a:pPr eaLnBrk="1" hangingPunct="1">
              <a:lnSpc>
                <a:spcPct val="90000"/>
              </a:lnSpc>
            </a:pPr>
            <a:r>
              <a:rPr lang="en-US" sz="2200" b="1" dirty="0" smtClean="0"/>
              <a:t>Major problem</a:t>
            </a:r>
            <a:r>
              <a:rPr lang="en-US" sz="2200" dirty="0" smtClean="0"/>
              <a:t> if time from time server is less than the client – resulting in time running backwards on the client!  (Which cannot happen – time does not go backwards). </a:t>
            </a:r>
          </a:p>
          <a:p>
            <a:pPr eaLnBrk="1" hangingPunct="1">
              <a:lnSpc>
                <a:spcPct val="90000"/>
              </a:lnSpc>
            </a:pPr>
            <a:r>
              <a:rPr lang="en-US" sz="2200" b="1" dirty="0" smtClean="0"/>
              <a:t>Minor problem</a:t>
            </a:r>
            <a:r>
              <a:rPr lang="en-US" sz="2200" dirty="0" smtClean="0"/>
              <a:t> results from the delay introduced by the network request/response: latency.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Berkeley Algorithm</a:t>
            </a:r>
            <a:endParaRPr lang="en-US" dirty="0"/>
          </a:p>
        </p:txBody>
      </p:sp>
      <p:sp>
        <p:nvSpPr>
          <p:cNvPr id="3" name="Content Placeholder 2"/>
          <p:cNvSpPr>
            <a:spLocks noGrp="1"/>
          </p:cNvSpPr>
          <p:nvPr>
            <p:ph idx="1"/>
          </p:nvPr>
        </p:nvSpPr>
        <p:spPr/>
        <p:txBody>
          <a:bodyPr/>
          <a:lstStyle/>
          <a:p>
            <a:r>
              <a:rPr lang="en-US" dirty="0" smtClean="0"/>
              <a:t>The server polls each machine periodically, asking it for the time</a:t>
            </a:r>
          </a:p>
          <a:p>
            <a:r>
              <a:rPr lang="en-US" dirty="0" smtClean="0"/>
              <a:t>Based on the response, it computes the average time and tells all other machines to advance or slow down their clocks until specified time has  been achieved</a:t>
            </a:r>
          </a:p>
          <a:p>
            <a:r>
              <a:rPr lang="en-US" dirty="0" smtClean="0"/>
              <a:t>The time daemon’s time must be set manually by the operator periodically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685800"/>
            <a:ext cx="8382000" cy="609600"/>
          </a:xfrm>
        </p:spPr>
        <p:txBody>
          <a:bodyPr>
            <a:normAutofit fontScale="90000"/>
          </a:bodyPr>
          <a:lstStyle/>
          <a:p>
            <a:pPr eaLnBrk="1" hangingPunct="1"/>
            <a:r>
              <a:rPr lang="en-US" sz="3600" smtClean="0"/>
              <a:t>The Berkeley Algorithm (1)</a:t>
            </a:r>
          </a:p>
        </p:txBody>
      </p:sp>
      <p:sp>
        <p:nvSpPr>
          <p:cNvPr id="15363" name="Rectangle 3"/>
          <p:cNvSpPr>
            <a:spLocks noGrp="1" noChangeArrowheads="1"/>
          </p:cNvSpPr>
          <p:nvPr>
            <p:ph type="body" idx="1"/>
          </p:nvPr>
        </p:nvSpPr>
        <p:spPr>
          <a:xfrm>
            <a:off x="795338" y="5724525"/>
            <a:ext cx="8348662" cy="1031875"/>
          </a:xfrm>
        </p:spPr>
        <p:txBody>
          <a:bodyPr>
            <a:normAutofit lnSpcReduction="10000"/>
          </a:bodyPr>
          <a:lstStyle/>
          <a:p>
            <a:pPr marL="609600" indent="-609600" eaLnBrk="1" hangingPunct="1">
              <a:buFontTx/>
              <a:buNone/>
            </a:pPr>
            <a:r>
              <a:rPr lang="en-US" smtClean="0"/>
              <a:t>(a) The time daemon asks all the other machines for their clock values</a:t>
            </a:r>
          </a:p>
        </p:txBody>
      </p:sp>
      <p:pic>
        <p:nvPicPr>
          <p:cNvPr id="15364" name="Picture 4" descr="06-07"/>
          <p:cNvPicPr>
            <a:picLocks noChangeAspect="1" noChangeArrowheads="1"/>
          </p:cNvPicPr>
          <p:nvPr/>
        </p:nvPicPr>
        <p:blipFill>
          <a:blip r:embed="rId3" cstate="print"/>
          <a:srcRect r="65996"/>
          <a:stretch>
            <a:fillRect/>
          </a:stretch>
        </p:blipFill>
        <p:spPr bwMode="auto">
          <a:xfrm>
            <a:off x="1654175" y="1828800"/>
            <a:ext cx="6831013" cy="394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698500"/>
            <a:ext cx="8382000" cy="609600"/>
          </a:xfrm>
        </p:spPr>
        <p:txBody>
          <a:bodyPr>
            <a:normAutofit fontScale="90000"/>
          </a:bodyPr>
          <a:lstStyle/>
          <a:p>
            <a:pPr eaLnBrk="1" hangingPunct="1"/>
            <a:r>
              <a:rPr lang="en-US" sz="3600" smtClean="0"/>
              <a:t>The Berkeley Algorithm (2)</a:t>
            </a:r>
          </a:p>
        </p:txBody>
      </p:sp>
      <p:sp>
        <p:nvSpPr>
          <p:cNvPr id="16387" name="Rectangle 3"/>
          <p:cNvSpPr>
            <a:spLocks noGrp="1" noChangeArrowheads="1"/>
          </p:cNvSpPr>
          <p:nvPr>
            <p:ph type="body" idx="1"/>
          </p:nvPr>
        </p:nvSpPr>
        <p:spPr>
          <a:xfrm>
            <a:off x="828675" y="6059488"/>
            <a:ext cx="8315325" cy="715962"/>
          </a:xfrm>
        </p:spPr>
        <p:txBody>
          <a:bodyPr/>
          <a:lstStyle/>
          <a:p>
            <a:pPr marL="609600" indent="-609600" eaLnBrk="1" hangingPunct="1">
              <a:lnSpc>
                <a:spcPct val="80000"/>
              </a:lnSpc>
              <a:buFontTx/>
              <a:buNone/>
            </a:pPr>
            <a:endParaRPr lang="en-US" sz="900" smtClean="0"/>
          </a:p>
          <a:p>
            <a:pPr marL="609600" indent="-609600" algn="ctr" eaLnBrk="1" hangingPunct="1">
              <a:lnSpc>
                <a:spcPct val="80000"/>
              </a:lnSpc>
              <a:buFontTx/>
              <a:buNone/>
            </a:pPr>
            <a:r>
              <a:rPr lang="en-US" smtClean="0"/>
              <a:t>(b) The machines answer</a:t>
            </a:r>
          </a:p>
        </p:txBody>
      </p:sp>
      <p:pic>
        <p:nvPicPr>
          <p:cNvPr id="16388" name="Picture 4" descr="06-07"/>
          <p:cNvPicPr>
            <a:picLocks noChangeAspect="1" noChangeArrowheads="1"/>
          </p:cNvPicPr>
          <p:nvPr/>
        </p:nvPicPr>
        <p:blipFill>
          <a:blip r:embed="rId3" cstate="print"/>
          <a:srcRect l="33501" t="7690" r="33501"/>
          <a:stretch>
            <a:fillRect/>
          </a:stretch>
        </p:blipFill>
        <p:spPr bwMode="auto">
          <a:xfrm>
            <a:off x="1435100" y="1701800"/>
            <a:ext cx="7005638" cy="426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Synchronization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 In a centralized system, time is unambiguous.</a:t>
            </a:r>
          </a:p>
          <a:p>
            <a:r>
              <a:rPr lang="en-US" dirty="0" smtClean="0"/>
              <a:t> When a process wants to know the time, it makes a system call and the kernel tells it. </a:t>
            </a:r>
          </a:p>
          <a:p>
            <a:r>
              <a:rPr lang="en-US" dirty="0" smtClean="0"/>
              <a:t>If process A asks for the time. and then a little later process B asks for the time, the value that B gets will be higher than the value A got.</a:t>
            </a:r>
          </a:p>
          <a:p>
            <a:r>
              <a:rPr lang="en-US" dirty="0" smtClean="0"/>
              <a:t> It will certainly not be lower. </a:t>
            </a:r>
          </a:p>
          <a:p>
            <a:r>
              <a:rPr lang="en-US" dirty="0" smtClean="0"/>
              <a:t>In a distributed system, achieving agreement on time is not trivial</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698500"/>
            <a:ext cx="8382000" cy="609600"/>
          </a:xfrm>
        </p:spPr>
        <p:txBody>
          <a:bodyPr>
            <a:normAutofit fontScale="90000"/>
          </a:bodyPr>
          <a:lstStyle/>
          <a:p>
            <a:pPr eaLnBrk="1" hangingPunct="1"/>
            <a:r>
              <a:rPr lang="en-US" sz="3600" dirty="0" smtClean="0"/>
              <a:t>The Berkeley Algorithm (3)</a:t>
            </a:r>
          </a:p>
        </p:txBody>
      </p:sp>
      <p:sp>
        <p:nvSpPr>
          <p:cNvPr id="17411" name="Rectangle 3"/>
          <p:cNvSpPr>
            <a:spLocks noGrp="1" noChangeArrowheads="1"/>
          </p:cNvSpPr>
          <p:nvPr>
            <p:ph type="body" idx="1"/>
          </p:nvPr>
        </p:nvSpPr>
        <p:spPr>
          <a:xfrm>
            <a:off x="804863" y="5741988"/>
            <a:ext cx="8339137" cy="1116012"/>
          </a:xfrm>
        </p:spPr>
        <p:txBody>
          <a:bodyPr/>
          <a:lstStyle/>
          <a:p>
            <a:pPr marL="609600" indent="-609600" algn="ctr" eaLnBrk="1" hangingPunct="1">
              <a:buFontTx/>
              <a:buNone/>
            </a:pPr>
            <a:r>
              <a:rPr lang="en-US" smtClean="0"/>
              <a:t>(c) The time daemon tells everyone </a:t>
            </a:r>
            <a:br>
              <a:rPr lang="en-US" smtClean="0"/>
            </a:br>
            <a:r>
              <a:rPr lang="en-US" smtClean="0"/>
              <a:t>how to adjust their clock</a:t>
            </a:r>
          </a:p>
        </p:txBody>
      </p:sp>
      <p:pic>
        <p:nvPicPr>
          <p:cNvPr id="17412" name="Picture 4" descr="06-07"/>
          <p:cNvPicPr>
            <a:picLocks noChangeAspect="1" noChangeArrowheads="1"/>
          </p:cNvPicPr>
          <p:nvPr/>
        </p:nvPicPr>
        <p:blipFill>
          <a:blip r:embed="rId3" cstate="print"/>
          <a:srcRect l="67377" t="7982"/>
          <a:stretch>
            <a:fillRect/>
          </a:stretch>
        </p:blipFill>
        <p:spPr bwMode="auto">
          <a:xfrm>
            <a:off x="1681163" y="1689100"/>
            <a:ext cx="6262687" cy="3992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673100"/>
            <a:ext cx="8382000" cy="609600"/>
          </a:xfrm>
        </p:spPr>
        <p:txBody>
          <a:bodyPr>
            <a:normAutofit fontScale="90000"/>
          </a:bodyPr>
          <a:lstStyle/>
          <a:p>
            <a:pPr eaLnBrk="1" hangingPunct="1"/>
            <a:r>
              <a:rPr lang="en-IE" sz="3600" smtClean="0"/>
              <a:t>Other Clock Sync. Algorithms</a:t>
            </a:r>
            <a:endParaRPr lang="en-GB" sz="3600" smtClean="0"/>
          </a:p>
        </p:txBody>
      </p:sp>
      <p:sp>
        <p:nvSpPr>
          <p:cNvPr id="18435" name="Rectangle 3"/>
          <p:cNvSpPr>
            <a:spLocks noGrp="1" noChangeArrowheads="1"/>
          </p:cNvSpPr>
          <p:nvPr>
            <p:ph type="body" idx="1"/>
          </p:nvPr>
        </p:nvSpPr>
        <p:spPr>
          <a:xfrm>
            <a:off x="755650" y="1617663"/>
            <a:ext cx="8388350" cy="5240337"/>
          </a:xfrm>
        </p:spPr>
        <p:txBody>
          <a:bodyPr/>
          <a:lstStyle/>
          <a:p>
            <a:pPr eaLnBrk="1" hangingPunct="1"/>
            <a:r>
              <a:rPr lang="en-IE" smtClean="0"/>
              <a:t>Both Cristian’s and the Berkeley Algorithm are centralized algorithms.</a:t>
            </a:r>
          </a:p>
          <a:p>
            <a:pPr eaLnBrk="1" hangingPunct="1"/>
            <a:r>
              <a:rPr lang="en-IE" smtClean="0"/>
              <a:t>Decentralized algorithms also exist, and the Internet’s Network Time Protocol (NTP) is the best known and most widely implemented.</a:t>
            </a:r>
          </a:p>
          <a:p>
            <a:pPr eaLnBrk="1" hangingPunct="1"/>
            <a:r>
              <a:rPr lang="en-IE" smtClean="0"/>
              <a:t>NTP can synchronize clocks to within a 1-50 msec accuracy.</a:t>
            </a:r>
            <a:endParaRPr lang="en-GB"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Time Protocol</a:t>
            </a:r>
            <a:endParaRPr lang="en-US" dirty="0"/>
          </a:p>
        </p:txBody>
      </p:sp>
      <p:sp>
        <p:nvSpPr>
          <p:cNvPr id="3" name="Content Placeholder 2"/>
          <p:cNvSpPr>
            <a:spLocks noGrp="1"/>
          </p:cNvSpPr>
          <p:nvPr>
            <p:ph idx="1"/>
          </p:nvPr>
        </p:nvSpPr>
        <p:spPr/>
        <p:txBody>
          <a:bodyPr/>
          <a:lstStyle/>
          <a:p>
            <a:r>
              <a:rPr lang="en-US" dirty="0" smtClean="0"/>
              <a:t>NTP is a standard followed on Internet</a:t>
            </a:r>
          </a:p>
          <a:p>
            <a:r>
              <a:rPr lang="en-US" dirty="0" smtClean="0"/>
              <a:t>Synchronizes all computers</a:t>
            </a:r>
          </a:p>
          <a:p>
            <a:r>
              <a:rPr lang="en-US" dirty="0" smtClean="0"/>
              <a:t>It has a tree or hierarchical structure</a:t>
            </a:r>
          </a:p>
          <a:p>
            <a:r>
              <a:rPr lang="en-US" dirty="0" smtClean="0"/>
              <a:t>It uses UDP</a:t>
            </a:r>
          </a:p>
          <a:p>
            <a:r>
              <a:rPr lang="en-US" dirty="0" smtClean="0"/>
              <a:t>In the hierarchy each node should be synchronized with parent node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600" dirty="0" smtClean="0"/>
              <a:t>Network Time Protocol</a:t>
            </a:r>
          </a:p>
        </p:txBody>
      </p:sp>
      <p:sp>
        <p:nvSpPr>
          <p:cNvPr id="19459" name="Rectangle 3"/>
          <p:cNvSpPr>
            <a:spLocks noGrp="1" noChangeArrowheads="1"/>
          </p:cNvSpPr>
          <p:nvPr>
            <p:ph type="body" idx="1"/>
          </p:nvPr>
        </p:nvSpPr>
        <p:spPr>
          <a:xfrm>
            <a:off x="762000" y="6235700"/>
            <a:ext cx="8382000" cy="546100"/>
          </a:xfrm>
        </p:spPr>
        <p:txBody>
          <a:bodyPr/>
          <a:lstStyle/>
          <a:p>
            <a:pPr marL="609600" indent="-609600" algn="ctr" eaLnBrk="1" hangingPunct="1">
              <a:lnSpc>
                <a:spcPct val="90000"/>
              </a:lnSpc>
              <a:buFontTx/>
              <a:buNone/>
            </a:pPr>
            <a:r>
              <a:rPr lang="en-US" smtClean="0"/>
              <a:t>Getting the current time from a time server</a:t>
            </a:r>
          </a:p>
        </p:txBody>
      </p:sp>
      <p:pic>
        <p:nvPicPr>
          <p:cNvPr id="19460" name="Picture 4" descr="06-06"/>
          <p:cNvPicPr>
            <a:picLocks noChangeAspect="1" noChangeArrowheads="1"/>
          </p:cNvPicPr>
          <p:nvPr/>
        </p:nvPicPr>
        <p:blipFill>
          <a:blip r:embed="rId3" cstate="print"/>
          <a:srcRect/>
          <a:stretch>
            <a:fillRect/>
          </a:stretch>
        </p:blipFill>
        <p:spPr bwMode="auto">
          <a:xfrm>
            <a:off x="1422400" y="1824038"/>
            <a:ext cx="7143750" cy="421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clocks</a:t>
            </a:r>
            <a:endParaRPr lang="en-US" dirty="0"/>
          </a:p>
        </p:txBody>
      </p:sp>
      <p:sp>
        <p:nvSpPr>
          <p:cNvPr id="3" name="Content Placeholder 2"/>
          <p:cNvSpPr>
            <a:spLocks noGrp="1"/>
          </p:cNvSpPr>
          <p:nvPr>
            <p:ph idx="1"/>
          </p:nvPr>
        </p:nvSpPr>
        <p:spPr/>
        <p:txBody>
          <a:bodyPr/>
          <a:lstStyle/>
          <a:p>
            <a:r>
              <a:rPr lang="en-US" dirty="0" err="1" smtClean="0"/>
              <a:t>Lamport’s</a:t>
            </a:r>
            <a:r>
              <a:rPr lang="en-US" dirty="0" smtClean="0"/>
              <a:t> logical clocks</a:t>
            </a:r>
          </a:p>
          <a:p>
            <a:r>
              <a:rPr lang="en-US" dirty="0" smtClean="0"/>
              <a:t>Vector clocks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order  events across processes one approach is try to synchronize the clocks</a:t>
            </a:r>
          </a:p>
          <a:p>
            <a:r>
              <a:rPr lang="en-US" dirty="0" smtClean="0"/>
              <a:t>Another approach is assign time stamps to events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685800"/>
            <a:ext cx="8382000" cy="609600"/>
          </a:xfrm>
        </p:spPr>
        <p:txBody>
          <a:bodyPr>
            <a:normAutofit fontScale="90000"/>
          </a:bodyPr>
          <a:lstStyle/>
          <a:p>
            <a:pPr eaLnBrk="1" hangingPunct="1"/>
            <a:r>
              <a:rPr lang="en-IE" sz="3600" smtClean="0"/>
              <a:t>Lamport’s Logical Clocks</a:t>
            </a:r>
            <a:endParaRPr lang="en-GB" sz="3600" smtClean="0"/>
          </a:p>
        </p:txBody>
      </p:sp>
      <p:sp>
        <p:nvSpPr>
          <p:cNvPr id="23555" name="Rectangle 3"/>
          <p:cNvSpPr>
            <a:spLocks noGrp="1" noChangeArrowheads="1"/>
          </p:cNvSpPr>
          <p:nvPr>
            <p:ph type="body" idx="1"/>
          </p:nvPr>
        </p:nvSpPr>
        <p:spPr>
          <a:xfrm>
            <a:off x="457200" y="1447800"/>
            <a:ext cx="8388350" cy="5253037"/>
          </a:xfrm>
        </p:spPr>
        <p:txBody>
          <a:bodyPr/>
          <a:lstStyle/>
          <a:p>
            <a:pPr eaLnBrk="1" hangingPunct="1">
              <a:lnSpc>
                <a:spcPct val="90000"/>
              </a:lnSpc>
            </a:pPr>
            <a:r>
              <a:rPr lang="en-IE" sz="2800" b="1" dirty="0" smtClean="0"/>
              <a:t>First point</a:t>
            </a:r>
            <a:r>
              <a:rPr lang="en-IE" sz="2800" dirty="0" smtClean="0"/>
              <a:t>: if two processes do not interact, then their clocks do not need to be synchronized – they can operate </a:t>
            </a:r>
            <a:r>
              <a:rPr lang="en-IE" sz="2800" i="1" dirty="0" smtClean="0"/>
              <a:t>concurrently</a:t>
            </a:r>
            <a:r>
              <a:rPr lang="en-IE" sz="2800" dirty="0" smtClean="0"/>
              <a:t> without fear of interfering with each other.</a:t>
            </a:r>
          </a:p>
          <a:p>
            <a:pPr eaLnBrk="1" hangingPunct="1">
              <a:lnSpc>
                <a:spcPct val="90000"/>
              </a:lnSpc>
            </a:pPr>
            <a:r>
              <a:rPr lang="en-IE" sz="2800" b="1" dirty="0" smtClean="0"/>
              <a:t>Second (critical) point</a:t>
            </a:r>
            <a:r>
              <a:rPr lang="en-IE" sz="2800" dirty="0" smtClean="0"/>
              <a:t>: the processes have some agreement on the order in which certain events occur.  </a:t>
            </a:r>
          </a:p>
          <a:p>
            <a:pPr eaLnBrk="1" hangingPunct="1">
              <a:lnSpc>
                <a:spcPct val="90000"/>
              </a:lnSpc>
            </a:pPr>
            <a:r>
              <a:rPr lang="en-IE" sz="2800" dirty="0" err="1" smtClean="0"/>
              <a:t>Lamport</a:t>
            </a:r>
            <a:r>
              <a:rPr lang="en-IE" sz="2800" dirty="0" smtClean="0"/>
              <a:t> used these two observations to define the “happens-before” relation</a:t>
            </a:r>
          </a:p>
          <a:p>
            <a:pPr eaLnBrk="1" hangingPunct="1">
              <a:lnSpc>
                <a:spcPct val="90000"/>
              </a:lnSpc>
            </a:pPr>
            <a:r>
              <a:rPr lang="en-IE" sz="2800" dirty="0" smtClean="0"/>
              <a:t>often referred to within the context of  </a:t>
            </a:r>
            <a:r>
              <a:rPr lang="en-IE" sz="2800" i="1" dirty="0" err="1" smtClean="0"/>
              <a:t>Lamport’s</a:t>
            </a:r>
            <a:r>
              <a:rPr lang="en-IE" sz="2800" i="1" dirty="0" smtClean="0"/>
              <a:t> Timestamps</a:t>
            </a:r>
            <a:endParaRPr lang="en-GB" sz="2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Happened Before Relation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752600"/>
            <a:ext cx="7229475" cy="13811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85800" y="3200400"/>
            <a:ext cx="7696200" cy="186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Properties of Happened Before Relation</a:t>
            </a:r>
            <a:endParaRPr lang="en-US" sz="3600" dirty="0"/>
          </a:p>
        </p:txBody>
      </p:sp>
      <p:sp>
        <p:nvSpPr>
          <p:cNvPr id="3" name="Content Placeholder 2"/>
          <p:cNvSpPr>
            <a:spLocks noGrp="1"/>
          </p:cNvSpPr>
          <p:nvPr>
            <p:ph idx="1"/>
          </p:nvPr>
        </p:nvSpPr>
        <p:spPr/>
        <p:txBody>
          <a:bodyPr/>
          <a:lstStyle/>
          <a:p>
            <a:r>
              <a:rPr lang="en-US" dirty="0" smtClean="0"/>
              <a:t>Transitive Relation </a:t>
            </a:r>
          </a:p>
          <a:p>
            <a:r>
              <a:rPr lang="en-US" dirty="0" smtClean="0"/>
              <a:t>Causally ordered Relation</a:t>
            </a:r>
          </a:p>
          <a:p>
            <a:r>
              <a:rPr lang="en-US" dirty="0" smtClean="0"/>
              <a:t>Concurrent Relation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Transitive Relation </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338512" y="2210594"/>
            <a:ext cx="2466975" cy="33051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In a distributed system in which there were no global agreement on time. </a:t>
            </a:r>
          </a:p>
          <a:p>
            <a:r>
              <a:rPr lang="en-US" dirty="0" smtClean="0"/>
              <a:t>Suppose that </a:t>
            </a:r>
            <a:r>
              <a:rPr lang="en-US" dirty="0" err="1" smtClean="0"/>
              <a:t>output.o</a:t>
            </a:r>
            <a:r>
              <a:rPr lang="en-US" dirty="0" smtClean="0"/>
              <a:t> has time 2144 as above, and shortly thereafter </a:t>
            </a:r>
            <a:r>
              <a:rPr lang="en-US" dirty="0" err="1" smtClean="0"/>
              <a:t>output.c</a:t>
            </a:r>
            <a:r>
              <a:rPr lang="en-US" dirty="0" smtClean="0"/>
              <a:t> is modified but is assigned time 2143 because the clock on its machine is slightly behind, as shown in Fig.</a:t>
            </a:r>
          </a:p>
          <a:p>
            <a:r>
              <a:rPr lang="en-US" dirty="0" smtClean="0"/>
              <a:t> Make will not call the compiler. </a:t>
            </a:r>
          </a:p>
          <a:p>
            <a:r>
              <a:rPr lang="en-US" dirty="0" smtClean="0"/>
              <a:t>The resulting executable binary program will then contain a mixture of object files from the old sources and the new sources.</a:t>
            </a:r>
          </a:p>
          <a:p>
            <a:r>
              <a:rPr lang="en-US" dirty="0" smtClean="0"/>
              <a:t> It will probably crash and the programmer will go crazy trying to understand what is wrong with the code.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Causally ordered Relation</a:t>
            </a:r>
            <a:endParaRPr lang="en-US" dirty="0"/>
          </a:p>
        </p:txBody>
      </p:sp>
      <p:sp>
        <p:nvSpPr>
          <p:cNvPr id="3" name="Content Placeholder 2"/>
          <p:cNvSpPr>
            <a:spLocks noGrp="1"/>
          </p:cNvSpPr>
          <p:nvPr>
            <p:ph idx="1"/>
          </p:nvPr>
        </p:nvSpPr>
        <p:spPr/>
        <p:txBody>
          <a:bodyPr/>
          <a:lstStyle/>
          <a:p>
            <a:pPr algn="ctr">
              <a:buNone/>
            </a:pPr>
            <a:r>
              <a:rPr lang="en-US" dirty="0" smtClean="0"/>
              <a:t> </a:t>
            </a:r>
            <a:r>
              <a:rPr lang="en-US" sz="4000" b="1" dirty="0" smtClean="0"/>
              <a:t>a-&gt;b</a:t>
            </a:r>
          </a:p>
          <a:p>
            <a:r>
              <a:rPr lang="en-US" sz="3600" dirty="0" smtClean="0"/>
              <a:t>if a happens before b then</a:t>
            </a:r>
          </a:p>
          <a:p>
            <a:pPr>
              <a:buNone/>
            </a:pPr>
            <a:r>
              <a:rPr lang="en-US" sz="3600" dirty="0" smtClean="0"/>
              <a:t>	Change in event a, affects event b</a:t>
            </a:r>
            <a:endParaRPr lang="en-US" sz="3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Concurrent Relation</a:t>
            </a:r>
            <a:endParaRPr lang="en-US" dirty="0"/>
          </a:p>
        </p:txBody>
      </p:sp>
      <p:sp>
        <p:nvSpPr>
          <p:cNvPr id="3" name="Content Placeholder 2"/>
          <p:cNvSpPr>
            <a:spLocks noGrp="1"/>
          </p:cNvSpPr>
          <p:nvPr>
            <p:ph idx="1"/>
          </p:nvPr>
        </p:nvSpPr>
        <p:spPr/>
        <p:txBody>
          <a:bodyPr/>
          <a:lstStyle/>
          <a:p>
            <a:r>
              <a:rPr lang="en-US" dirty="0" smtClean="0"/>
              <a:t>Neither  a-&gt;b happening</a:t>
            </a:r>
          </a:p>
          <a:p>
            <a:r>
              <a:rPr lang="en-US" dirty="0" smtClean="0"/>
              <a:t> nor b-&gt;a happening</a:t>
            </a:r>
          </a:p>
          <a:p>
            <a:r>
              <a:rPr lang="en-US" dirty="0" smtClean="0"/>
              <a:t> a and b are happening in parallel</a:t>
            </a:r>
          </a:p>
          <a:p>
            <a:r>
              <a:rPr lang="en-US" dirty="0" smtClean="0"/>
              <a:t>a|| b</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Each process uses an integer local counter which is initialized to zero</a:t>
            </a:r>
          </a:p>
          <a:p>
            <a:r>
              <a:rPr lang="en-US" dirty="0" smtClean="0"/>
              <a:t>The process increments its counter value when any event takes place</a:t>
            </a:r>
          </a:p>
          <a:p>
            <a:r>
              <a:rPr lang="en-US" dirty="0" smtClean="0"/>
              <a:t>The counter value is assigned to the event as its time stamp</a:t>
            </a:r>
          </a:p>
          <a:p>
            <a:r>
              <a:rPr lang="en-US" dirty="0" smtClean="0"/>
              <a:t>The send event carries its time stamp</a:t>
            </a:r>
          </a:p>
          <a:p>
            <a:r>
              <a:rPr lang="en-US" dirty="0" smtClean="0"/>
              <a:t>For receive event counter is updated as max(local clock, </a:t>
            </a:r>
            <a:r>
              <a:rPr lang="en-US" dirty="0" err="1" smtClean="0"/>
              <a:t>msg</a:t>
            </a:r>
            <a:r>
              <a:rPr lang="en-US" dirty="0" smtClean="0"/>
              <a:t> </a:t>
            </a:r>
            <a:r>
              <a:rPr lang="en-US" dirty="0" err="1" smtClean="0"/>
              <a:t>ts</a:t>
            </a:r>
            <a:r>
              <a:rPr lang="en-US" dirty="0" smtClean="0"/>
              <a:t>)+1</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logical clock example</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672671" y="2286000"/>
            <a:ext cx="5463053"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logical clock example</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466248" y="2362200"/>
            <a:ext cx="6464433" cy="3124199"/>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clocks</a:t>
            </a:r>
            <a:endParaRPr lang="en-US" dirty="0"/>
          </a:p>
        </p:txBody>
      </p:sp>
      <p:sp>
        <p:nvSpPr>
          <p:cNvPr id="3" name="Content Placeholder 2"/>
          <p:cNvSpPr>
            <a:spLocks noGrp="1"/>
          </p:cNvSpPr>
          <p:nvPr>
            <p:ph idx="1"/>
          </p:nvPr>
        </p:nvSpPr>
        <p:spPr/>
        <p:txBody>
          <a:bodyPr/>
          <a:lstStyle/>
          <a:p>
            <a:r>
              <a:rPr lang="en-US" dirty="0" smtClean="0"/>
              <a:t>Every process maintains a vector of events [e11,e2,e13,……….], [e21,e22,23,……], ……</a:t>
            </a:r>
          </a:p>
          <a:p>
            <a:r>
              <a:rPr lang="en-US" dirty="0" smtClean="0"/>
              <a:t>If an event occurs in a process, then then time stamp of its own process will be incremented</a:t>
            </a:r>
          </a:p>
          <a:p>
            <a:r>
              <a:rPr lang="en-US" dirty="0" smtClean="0"/>
              <a:t>If process  receives any event, then time stamp will be updated as                   max{vector time stamps}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08020" y="2514600"/>
            <a:ext cx="5542085" cy="23622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800026" y="2590800"/>
            <a:ext cx="5644243"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621651" y="2286001"/>
            <a:ext cx="5464949" cy="2921422"/>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528706" y="2286001"/>
            <a:ext cx="5786494" cy="299884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685800"/>
            <a:ext cx="8382000" cy="609600"/>
          </a:xfrm>
        </p:spPr>
        <p:txBody>
          <a:bodyPr>
            <a:normAutofit fontScale="90000"/>
          </a:bodyPr>
          <a:lstStyle/>
          <a:p>
            <a:pPr eaLnBrk="1" hangingPunct="1"/>
            <a:r>
              <a:rPr lang="en-US" sz="3600" dirty="0" smtClean="0"/>
              <a:t>Clock Synchronization</a:t>
            </a:r>
          </a:p>
        </p:txBody>
      </p:sp>
      <p:sp>
        <p:nvSpPr>
          <p:cNvPr id="6147" name="Rectangle 3"/>
          <p:cNvSpPr>
            <a:spLocks noGrp="1" noChangeArrowheads="1"/>
          </p:cNvSpPr>
          <p:nvPr>
            <p:ph type="body" idx="1"/>
          </p:nvPr>
        </p:nvSpPr>
        <p:spPr>
          <a:xfrm>
            <a:off x="763588" y="5378450"/>
            <a:ext cx="8380412" cy="1479550"/>
          </a:xfrm>
        </p:spPr>
        <p:txBody>
          <a:bodyPr/>
          <a:lstStyle/>
          <a:p>
            <a:pPr marL="609600" indent="-609600" eaLnBrk="1" hangingPunct="1">
              <a:lnSpc>
                <a:spcPct val="90000"/>
              </a:lnSpc>
              <a:buFontTx/>
              <a:buNone/>
            </a:pPr>
            <a:r>
              <a:rPr lang="en-US" smtClean="0"/>
              <a:t>When each machine has its own clock, an event that occurred after another event may nevertheless be assigned an earlier time</a:t>
            </a:r>
          </a:p>
        </p:txBody>
      </p:sp>
      <p:pic>
        <p:nvPicPr>
          <p:cNvPr id="6148" name="Picture 4" descr="06-01"/>
          <p:cNvPicPr>
            <a:picLocks noChangeAspect="1" noChangeArrowheads="1"/>
          </p:cNvPicPr>
          <p:nvPr/>
        </p:nvPicPr>
        <p:blipFill>
          <a:blip r:embed="rId3" cstate="print"/>
          <a:srcRect/>
          <a:stretch>
            <a:fillRect/>
          </a:stretch>
        </p:blipFill>
        <p:spPr bwMode="auto">
          <a:xfrm>
            <a:off x="1176338" y="1765300"/>
            <a:ext cx="7496175"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Non Token based Algorithm</a:t>
            </a:r>
          </a:p>
          <a:p>
            <a:r>
              <a:rPr lang="en-US" dirty="0" smtClean="0"/>
              <a:t>Token based Algorithm</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Based Algorithm</a:t>
            </a:r>
            <a:endParaRPr lang="en-US" dirty="0"/>
          </a:p>
        </p:txBody>
      </p:sp>
      <p:sp>
        <p:nvSpPr>
          <p:cNvPr id="3" name="Content Placeholder 2"/>
          <p:cNvSpPr>
            <a:spLocks noGrp="1"/>
          </p:cNvSpPr>
          <p:nvPr>
            <p:ph idx="1"/>
          </p:nvPr>
        </p:nvSpPr>
        <p:spPr/>
        <p:txBody>
          <a:bodyPr/>
          <a:lstStyle/>
          <a:p>
            <a:r>
              <a:rPr lang="en-US" dirty="0" smtClean="0"/>
              <a:t> There is only one token available and who ever has that token is allowed to access the shared resource. </a:t>
            </a:r>
          </a:p>
          <a:p>
            <a:r>
              <a:rPr lang="en-US" dirty="0" smtClean="0"/>
              <a:t>When finished, the token is passed on to a next process.</a:t>
            </a:r>
          </a:p>
          <a:p>
            <a:r>
              <a:rPr lang="en-US" dirty="0" smtClean="0"/>
              <a:t> If a process having the token is not interested in accessing the resource, it simply passes it on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1. Depending on the how the processes are organized, they can fairly easily ensure that every process will get a chance at accessing the resource </a:t>
            </a:r>
            <a:r>
              <a:rPr lang="en-US" dirty="0" err="1" smtClean="0"/>
              <a:t>i.e</a:t>
            </a:r>
            <a:r>
              <a:rPr lang="en-US" dirty="0" smtClean="0"/>
              <a:t> they avoid starvation. </a:t>
            </a:r>
          </a:p>
          <a:p>
            <a:pPr>
              <a:buNone/>
            </a:pPr>
            <a:r>
              <a:rPr lang="en-US" dirty="0" smtClean="0"/>
              <a:t>    2.Deadlocks by which several processes are waiting for each other to proceed, can easily be avoided. </a:t>
            </a:r>
          </a:p>
          <a:p>
            <a:r>
              <a:rPr lang="en-US" dirty="0" smtClean="0"/>
              <a:t>Drawback of token-based solutions when the token is lost, distributed procedure needs to be started to ensure that a new token is created, that it is also the only token.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Based Algorithm</a:t>
            </a:r>
            <a:endParaRPr lang="en-US" dirty="0"/>
          </a:p>
        </p:txBody>
      </p:sp>
      <p:sp>
        <p:nvSpPr>
          <p:cNvPr id="3" name="Content Placeholder 2"/>
          <p:cNvSpPr>
            <a:spLocks noGrp="1"/>
          </p:cNvSpPr>
          <p:nvPr>
            <p:ph idx="1"/>
          </p:nvPr>
        </p:nvSpPr>
        <p:spPr/>
        <p:txBody>
          <a:bodyPr/>
          <a:lstStyle/>
          <a:p>
            <a:r>
              <a:rPr lang="en-US" dirty="0" smtClean="0"/>
              <a:t>Suzuki </a:t>
            </a:r>
            <a:r>
              <a:rPr lang="en-US" dirty="0" err="1" smtClean="0"/>
              <a:t>kasami</a:t>
            </a:r>
            <a:r>
              <a:rPr lang="en-US" dirty="0" smtClean="0"/>
              <a:t> Algorithm</a:t>
            </a:r>
          </a:p>
          <a:p>
            <a:r>
              <a:rPr lang="en-US" dirty="0" err="1" smtClean="0"/>
              <a:t>Singhal</a:t>
            </a:r>
            <a:r>
              <a:rPr lang="en-US" dirty="0" smtClean="0"/>
              <a:t> heuristic Algorithm</a:t>
            </a:r>
          </a:p>
          <a:p>
            <a:r>
              <a:rPr lang="en-US" dirty="0" smtClean="0"/>
              <a:t>Raymond tree Algorithm</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Token Based Algorithm</a:t>
            </a:r>
            <a:endParaRPr lang="en-US" dirty="0"/>
          </a:p>
        </p:txBody>
      </p:sp>
      <p:sp>
        <p:nvSpPr>
          <p:cNvPr id="3" name="Content Placeholder 2"/>
          <p:cNvSpPr>
            <a:spLocks noGrp="1"/>
          </p:cNvSpPr>
          <p:nvPr>
            <p:ph idx="1"/>
          </p:nvPr>
        </p:nvSpPr>
        <p:spPr/>
        <p:txBody>
          <a:bodyPr/>
          <a:lstStyle/>
          <a:p>
            <a:r>
              <a:rPr lang="en-US" dirty="0" smtClean="0"/>
              <a:t>a process wanting to access the resource first requires the permission of other processes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Token Based Algorithm</a:t>
            </a:r>
            <a:endParaRPr lang="en-US" dirty="0"/>
          </a:p>
        </p:txBody>
      </p:sp>
      <p:sp>
        <p:nvSpPr>
          <p:cNvPr id="3" name="Content Placeholder 2"/>
          <p:cNvSpPr>
            <a:spLocks noGrp="1"/>
          </p:cNvSpPr>
          <p:nvPr>
            <p:ph idx="1"/>
          </p:nvPr>
        </p:nvSpPr>
        <p:spPr/>
        <p:txBody>
          <a:bodyPr/>
          <a:lstStyle/>
          <a:p>
            <a:r>
              <a:rPr lang="en-US" dirty="0" err="1" smtClean="0"/>
              <a:t>Lamport’s</a:t>
            </a:r>
            <a:r>
              <a:rPr lang="en-US" dirty="0" smtClean="0"/>
              <a:t> Algorithm</a:t>
            </a:r>
          </a:p>
          <a:p>
            <a:r>
              <a:rPr lang="en-US" dirty="0" err="1" smtClean="0"/>
              <a:t>Ricart</a:t>
            </a:r>
            <a:r>
              <a:rPr lang="en-US" dirty="0" smtClean="0"/>
              <a:t> </a:t>
            </a:r>
            <a:r>
              <a:rPr lang="en-US" dirty="0" err="1" smtClean="0"/>
              <a:t>Agarwala</a:t>
            </a:r>
            <a:r>
              <a:rPr lang="en-US" dirty="0" smtClean="0"/>
              <a:t>  Algorithm</a:t>
            </a:r>
          </a:p>
          <a:p>
            <a:r>
              <a:rPr lang="en-US" dirty="0" err="1" smtClean="0"/>
              <a:t>Maekawa’s</a:t>
            </a:r>
            <a:r>
              <a:rPr lang="en-US" dirty="0" smtClean="0"/>
              <a:t>  Algorithm</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Centralized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process is elected as the coordinator. </a:t>
            </a:r>
          </a:p>
          <a:p>
            <a:r>
              <a:rPr lang="en-US" dirty="0" smtClean="0"/>
              <a:t>Whenever a process wants to access a shared resource, it sends a request message to the coordinator stating which resource it wants to access and asking for permission.</a:t>
            </a:r>
          </a:p>
          <a:p>
            <a:r>
              <a:rPr lang="en-US" dirty="0" smtClean="0"/>
              <a:t> If no other process is currently accessing that resource, the coordinator sends back a reply granting permission</a:t>
            </a:r>
          </a:p>
          <a:p>
            <a:r>
              <a:rPr lang="en-US" dirty="0" smtClean="0"/>
              <a:t>When the reply arrives, the requesting process can go ahead.</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Now suppose that another process, 2, asks for permission to access the resource. </a:t>
            </a:r>
          </a:p>
          <a:p>
            <a:r>
              <a:rPr lang="en-US" dirty="0" smtClean="0"/>
              <a:t>The coordinator knows that a different process is already at the resource, so it cannot grant permission.</a:t>
            </a:r>
          </a:p>
          <a:p>
            <a:r>
              <a:rPr lang="en-US" dirty="0" smtClean="0"/>
              <a:t> The exact method used to deny permission is system dependent.</a:t>
            </a:r>
          </a:p>
          <a:p>
            <a:r>
              <a:rPr lang="en-US" dirty="0" smtClean="0"/>
              <a:t>The coordinator just refrains from replying, thus blocking process 2, which is waiting for a reply. </a:t>
            </a:r>
          </a:p>
          <a:p>
            <a:r>
              <a:rPr lang="en-US" dirty="0" smtClean="0"/>
              <a:t>Alternatively, it could send a reply saying "permission denied." Either way, it queues the request from 2 for the time being and waits for more messages.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When process 1 is finished with the resource, it sends a message to the coordinator releasing its exclusive access. </a:t>
            </a:r>
          </a:p>
          <a:p>
            <a:r>
              <a:rPr lang="en-US" dirty="0" smtClean="0"/>
              <a:t>The coordinator takes the first item off the queue of deferred requests and sends that process a grant message. </a:t>
            </a:r>
          </a:p>
          <a:p>
            <a:r>
              <a:rPr lang="en-US" dirty="0" smtClean="0"/>
              <a:t>If the process was still blocked it unblocks and accesses the resource. </a:t>
            </a:r>
          </a:p>
          <a:p>
            <a:r>
              <a:rPr lang="en-US" dirty="0" smtClean="0"/>
              <a:t>If an explicit message has already been sent denying permission, the process will have to poll for incoming traffic or block later.</a:t>
            </a:r>
          </a:p>
          <a:p>
            <a:r>
              <a:rPr lang="en-US" dirty="0" smtClean="0"/>
              <a:t> Either way, when it sees the grant, it can go ahead as well.</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algorithm guarantees mutual exclusion</a:t>
            </a:r>
          </a:p>
          <a:p>
            <a:r>
              <a:rPr lang="en-US" dirty="0" smtClean="0"/>
              <a:t> the coordinator only lets one process at a time to the resource.</a:t>
            </a:r>
          </a:p>
          <a:p>
            <a:r>
              <a:rPr lang="en-US" dirty="0" smtClean="0"/>
              <a:t> It is also fair, since requests are granted in the order in which they are received. </a:t>
            </a:r>
          </a:p>
          <a:p>
            <a:r>
              <a:rPr lang="en-US" dirty="0" smtClean="0"/>
              <a:t>No process ever waits forever (no starvation). </a:t>
            </a:r>
          </a:p>
          <a:p>
            <a:r>
              <a:rPr lang="en-US" dirty="0" smtClean="0"/>
              <a:t>The scheme is easy to implement, too, and requires only three messages per use of resource (request, grant, release)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685800"/>
            <a:ext cx="8382000" cy="609600"/>
          </a:xfrm>
        </p:spPr>
        <p:txBody>
          <a:bodyPr>
            <a:normAutofit fontScale="90000"/>
          </a:bodyPr>
          <a:lstStyle/>
          <a:p>
            <a:pPr eaLnBrk="1" hangingPunct="1"/>
            <a:r>
              <a:rPr lang="en-IE" sz="3600" smtClean="0"/>
              <a:t>Clock Synchronization</a:t>
            </a:r>
            <a:endParaRPr lang="en-GB" sz="3600" smtClean="0"/>
          </a:p>
        </p:txBody>
      </p:sp>
      <p:sp>
        <p:nvSpPr>
          <p:cNvPr id="7171" name="Rectangle 3"/>
          <p:cNvSpPr>
            <a:spLocks noGrp="1" noChangeArrowheads="1"/>
          </p:cNvSpPr>
          <p:nvPr>
            <p:ph type="body" idx="1"/>
          </p:nvPr>
        </p:nvSpPr>
        <p:spPr>
          <a:xfrm>
            <a:off x="755650" y="1681163"/>
            <a:ext cx="8388350" cy="5176837"/>
          </a:xfrm>
        </p:spPr>
        <p:txBody>
          <a:bodyPr/>
          <a:lstStyle/>
          <a:p>
            <a:pPr eaLnBrk="1" hangingPunct="1"/>
            <a:r>
              <a:rPr lang="en-IE" sz="2800" smtClean="0"/>
              <a:t>Synchronization based on “Actual Time”.</a:t>
            </a:r>
          </a:p>
          <a:p>
            <a:pPr eaLnBrk="1" hangingPunct="1"/>
            <a:r>
              <a:rPr lang="en-IE" sz="2800" smtClean="0"/>
              <a:t>Note: time is really easy on a uniprocessor system.</a:t>
            </a:r>
          </a:p>
          <a:p>
            <a:pPr eaLnBrk="1" hangingPunct="1"/>
            <a:r>
              <a:rPr lang="en-IE" sz="2800" smtClean="0"/>
              <a:t>Achieving agreement on time in a DS is not trivial.</a:t>
            </a:r>
          </a:p>
          <a:p>
            <a:pPr eaLnBrk="1" hangingPunct="1"/>
            <a:r>
              <a:rPr lang="en-IE" sz="2800" b="1" smtClean="0"/>
              <a:t>Question</a:t>
            </a:r>
            <a:r>
              <a:rPr lang="en-IE" sz="2800" smtClean="0"/>
              <a:t>: is it even possible to synchronize all the clocks in a Distributed System?</a:t>
            </a:r>
          </a:p>
          <a:p>
            <a:pPr eaLnBrk="1" hangingPunct="1"/>
            <a:r>
              <a:rPr lang="en-IE" sz="2800" smtClean="0"/>
              <a:t>With multiple computers, “clock skew” ensures that </a:t>
            </a:r>
            <a:br>
              <a:rPr lang="en-IE" sz="2800" smtClean="0"/>
            </a:br>
            <a:r>
              <a:rPr lang="en-IE" sz="2800" smtClean="0"/>
              <a:t>no two machines have the same value for the “current time”. But, how do we measure time?</a:t>
            </a:r>
            <a:endParaRPr lang="en-GB" sz="280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r>
              <a:rPr lang="en-US" dirty="0" smtClean="0"/>
              <a:t>The coordinator is a single point of failure, so if it crashes, the entire system may go down.</a:t>
            </a:r>
          </a:p>
          <a:p>
            <a:r>
              <a:rPr lang="en-US" dirty="0" smtClean="0"/>
              <a:t> If processes normally block after making a request, they cannot distinguish a dead coordinator from "permission denied" since in both cases no message comes back. </a:t>
            </a:r>
          </a:p>
          <a:p>
            <a:r>
              <a:rPr lang="en-US" dirty="0" smtClean="0"/>
              <a:t>In a large system, a single coordinator can become a performance bottleneck</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652494" y="2819400"/>
            <a:ext cx="8011886"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Decentralized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their solution extends the central coordinator in the following way. </a:t>
            </a:r>
          </a:p>
          <a:p>
            <a:r>
              <a:rPr lang="en-US" dirty="0" smtClean="0"/>
              <a:t>Each resource is assumed to be replicated n times. </a:t>
            </a:r>
          </a:p>
          <a:p>
            <a:r>
              <a:rPr lang="en-US" dirty="0" smtClean="0"/>
              <a:t>Every replica has its own coordinator for controlling the access by concurrent processes. </a:t>
            </a:r>
          </a:p>
          <a:p>
            <a:r>
              <a:rPr lang="en-US" dirty="0" smtClean="0"/>
              <a:t>whenever a process wants to access the resource, it will simply need to get a majority vote from 111 &gt; nl2 coordinators. </a:t>
            </a:r>
          </a:p>
          <a:p>
            <a:r>
              <a:rPr lang="en-US" dirty="0" smtClean="0"/>
              <a:t>Unlike in the </a:t>
            </a:r>
            <a:r>
              <a:rPr lang="en-US" smtClean="0"/>
              <a:t>centralized scheme, </a:t>
            </a:r>
            <a:r>
              <a:rPr lang="en-US" dirty="0" smtClean="0"/>
              <a:t>we assume that when a coordinator does not give permission to access a resource (which it will do when it had granted permission to another process), it will tell the requester.</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This scheme makes the original centralized solution less vulnerable</a:t>
            </a:r>
          </a:p>
          <a:p>
            <a:r>
              <a:rPr lang="en-US" dirty="0" smtClean="0"/>
              <a:t>to failures of a single coordinator.</a:t>
            </a:r>
          </a:p>
          <a:p>
            <a:r>
              <a:rPr lang="en-US" dirty="0" smtClean="0"/>
              <a:t>when a coordinator crashes, it recovers quickly but will have forgotten any vote it gave before it crashed. </a:t>
            </a:r>
          </a:p>
          <a:p>
            <a:r>
              <a:rPr lang="en-US" dirty="0" smtClean="0"/>
              <a:t>a coordinator resets itself at arbitrary moments. </a:t>
            </a:r>
          </a:p>
          <a:p>
            <a:r>
              <a:rPr lang="en-US" dirty="0" smtClean="0"/>
              <a:t>a reset will make the coordinator forget that it had previously granted permission to some process to access the resource.</a:t>
            </a:r>
          </a:p>
          <a:p>
            <a:r>
              <a:rPr lang="en-US" dirty="0" smtClean="0"/>
              <a:t>As a consequence, it may incorrectly grant this permission again to another process after its recovery.</a:t>
            </a:r>
          </a:p>
          <a:p>
            <a:r>
              <a:rPr lang="en-US" dirty="0" smtClean="0"/>
              <a:t>Problem  with this is if there are so many nodes competing to get access that eventually no one is able to get enough votes leaving the resource unused</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Distributed Algorithm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a process wants to access a shared resource, it builds a message containing the name of the resource, its process number, and the current (logical) time.</a:t>
            </a:r>
          </a:p>
          <a:p>
            <a:r>
              <a:rPr lang="en-US" dirty="0" smtClean="0"/>
              <a:t> It then sends the message to all other processes, including itself. </a:t>
            </a:r>
          </a:p>
          <a:p>
            <a:r>
              <a:rPr lang="en-US" dirty="0" smtClean="0"/>
              <a:t>The sending of messages is assumed to be reliable</a:t>
            </a:r>
          </a:p>
          <a:p>
            <a:r>
              <a:rPr lang="en-US" dirty="0" smtClean="0"/>
              <a:t>When a process receives a request message from another process, the action it takes depends on its own state with respect to the resource named in the message.</a:t>
            </a:r>
          </a:p>
          <a:p>
            <a:r>
              <a:rPr lang="en-US" dirty="0" smtClean="0"/>
              <a:t>There are three different cases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1. If the receiver is not accessing the resource and does not want to access it, it sends back an </a:t>
            </a:r>
            <a:r>
              <a:rPr lang="en-US" i="1" dirty="0" smtClean="0"/>
              <a:t>OK message to the sender.</a:t>
            </a:r>
          </a:p>
          <a:p>
            <a:r>
              <a:rPr lang="en-US" i="1" dirty="0" smtClean="0"/>
              <a:t>2. </a:t>
            </a:r>
            <a:r>
              <a:rPr lang="en-US" dirty="0" smtClean="0"/>
              <a:t>If the receiver already has access to the resource, it simply does not reply. Instead, it queues the request</a:t>
            </a:r>
          </a:p>
          <a:p>
            <a:r>
              <a:rPr lang="en-US" dirty="0" smtClean="0"/>
              <a:t>3. If the receiver wants to access the resource as well but has not yet done so, it compares the timestamp of the incoming message with me. one contained in the message that it has sent everyone. </a:t>
            </a:r>
          </a:p>
          <a:p>
            <a:r>
              <a:rPr lang="en-US" dirty="0" smtClean="0"/>
              <a:t>The lowest one wins. If the incoming message has a lower timestamp, the receiver sends back an </a:t>
            </a:r>
            <a:r>
              <a:rPr lang="en-US" i="1" dirty="0" smtClean="0"/>
              <a:t>OK message. If its own message has a lower </a:t>
            </a:r>
            <a:r>
              <a:rPr lang="en-US" dirty="0" smtClean="0"/>
              <a:t>timestamp, the receiver queues the incoming request and sends nothing.</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sending out requests asking permission, a process sits back and waits until everyone else has given permission. </a:t>
            </a:r>
          </a:p>
          <a:p>
            <a:r>
              <a:rPr lang="en-US" dirty="0" smtClean="0"/>
              <a:t>As soon as all the permissions are in, it may go ahead. </a:t>
            </a:r>
          </a:p>
          <a:p>
            <a:r>
              <a:rPr lang="en-US" dirty="0" smtClean="0"/>
              <a:t>When it is finished, it sends </a:t>
            </a:r>
            <a:r>
              <a:rPr lang="en-US" i="1" dirty="0" smtClean="0"/>
              <a:t>OK messages to all processes on its </a:t>
            </a:r>
            <a:r>
              <a:rPr lang="en-US" dirty="0" smtClean="0"/>
              <a:t>queue and deletes them all from the queue.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single point of failure has been replaced by </a:t>
            </a:r>
            <a:r>
              <a:rPr lang="en-US" i="1" dirty="0" smtClean="0"/>
              <a:t>n points of </a:t>
            </a:r>
            <a:r>
              <a:rPr lang="en-US" dirty="0" smtClean="0"/>
              <a:t>failure. If any process crashes, it will fail to respond to requests.</a:t>
            </a:r>
          </a:p>
          <a:p>
            <a:r>
              <a:rPr lang="en-US" dirty="0" smtClean="0"/>
              <a:t>Another problem with this algorithm is that either a multicast communication primitive must be used. or each process must maintain the group membership list itself, including processes entering the group, leaving the group, and crashing.</a:t>
            </a:r>
          </a:p>
          <a:p>
            <a:r>
              <a:rPr lang="en-US" dirty="0" smtClean="0"/>
              <a:t>all requests can lead to a bottleneck</a:t>
            </a:r>
          </a:p>
          <a:p>
            <a:r>
              <a:rPr lang="en-US" dirty="0" smtClean="0"/>
              <a:t>this algorithm is slower, more complicated, more expensive, and less robust that the original centralized one</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Token Ring Algorithm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Election  Algorithms</a:t>
            </a:r>
            <a:endParaRPr lang="en-US" dirty="0"/>
          </a:p>
        </p:txBody>
      </p:sp>
      <p:sp>
        <p:nvSpPr>
          <p:cNvPr id="3" name="Content Placeholder 2"/>
          <p:cNvSpPr>
            <a:spLocks noGrp="1"/>
          </p:cNvSpPr>
          <p:nvPr>
            <p:ph idx="1"/>
          </p:nvPr>
        </p:nvSpPr>
        <p:spPr/>
        <p:txBody>
          <a:bodyPr/>
          <a:lstStyle/>
          <a:p>
            <a:r>
              <a:rPr lang="en-US" dirty="0" smtClean="0"/>
              <a:t>Bully  Algorithm</a:t>
            </a:r>
          </a:p>
          <a:p>
            <a:r>
              <a:rPr lang="en-US" dirty="0" smtClean="0"/>
              <a:t>Ring  Algorithm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736600"/>
            <a:ext cx="8382000" cy="609600"/>
          </a:xfrm>
        </p:spPr>
        <p:txBody>
          <a:bodyPr>
            <a:normAutofit fontScale="90000"/>
          </a:bodyPr>
          <a:lstStyle/>
          <a:p>
            <a:pPr eaLnBrk="1" hangingPunct="1"/>
            <a:r>
              <a:rPr lang="en-IE" sz="3600" smtClean="0"/>
              <a:t>How Do We Measure Time?</a:t>
            </a:r>
            <a:endParaRPr lang="en-GB" sz="3600" smtClean="0"/>
          </a:p>
        </p:txBody>
      </p:sp>
      <p:sp>
        <p:nvSpPr>
          <p:cNvPr id="8195" name="Rectangle 3"/>
          <p:cNvSpPr>
            <a:spLocks noGrp="1" noChangeArrowheads="1"/>
          </p:cNvSpPr>
          <p:nvPr>
            <p:ph type="body" idx="1"/>
          </p:nvPr>
        </p:nvSpPr>
        <p:spPr>
          <a:xfrm>
            <a:off x="381000" y="1447800"/>
            <a:ext cx="8388350" cy="5246687"/>
          </a:xfrm>
        </p:spPr>
        <p:txBody>
          <a:bodyPr/>
          <a:lstStyle/>
          <a:p>
            <a:pPr eaLnBrk="1" hangingPunct="1">
              <a:lnSpc>
                <a:spcPct val="90000"/>
              </a:lnSpc>
            </a:pPr>
            <a:r>
              <a:rPr lang="en-IE" sz="3600" dirty="0" smtClean="0"/>
              <a:t>measuring time is not as easy as one might think it should be.  </a:t>
            </a:r>
          </a:p>
          <a:p>
            <a:pPr eaLnBrk="1" hangingPunct="1">
              <a:lnSpc>
                <a:spcPct val="90000"/>
              </a:lnSpc>
            </a:pPr>
            <a:r>
              <a:rPr lang="en-IE" sz="3600" dirty="0" smtClean="0"/>
              <a:t>Algorithms based on the current time (from some </a:t>
            </a:r>
            <a:r>
              <a:rPr lang="en-IE" sz="3600" b="1" dirty="0" smtClean="0"/>
              <a:t>Physical Clock</a:t>
            </a:r>
            <a:r>
              <a:rPr lang="en-IE" sz="3600" dirty="0" smtClean="0"/>
              <a:t>) have been devised for use within a DS.</a:t>
            </a:r>
            <a:endParaRPr lang="en-GB" sz="3600"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Synchronization is categorized in to 4 types</a:t>
            </a:r>
          </a:p>
          <a:p>
            <a:pPr lvl="1"/>
            <a:r>
              <a:rPr lang="en-US" dirty="0" smtClean="0"/>
              <a:t>Physical clocks</a:t>
            </a:r>
          </a:p>
          <a:p>
            <a:pPr lvl="1"/>
            <a:r>
              <a:rPr lang="en-US" dirty="0" smtClean="0"/>
              <a:t>Logical clocks</a:t>
            </a:r>
          </a:p>
          <a:p>
            <a:pPr lvl="1"/>
            <a:r>
              <a:rPr lang="en-US" dirty="0" smtClean="0"/>
              <a:t>Mutual exclusion</a:t>
            </a:r>
          </a:p>
          <a:p>
            <a:pPr lvl="1"/>
            <a:r>
              <a:rPr lang="en-US" dirty="0" smtClean="0"/>
              <a:t>Election algorithms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clocks</a:t>
            </a:r>
            <a:endParaRPr lang="en-US" dirty="0"/>
          </a:p>
        </p:txBody>
      </p:sp>
      <p:sp>
        <p:nvSpPr>
          <p:cNvPr id="3" name="Content Placeholder 2"/>
          <p:cNvSpPr>
            <a:spLocks noGrp="1"/>
          </p:cNvSpPr>
          <p:nvPr>
            <p:ph idx="1"/>
          </p:nvPr>
        </p:nvSpPr>
        <p:spPr/>
        <p:txBody>
          <a:bodyPr/>
          <a:lstStyle/>
          <a:p>
            <a:r>
              <a:rPr lang="en-US" dirty="0" smtClean="0"/>
              <a:t>Nearly all computers have a circuit for keeping track of time</a:t>
            </a:r>
          </a:p>
          <a:p>
            <a:r>
              <a:rPr lang="en-US" dirty="0" smtClean="0"/>
              <a:t>Physical clocks are 3 types</a:t>
            </a:r>
          </a:p>
          <a:p>
            <a:pPr lvl="1"/>
            <a:r>
              <a:rPr lang="en-US" dirty="0" smtClean="0"/>
              <a:t>Christian Algorithm</a:t>
            </a:r>
          </a:p>
          <a:p>
            <a:pPr lvl="1"/>
            <a:r>
              <a:rPr lang="en-US" dirty="0" smtClean="0"/>
              <a:t>Berkley Algorithm</a:t>
            </a:r>
          </a:p>
          <a:p>
            <a:pPr lvl="1"/>
            <a:r>
              <a:rPr lang="en-US" dirty="0" smtClean="0"/>
              <a:t>NTP Algorithm</a:t>
            </a:r>
          </a:p>
          <a:p>
            <a:pPr lvl="1"/>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TotalTime>
  <Words>2699</Words>
  <Application>Microsoft Office PowerPoint</Application>
  <PresentationFormat>On-screen Show (4:3)</PresentationFormat>
  <Paragraphs>270</Paragraphs>
  <Slides>69</Slides>
  <Notes>13</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Synchronization</vt:lpstr>
      <vt:lpstr>Why Synchronize?</vt:lpstr>
      <vt:lpstr>Clock Synchronization</vt:lpstr>
      <vt:lpstr>Slide 4</vt:lpstr>
      <vt:lpstr>Clock Synchronization</vt:lpstr>
      <vt:lpstr>Clock Synchronization</vt:lpstr>
      <vt:lpstr>How Do We Measure Time?</vt:lpstr>
      <vt:lpstr>Slide 8</vt:lpstr>
      <vt:lpstr>Physical clocks</vt:lpstr>
      <vt:lpstr>Coordinated Universal time(UTC)</vt:lpstr>
      <vt:lpstr>Use of UTC</vt:lpstr>
      <vt:lpstr>Slide 12</vt:lpstr>
      <vt:lpstr>Physical Clocks (3)</vt:lpstr>
      <vt:lpstr>Global Positioning System</vt:lpstr>
      <vt:lpstr>Basic Concept</vt:lpstr>
      <vt:lpstr>How it works</vt:lpstr>
      <vt:lpstr>Slide 17</vt:lpstr>
      <vt:lpstr>Global Positioning System (1)</vt:lpstr>
      <vt:lpstr>GPS based Distributed system</vt:lpstr>
      <vt:lpstr>GPS based Distributed system</vt:lpstr>
      <vt:lpstr>Features</vt:lpstr>
      <vt:lpstr>Global Positioning System </vt:lpstr>
      <vt:lpstr>Cristian's Algorithm</vt:lpstr>
      <vt:lpstr>Slide 24</vt:lpstr>
      <vt:lpstr>Slide 25</vt:lpstr>
      <vt:lpstr>Cristian's Algorithm</vt:lpstr>
      <vt:lpstr>The Berkeley Algorithm</vt:lpstr>
      <vt:lpstr>The Berkeley Algorithm (1)</vt:lpstr>
      <vt:lpstr>The Berkeley Algorithm (2)</vt:lpstr>
      <vt:lpstr>The Berkeley Algorithm (3)</vt:lpstr>
      <vt:lpstr>Other Clock Sync. Algorithms</vt:lpstr>
      <vt:lpstr>Network Time Protocol</vt:lpstr>
      <vt:lpstr>Network Time Protocol</vt:lpstr>
      <vt:lpstr>Logical clocks</vt:lpstr>
      <vt:lpstr>Slide 35</vt:lpstr>
      <vt:lpstr>Lamport’s Logical Clocks</vt:lpstr>
      <vt:lpstr>Happened Before Relation</vt:lpstr>
      <vt:lpstr>Properties of Happened Before Relation</vt:lpstr>
      <vt:lpstr>Transitive Relation </vt:lpstr>
      <vt:lpstr>Causally ordered Relation</vt:lpstr>
      <vt:lpstr>Concurrent Relation</vt:lpstr>
      <vt:lpstr>Algorithm</vt:lpstr>
      <vt:lpstr>Lamport’s logical clock example</vt:lpstr>
      <vt:lpstr>Lamport’s logical clock example</vt:lpstr>
      <vt:lpstr>Vector clocks</vt:lpstr>
      <vt:lpstr>Example</vt:lpstr>
      <vt:lpstr>Slide 47</vt:lpstr>
      <vt:lpstr>Example 2</vt:lpstr>
      <vt:lpstr>Slide 49</vt:lpstr>
      <vt:lpstr>Mutual Exclusion</vt:lpstr>
      <vt:lpstr>Token Based Algorithm</vt:lpstr>
      <vt:lpstr>properties</vt:lpstr>
      <vt:lpstr>Token Based Algorithm</vt:lpstr>
      <vt:lpstr>Non Token Based Algorithm</vt:lpstr>
      <vt:lpstr>Non Token Based Algorithm</vt:lpstr>
      <vt:lpstr>Centralized Algorithm</vt:lpstr>
      <vt:lpstr>Slide 57</vt:lpstr>
      <vt:lpstr>Slide 58</vt:lpstr>
      <vt:lpstr>Slide 59</vt:lpstr>
      <vt:lpstr>Limitations</vt:lpstr>
      <vt:lpstr>Slide 61</vt:lpstr>
      <vt:lpstr> Decentralized Algorithm</vt:lpstr>
      <vt:lpstr>Slide 63</vt:lpstr>
      <vt:lpstr>A Distributed Algorithm</vt:lpstr>
      <vt:lpstr>Slide 65</vt:lpstr>
      <vt:lpstr>Slide 66</vt:lpstr>
      <vt:lpstr>Limitations</vt:lpstr>
      <vt:lpstr>A Token Ring Algorithm</vt:lpstr>
      <vt:lpstr>Election  Algorithms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78</cp:revision>
  <dcterms:created xsi:type="dcterms:W3CDTF">2006-08-16T00:00:00Z</dcterms:created>
  <dcterms:modified xsi:type="dcterms:W3CDTF">2019-09-24T07:49:30Z</dcterms:modified>
</cp:coreProperties>
</file>