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9853C1-8F70-4ACD-9055-52A5F80E2E6D}" type="datetimeFigureOut">
              <a:rPr lang="en-US" smtClean="0"/>
              <a:pPr/>
              <a:t>9/3/2019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01E518-65E1-4F84-8A23-3025D6704D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Naming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Addresses and identifiers are two important types of names that are each used for very different purposes</a:t>
            </a:r>
          </a:p>
          <a:p>
            <a:r>
              <a:rPr lang="en-US" dirty="0" smtClean="0"/>
              <a:t>how do we resolve names and identifiers to addresses? </a:t>
            </a:r>
          </a:p>
          <a:p>
            <a:r>
              <a:rPr lang="en-US" dirty="0" smtClean="0"/>
              <a:t>a naming system maintains a name-to-address binding which in its simplest form is just a table of (name, address) pairs.</a:t>
            </a:r>
          </a:p>
          <a:p>
            <a:r>
              <a:rPr lang="en-US" dirty="0" smtClean="0"/>
              <a:t>In distributed systems that span large networks and for which many resources need to be named, a centralized table is not going to work.</a:t>
            </a:r>
          </a:p>
          <a:p>
            <a:r>
              <a:rPr lang="en-US" dirty="0" smtClean="0"/>
              <a:t>a name is decomposed into several parts such asJtp.cs.vu.nl and that name resolution takes place through a recursive lookup of those parts.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 For example, a client needing to know the address of the FTP server named by jtp.cs.vu.nl </a:t>
            </a:r>
          </a:p>
          <a:p>
            <a:r>
              <a:rPr lang="en-US" dirty="0" smtClean="0"/>
              <a:t>first resolve </a:t>
            </a:r>
            <a:r>
              <a:rPr lang="en-US" dirty="0" err="1" smtClean="0"/>
              <a:t>nl</a:t>
            </a:r>
            <a:r>
              <a:rPr lang="en-US" dirty="0" smtClean="0"/>
              <a:t> to find the server </a:t>
            </a:r>
            <a:r>
              <a:rPr lang="en-US" dirty="0" err="1" smtClean="0"/>
              <a:t>N'Stnl</a:t>
            </a:r>
            <a:r>
              <a:rPr lang="en-US" dirty="0" smtClean="0"/>
              <a:t>) responsible for names that end with </a:t>
            </a:r>
            <a:r>
              <a:rPr lang="en-US" dirty="0" err="1" smtClean="0"/>
              <a:t>nl</a:t>
            </a:r>
            <a:r>
              <a:rPr lang="en-US" dirty="0" smtClean="0"/>
              <a:t>, after which the rest of the name is passed to server NS(</a:t>
            </a:r>
            <a:r>
              <a:rPr lang="en-US" dirty="0" err="1" smtClean="0"/>
              <a:t>nl</a:t>
            </a:r>
            <a:r>
              <a:rPr lang="en-US" dirty="0" smtClean="0"/>
              <a:t>). </a:t>
            </a:r>
          </a:p>
          <a:p>
            <a:r>
              <a:rPr lang="en-US" dirty="0" smtClean="0"/>
              <a:t>This server may then resolve the name vu to the server NStvu.ni) responsible for names that end with vu.nl who can further handle the remaining </a:t>
            </a:r>
            <a:r>
              <a:rPr lang="en-US" dirty="0" err="1" smtClean="0"/>
              <a:t>namejtp.cs</a:t>
            </a:r>
            <a:r>
              <a:rPr lang="en-US" dirty="0" smtClean="0"/>
              <a:t>. </a:t>
            </a:r>
          </a:p>
          <a:p>
            <a:r>
              <a:rPr lang="en-US" dirty="0" smtClean="0"/>
              <a:t>Eventually, this leads </a:t>
            </a:r>
            <a:r>
              <a:rPr lang="en-US" dirty="0" err="1" smtClean="0"/>
              <a:t>torouting</a:t>
            </a:r>
            <a:r>
              <a:rPr lang="en-US" dirty="0" smtClean="0"/>
              <a:t> the name resolution request as: NS(.) ~ NS(</a:t>
            </a:r>
            <a:r>
              <a:rPr lang="en-US" dirty="0" err="1" smtClean="0"/>
              <a:t>nl</a:t>
            </a:r>
            <a:r>
              <a:rPr lang="en-US" dirty="0" smtClean="0"/>
              <a:t>) ~ NS(vu.nl) ~ address ofjtp.cs.vu.nl </a:t>
            </a:r>
          </a:p>
          <a:p>
            <a:r>
              <a:rPr lang="en-US" dirty="0" smtClean="0"/>
              <a:t>where NS(.) denotes the server that can return the address of NS(</a:t>
            </a:r>
            <a:r>
              <a:rPr lang="en-US" dirty="0" err="1" smtClean="0"/>
              <a:t>nl</a:t>
            </a:r>
            <a:r>
              <a:rPr lang="en-US" dirty="0" smtClean="0"/>
              <a:t>), also known as the root server.</a:t>
            </a:r>
          </a:p>
          <a:p>
            <a:r>
              <a:rPr lang="en-US" dirty="0" smtClean="0"/>
              <a:t> NS(vu.nl) will return the actual address of the FTP server.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classes of naming </a:t>
            </a:r>
            <a:endParaRPr lang="en-US" dirty="0"/>
          </a:p>
        </p:txBody>
      </p:sp>
      <p:sp>
        <p:nvSpPr>
          <p:cNvPr id="3" name="Content Placeholder 2"/>
          <p:cNvSpPr>
            <a:spLocks noGrp="1"/>
          </p:cNvSpPr>
          <p:nvPr>
            <p:ph idx="1"/>
          </p:nvPr>
        </p:nvSpPr>
        <p:spPr/>
        <p:txBody>
          <a:bodyPr/>
          <a:lstStyle/>
          <a:p>
            <a:r>
              <a:rPr lang="en-US" dirty="0" smtClean="0"/>
              <a:t>Flat Naming</a:t>
            </a:r>
          </a:p>
          <a:p>
            <a:r>
              <a:rPr lang="en-US" dirty="0" smtClean="0"/>
              <a:t>Structured Naming</a:t>
            </a:r>
          </a:p>
          <a:p>
            <a:r>
              <a:rPr lang="en-US" dirty="0" smtClean="0"/>
              <a:t>Attribute based naming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Naming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Identifiers are convenient to uniquely represent entities. </a:t>
            </a:r>
          </a:p>
          <a:p>
            <a:r>
              <a:rPr lang="en-US" dirty="0" smtClean="0"/>
              <a:t>In many cases, identifiers are simply random bit strings. Which are refer to as unstructured, or flat names. </a:t>
            </a:r>
          </a:p>
          <a:p>
            <a:r>
              <a:rPr lang="en-US" dirty="0" smtClean="0"/>
              <a:t>An important property of such a name is that it does not contain any information whatsoever on how to locate the access point of its associated entity.</a:t>
            </a:r>
          </a:p>
          <a:p>
            <a:pPr lvl="1"/>
            <a:r>
              <a:rPr lang="en-US" dirty="0" smtClean="0"/>
              <a:t>Simple solutions</a:t>
            </a:r>
          </a:p>
          <a:p>
            <a:pPr lvl="1"/>
            <a:r>
              <a:rPr lang="en-US" dirty="0" smtClean="0"/>
              <a:t>Home based Approaches</a:t>
            </a:r>
          </a:p>
          <a:p>
            <a:pPr lvl="1"/>
            <a:r>
              <a:rPr lang="en-US" dirty="0" smtClean="0"/>
              <a:t>Distributed Hash Tables</a:t>
            </a:r>
          </a:p>
          <a:p>
            <a:pPr lvl="1"/>
            <a:r>
              <a:rPr lang="en-US" dirty="0" smtClean="0"/>
              <a:t>Hierarchical Approaches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solutions</a:t>
            </a:r>
            <a:endParaRPr lang="en-US" dirty="0"/>
          </a:p>
        </p:txBody>
      </p:sp>
      <p:sp>
        <p:nvSpPr>
          <p:cNvPr id="3" name="Content Placeholder 2"/>
          <p:cNvSpPr>
            <a:spLocks noGrp="1"/>
          </p:cNvSpPr>
          <p:nvPr>
            <p:ph idx="1"/>
          </p:nvPr>
        </p:nvSpPr>
        <p:spPr/>
        <p:txBody>
          <a:bodyPr/>
          <a:lstStyle/>
          <a:p>
            <a:r>
              <a:rPr lang="en-US" dirty="0" smtClean="0"/>
              <a:t>Two simple solutions for locating an entity</a:t>
            </a:r>
          </a:p>
          <a:p>
            <a:r>
              <a:rPr lang="en-US" dirty="0" smtClean="0"/>
              <a:t>Both solutions are applicable only to </a:t>
            </a:r>
            <a:r>
              <a:rPr lang="en-US" dirty="0" smtClean="0">
                <a:solidFill>
                  <a:srgbClr val="00B0F0"/>
                </a:solidFill>
              </a:rPr>
              <a:t>local-area networks</a:t>
            </a:r>
          </a:p>
          <a:p>
            <a:pPr lvl="1"/>
            <a:r>
              <a:rPr lang="en-US" dirty="0" smtClean="0"/>
              <a:t>Broadcasting and Multicasting</a:t>
            </a:r>
          </a:p>
          <a:p>
            <a:pPr lvl="1"/>
            <a:r>
              <a:rPr lang="en-US" dirty="0" smtClean="0"/>
              <a:t>Forwarding Pointers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Broadcasting and Multicasting</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smtClean="0">
                <a:solidFill>
                  <a:srgbClr val="00B0F0"/>
                </a:solidFill>
              </a:rPr>
              <a:t>Broadcasting </a:t>
            </a:r>
            <a:r>
              <a:rPr lang="en-US" altLang="en-US" dirty="0" smtClean="0"/>
              <a:t>:</a:t>
            </a:r>
            <a:r>
              <a:rPr lang="en-US" dirty="0" smtClean="0"/>
              <a:t>a machine broadcasts a packet on the local network asking who is the owner of a given IP address.</a:t>
            </a:r>
          </a:p>
          <a:p>
            <a:r>
              <a:rPr lang="en-US" dirty="0" smtClean="0"/>
              <a:t> When the message arrives at a machine, the receiver checks whether it should listen to the requested IP address. </a:t>
            </a:r>
          </a:p>
          <a:p>
            <a:r>
              <a:rPr lang="en-US" dirty="0" smtClean="0"/>
              <a:t>If so, it sends a reply packet containing</a:t>
            </a:r>
          </a:p>
          <a:p>
            <a:r>
              <a:rPr lang="en-US" altLang="en-US" dirty="0" smtClean="0"/>
              <a:t>Broadcasting works only in LANs</a:t>
            </a:r>
          </a:p>
          <a:p>
            <a:pPr lvl="1"/>
            <a:r>
              <a:rPr lang="en-US" altLang="en-US" dirty="0" smtClean="0">
                <a:latin typeface="Arial" charset="0"/>
              </a:rPr>
              <a:t>Too much load on Network</a:t>
            </a:r>
          </a:p>
          <a:p>
            <a:pPr lvl="1"/>
            <a:r>
              <a:rPr lang="en-US" altLang="en-US" dirty="0" smtClean="0">
                <a:latin typeface="Arial" charset="0"/>
              </a:rPr>
              <a:t>Too much load on machines that can’t answer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solidFill>
                  <a:srgbClr val="00B0F0"/>
                </a:solidFill>
              </a:rPr>
              <a:t>Multicasting: </a:t>
            </a:r>
            <a:r>
              <a:rPr lang="en-US" dirty="0" smtClean="0"/>
              <a:t>only a restricted group of hosts receives the request</a:t>
            </a:r>
          </a:p>
          <a:p>
            <a:r>
              <a:rPr lang="en-US" dirty="0" smtClean="0"/>
              <a:t>Multicasting can also be used to locate entities in point-to-point networks. </a:t>
            </a:r>
          </a:p>
          <a:p>
            <a:r>
              <a:rPr lang="en-US" dirty="0" smtClean="0"/>
              <a:t>For example, the Internet supports network-level multicasting by allowing hosts to join a specific multicast group</a:t>
            </a:r>
          </a:p>
          <a:p>
            <a:r>
              <a:rPr lang="en-US" dirty="0" smtClean="0"/>
              <a:t>Such groups are identified by a multicast address. </a:t>
            </a:r>
          </a:p>
          <a:p>
            <a:r>
              <a:rPr lang="en-US" dirty="0" smtClean="0"/>
              <a:t>When a host sends a message to a multicast address, the network layer provides a best-effort service to deliver that message to all group members.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smtClean="0"/>
              <a:t>Multicasting</a:t>
            </a:r>
          </a:p>
          <a:p>
            <a:pPr lvl="1"/>
            <a:r>
              <a:rPr lang="en-US" altLang="en-US" dirty="0" smtClean="0">
                <a:latin typeface="Arial" charset="0"/>
              </a:rPr>
              <a:t>Possible in LAN hardware</a:t>
            </a:r>
          </a:p>
          <a:p>
            <a:pPr lvl="1"/>
            <a:r>
              <a:rPr lang="en-US" altLang="en-US" dirty="0" smtClean="0">
                <a:latin typeface="Arial" charset="0"/>
              </a:rPr>
              <a:t>not well supported at IP layer</a:t>
            </a:r>
          </a:p>
          <a:p>
            <a:pPr lvl="1"/>
            <a:r>
              <a:rPr lang="en-US" altLang="en-US" dirty="0" smtClean="0">
                <a:latin typeface="Arial" charset="0"/>
              </a:rPr>
              <a:t>Can use to find a nearest replica</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Forwarding Pointers</a:t>
            </a:r>
            <a:endParaRPr lang="en-US" dirty="0"/>
          </a:p>
        </p:txBody>
      </p:sp>
      <p:sp>
        <p:nvSpPr>
          <p:cNvPr id="3" name="Content Placeholder 2"/>
          <p:cNvSpPr>
            <a:spLocks noGrp="1"/>
          </p:cNvSpPr>
          <p:nvPr>
            <p:ph idx="1"/>
          </p:nvPr>
        </p:nvSpPr>
        <p:spPr/>
        <p:txBody>
          <a:bodyPr>
            <a:normAutofit fontScale="92500"/>
          </a:bodyPr>
          <a:lstStyle/>
          <a:p>
            <a:pPr>
              <a:buNone/>
            </a:pPr>
            <a:r>
              <a:rPr lang="en-US" altLang="en-US" dirty="0" smtClean="0"/>
              <a:t>When an entity moves, it leaves a pointer to where it went.</a:t>
            </a:r>
            <a:br>
              <a:rPr lang="en-US" altLang="en-US" dirty="0" smtClean="0"/>
            </a:br>
            <a:r>
              <a:rPr lang="en-US" altLang="en-US" dirty="0" smtClean="0"/>
              <a:t>Dereferencing can be made transparent to client - follow the pointer chain</a:t>
            </a:r>
          </a:p>
          <a:p>
            <a:r>
              <a:rPr lang="en-US" altLang="en-US" dirty="0" smtClean="0"/>
              <a:t>Update client's reference when location is found</a:t>
            </a:r>
          </a:p>
          <a:p>
            <a:r>
              <a:rPr lang="en-US" altLang="en-US" dirty="0" smtClean="0"/>
              <a:t>Geographical scalability problems: </a:t>
            </a:r>
            <a:br>
              <a:rPr lang="en-US" altLang="en-US" dirty="0" smtClean="0"/>
            </a:br>
            <a:r>
              <a:rPr lang="en-US" altLang="en-US" b="1" dirty="0" smtClean="0"/>
              <a:t>– </a:t>
            </a:r>
            <a:r>
              <a:rPr lang="en-US" altLang="en-US" dirty="0" smtClean="0"/>
              <a:t>Long chains not fault tolerant </a:t>
            </a:r>
            <a:br>
              <a:rPr lang="en-US" altLang="en-US" dirty="0" smtClean="0"/>
            </a:br>
            <a:r>
              <a:rPr lang="en-US" altLang="en-US" b="1" dirty="0" smtClean="0"/>
              <a:t>– </a:t>
            </a:r>
            <a:r>
              <a:rPr lang="en-US" altLang="en-US" dirty="0" smtClean="0"/>
              <a:t>High latency when dereferencing </a:t>
            </a:r>
          </a:p>
          <a:p>
            <a:pPr>
              <a:buNone/>
            </a:pPr>
            <a:r>
              <a:rPr lang="en-US" altLang="en-US" dirty="0" smtClean="0"/>
              <a:t>Need chain reduction mechanisms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Forwarding Pointers (1)</a:t>
            </a:r>
            <a:endParaRPr lang="en-US" dirty="0"/>
          </a:p>
        </p:txBody>
      </p:sp>
      <p:sp>
        <p:nvSpPr>
          <p:cNvPr id="4" name="Content Placeholder 3"/>
          <p:cNvSpPr>
            <a:spLocks noGrp="1"/>
          </p:cNvSpPr>
          <p:nvPr>
            <p:ph idx="1"/>
          </p:nvPr>
        </p:nvSpPr>
        <p:spPr>
          <a:prstGeom prst="rect">
            <a:avLst/>
          </a:prstGeom>
        </p:spPr>
        <p:txBody>
          <a:bodyPr wrap="square">
            <a:spAutoFit/>
          </a:bodyPr>
          <a:lstStyle/>
          <a:p>
            <a:r>
              <a:rPr lang="en-US" dirty="0" smtClean="0"/>
              <a:t> </a:t>
            </a:r>
            <a:r>
              <a:rPr lang="en-US" sz="3200" dirty="0" smtClean="0"/>
              <a:t>Each forwarding pointer is implemented as a (client stub, server stub) pair</a:t>
            </a:r>
            <a:endParaRPr lang="en-US" sz="3200" dirty="0"/>
          </a:p>
        </p:txBody>
      </p:sp>
      <p:pic>
        <p:nvPicPr>
          <p:cNvPr id="5" name="Picture 4" descr="05-01"/>
          <p:cNvPicPr>
            <a:picLocks noChangeAspect="1" noChangeArrowheads="1"/>
          </p:cNvPicPr>
          <p:nvPr/>
        </p:nvPicPr>
        <p:blipFill>
          <a:blip r:embed="rId2" cstate="print"/>
          <a:srcRect/>
          <a:stretch>
            <a:fillRect/>
          </a:stretch>
        </p:blipFill>
        <p:spPr bwMode="auto">
          <a:xfrm>
            <a:off x="1371600" y="2819400"/>
            <a:ext cx="6091881" cy="3260371"/>
          </a:xfrm>
          <a:prstGeom prst="rect">
            <a:avLst/>
          </a:prstGeom>
          <a:noFill/>
          <a:ln w="9525">
            <a:noFill/>
            <a:miter lim="800000"/>
            <a:headEnd/>
            <a:tailEnd/>
          </a:ln>
        </p:spPr>
      </p:pic>
      <p:sp>
        <p:nvSpPr>
          <p:cNvPr id="6" name="Rectangle 5"/>
          <p:cNvSpPr/>
          <p:nvPr/>
        </p:nvSpPr>
        <p:spPr>
          <a:xfrm>
            <a:off x="533400" y="6096000"/>
            <a:ext cx="7620000" cy="338554"/>
          </a:xfrm>
          <a:prstGeom prst="rect">
            <a:avLst/>
          </a:prstGeom>
        </p:spPr>
        <p:txBody>
          <a:bodyPr wrap="square">
            <a:spAutoFit/>
          </a:bodyPr>
          <a:lstStyle/>
          <a:p>
            <a:pPr algn="ctr"/>
            <a:r>
              <a:rPr lang="en-US" altLang="en-US" sz="1600" dirty="0" smtClean="0"/>
              <a:t>Fig: The principle of forwarding pointers using (client stub, server stub) pairs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Names play a very important role in all computer systems. </a:t>
            </a:r>
          </a:p>
          <a:p>
            <a:r>
              <a:rPr lang="en-US" dirty="0" smtClean="0"/>
              <a:t>They are used to share resources, to uniquely identify entities, to refer to locations, and more. </a:t>
            </a:r>
          </a:p>
          <a:p>
            <a:r>
              <a:rPr lang="en-US" dirty="0" smtClean="0"/>
              <a:t>An important issue with naming is that a name can be resolved to the entity it refers to. </a:t>
            </a:r>
          </a:p>
          <a:p>
            <a:r>
              <a:rPr lang="en-US" dirty="0" smtClean="0"/>
              <a:t>Name resolution allows a process to access the named entity. </a:t>
            </a:r>
          </a:p>
          <a:p>
            <a:r>
              <a:rPr lang="en-US" dirty="0" smtClean="0"/>
              <a:t>To resolve names, it is necessary to implement a naming system.</a:t>
            </a:r>
          </a:p>
          <a:p>
            <a:r>
              <a:rPr lang="en-US" dirty="0" smtClean="0"/>
              <a:t> The difference between naming in distributed systems and non distributed systems lies in the way naming systems are implemented.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Forwarding Pointers (2)</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short-cut a chain of (client stub, server stub) pairs, an object invocation carries the identification of the client stub from where that invocation was initiated. </a:t>
            </a:r>
          </a:p>
          <a:p>
            <a:r>
              <a:rPr lang="en-US" dirty="0" smtClean="0"/>
              <a:t>A client-stub identification consists of the client's transport-level address, combined with a locally generated number to identify that stub.</a:t>
            </a:r>
          </a:p>
          <a:p>
            <a:r>
              <a:rPr lang="en-US" dirty="0" smtClean="0"/>
              <a:t>When the invocation reaches the object at its current location, a response is sent back to the client stub where the invocation was initiated. </a:t>
            </a:r>
          </a:p>
          <a:p>
            <a:r>
              <a:rPr lang="en-US" dirty="0" smtClean="0"/>
              <a:t>The current location is piggybacked with this response, and the client stub adjusts its companion server stub to the one in the object's current location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Forwarding Pointers (2)</a:t>
            </a:r>
            <a:endParaRPr lang="en-US" dirty="0"/>
          </a:p>
        </p:txBody>
      </p:sp>
      <p:pic>
        <p:nvPicPr>
          <p:cNvPr id="8" name="Picture 4" descr="05-02"/>
          <p:cNvPicPr>
            <a:picLocks noGrp="1" noChangeAspect="1" noChangeArrowheads="1"/>
          </p:cNvPicPr>
          <p:nvPr>
            <p:ph idx="1"/>
          </p:nvPr>
        </p:nvPicPr>
        <p:blipFill>
          <a:blip r:embed="rId2" cstate="print"/>
          <a:srcRect r="51015"/>
          <a:stretch>
            <a:fillRect/>
          </a:stretch>
        </p:blipFill>
        <p:spPr bwMode="auto">
          <a:xfrm>
            <a:off x="1406879" y="1600200"/>
            <a:ext cx="5908321" cy="4224301"/>
          </a:xfrm>
          <a:prstGeom prst="rect">
            <a:avLst/>
          </a:prstGeom>
          <a:noFill/>
          <a:ln w="9525">
            <a:noFill/>
            <a:miter lim="800000"/>
            <a:headEnd/>
            <a:tailEnd/>
          </a:ln>
        </p:spPr>
      </p:pic>
      <p:sp>
        <p:nvSpPr>
          <p:cNvPr id="9" name="Rectangle 3"/>
          <p:cNvSpPr txBox="1">
            <a:spLocks noChangeArrowheads="1"/>
          </p:cNvSpPr>
          <p:nvPr/>
        </p:nvSpPr>
        <p:spPr>
          <a:xfrm>
            <a:off x="381000" y="5715000"/>
            <a:ext cx="8382000" cy="83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en-US" sz="2400" b="0" i="0" u="none" strike="noStrike" kern="1200" cap="none" spc="0" normalizeH="0" baseline="0" noProof="0" dirty="0" smtClean="0">
                <a:ln>
                  <a:noFill/>
                </a:ln>
                <a:solidFill>
                  <a:schemeClr val="tx1"/>
                </a:solidFill>
                <a:effectLst/>
                <a:uLnTx/>
                <a:uFillTx/>
                <a:latin typeface="+mn-lt"/>
                <a:ea typeface="+mn-ea"/>
                <a:cs typeface="+mn-cs"/>
              </a:rPr>
              <a:t>Fig: Redirecting a forwarding pointer by storing a shortcut in a client stub.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Forwarding Pointers (3)</a:t>
            </a:r>
            <a:endParaRPr lang="en-US" dirty="0"/>
          </a:p>
        </p:txBody>
      </p:sp>
      <p:pic>
        <p:nvPicPr>
          <p:cNvPr id="4" name="Picture 4" descr="05-02"/>
          <p:cNvPicPr>
            <a:picLocks noGrp="1" noChangeAspect="1" noChangeArrowheads="1"/>
          </p:cNvPicPr>
          <p:nvPr>
            <p:ph idx="1"/>
          </p:nvPr>
        </p:nvPicPr>
        <p:blipFill>
          <a:blip r:embed="rId2" cstate="print"/>
          <a:srcRect l="48103"/>
          <a:stretch>
            <a:fillRect/>
          </a:stretch>
        </p:blipFill>
        <p:spPr bwMode="auto">
          <a:xfrm>
            <a:off x="1218723" y="1600200"/>
            <a:ext cx="5867877" cy="3959977"/>
          </a:xfrm>
          <a:prstGeom prst="rect">
            <a:avLst/>
          </a:prstGeom>
          <a:noFill/>
          <a:ln w="9525">
            <a:noFill/>
            <a:miter lim="800000"/>
            <a:headEnd/>
            <a:tailEnd/>
          </a:ln>
        </p:spPr>
      </p:pic>
      <p:sp>
        <p:nvSpPr>
          <p:cNvPr id="5" name="Rectangle 3"/>
          <p:cNvSpPr txBox="1">
            <a:spLocks noChangeArrowheads="1"/>
          </p:cNvSpPr>
          <p:nvPr/>
        </p:nvSpPr>
        <p:spPr>
          <a:xfrm>
            <a:off x="381000" y="5715000"/>
            <a:ext cx="8458200" cy="83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Fig: Redirecting a forwarding pointer by storing a</a:t>
            </a:r>
            <a:r>
              <a:rPr kumimoji="0" lang="en-US" altLang="en-US" sz="2800" b="0" i="0" u="none" strike="noStrike" kern="1200" cap="none" spc="0" normalizeH="0" noProof="0" dirty="0" smtClean="0">
                <a:ln>
                  <a:noFill/>
                </a:ln>
                <a:solidFill>
                  <a:schemeClr val="tx1"/>
                </a:solidFill>
                <a:effectLst/>
                <a:uLnTx/>
                <a:uFillTx/>
                <a:latin typeface="+mn-lt"/>
                <a:ea typeface="+mn-ea"/>
                <a:cs typeface="+mn-cs"/>
              </a:rPr>
              <a:t> </a:t>
            </a: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shortcut in a client stub.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Home-Based Approaches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use of broadcasting and forwarding pointers imposes scalability problems. </a:t>
            </a:r>
          </a:p>
          <a:p>
            <a:r>
              <a:rPr lang="en-US" dirty="0" smtClean="0"/>
              <a:t>Broadcasting or multicasting is difficult to implement efficiently in large scale networks </a:t>
            </a:r>
          </a:p>
          <a:p>
            <a:r>
              <a:rPr lang="en-US" dirty="0" smtClean="0"/>
              <a:t>long chains of forwarding pointers introduce performance problems and are susceptible to broken links. </a:t>
            </a:r>
          </a:p>
          <a:p>
            <a:r>
              <a:rPr lang="en-US" dirty="0" smtClean="0"/>
              <a:t> Home based approaches keeps track of the current location of an entity</a:t>
            </a:r>
          </a:p>
          <a:p>
            <a:r>
              <a:rPr lang="en-US" dirty="0" smtClean="0"/>
              <a:t>Ex: in Mobile IP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Home-Based Approaches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Each mobile host uses a fixed IP address. </a:t>
            </a:r>
          </a:p>
          <a:p>
            <a:r>
              <a:rPr lang="en-US" dirty="0" smtClean="0"/>
              <a:t>All communication to that IP address is initially directed to the mobile host's home agent. </a:t>
            </a:r>
          </a:p>
          <a:p>
            <a:r>
              <a:rPr lang="en-US" dirty="0" smtClean="0"/>
              <a:t>This home agent is located on the local-area network corresponding to the network address contained in the mobile host's IP address. </a:t>
            </a:r>
          </a:p>
          <a:p>
            <a:r>
              <a:rPr lang="en-US" dirty="0" smtClean="0"/>
              <a:t>Whenever the mobile host moves to another network, it requests a temporary address that it can use for communication. This care-of address is registered at the home agent</a:t>
            </a:r>
          </a:p>
          <a:p>
            <a:r>
              <a:rPr lang="en-US" dirty="0" smtClean="0"/>
              <a:t>When the home agent receives a packet for the mobile host, it looks up the host's current location. </a:t>
            </a:r>
          </a:p>
          <a:p>
            <a:r>
              <a:rPr lang="en-US" dirty="0" smtClean="0"/>
              <a:t>If the host is on the current local network, the packet is simply forwarded. Otherwise, it is tunneled to the host's current location, that is, wrapped as data in an IP packet and sent to the care-of address. At the same time, the sender of the packet is informed of the host's current location</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5"/>
          <p:cNvPicPr>
            <a:picLocks noGrp="1" noChangeAspect="1" noChangeArrowheads="1"/>
          </p:cNvPicPr>
          <p:nvPr>
            <p:ph idx="1"/>
          </p:nvPr>
        </p:nvPicPr>
        <p:blipFill>
          <a:blip r:embed="rId2" cstate="print"/>
          <a:srcRect/>
          <a:stretch>
            <a:fillRect/>
          </a:stretch>
        </p:blipFill>
        <p:spPr bwMode="auto">
          <a:xfrm>
            <a:off x="820556" y="1600200"/>
            <a:ext cx="7502887" cy="4525963"/>
          </a:xfrm>
          <a:prstGeom prst="rect">
            <a:avLst/>
          </a:prstGeom>
          <a:noFill/>
          <a:ln w="9525">
            <a:noFill/>
            <a:miter lim="800000"/>
            <a:headEnd/>
            <a:tailEnd/>
          </a:ln>
        </p:spPr>
      </p:pic>
      <p:sp>
        <p:nvSpPr>
          <p:cNvPr id="5" name="Rectangle 4"/>
          <p:cNvSpPr/>
          <p:nvPr/>
        </p:nvSpPr>
        <p:spPr>
          <a:xfrm>
            <a:off x="2743200" y="6248400"/>
            <a:ext cx="3005375" cy="369332"/>
          </a:xfrm>
          <a:prstGeom prst="rect">
            <a:avLst/>
          </a:prstGeom>
        </p:spPr>
        <p:txBody>
          <a:bodyPr wrap="none">
            <a:spAutoFit/>
          </a:bodyPr>
          <a:lstStyle/>
          <a:p>
            <a:r>
              <a:rPr lang="en-US" altLang="en-US" dirty="0" smtClean="0"/>
              <a:t>Fig: The principle of Mobile IP.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altLang="en-US" b="1" dirty="0" smtClean="0"/>
              <a:t>Problems with home-based approaches:</a:t>
            </a:r>
          </a:p>
          <a:p>
            <a:r>
              <a:rPr lang="en-US" altLang="en-US" dirty="0" smtClean="0"/>
              <a:t>Home address has to be supported as long as entity lives</a:t>
            </a:r>
          </a:p>
          <a:p>
            <a:r>
              <a:rPr lang="en-US" altLang="en-US" dirty="0" smtClean="0"/>
              <a:t>Home address is fixed - unnecessary burden if entity permanently moves</a:t>
            </a:r>
          </a:p>
          <a:p>
            <a:r>
              <a:rPr lang="en-US" altLang="en-US" dirty="0" smtClean="0"/>
              <a:t>Poor geographical scalability (the entity may be next to the client)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Hash Tables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distributed hash table (DHT) is a class of a decentralized DS that provides a lookup service similar to a hash table:</a:t>
            </a:r>
          </a:p>
          <a:p>
            <a:r>
              <a:rPr lang="en-US" dirty="0" smtClean="0"/>
              <a:t>(key, value) pairs are stored in a DHT, and any participating node can efficiently retrieve the value associated with a given key. </a:t>
            </a:r>
          </a:p>
          <a:p>
            <a:r>
              <a:rPr lang="en-US" dirty="0" smtClean="0"/>
              <a:t>Responsibility for maintaining the mapping from keys to values is distributed among the nodes, in such a way that a change in the set of participants causes a minimal amount of disruption. </a:t>
            </a:r>
          </a:p>
          <a:p>
            <a:r>
              <a:rPr lang="en-US" dirty="0" smtClean="0"/>
              <a:t>This allows a DHT to scale to extremely large numbers of nodes and to handle continual node arrivals, departures, and failures.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DHTs characteristically emphasize the following properties:</a:t>
            </a:r>
          </a:p>
          <a:p>
            <a:r>
              <a:rPr lang="en-US" dirty="0" smtClean="0"/>
              <a:t>Autonomy and decentralization: the nodes collectively form the system without any central coordination.</a:t>
            </a:r>
          </a:p>
          <a:p>
            <a:r>
              <a:rPr lang="en-US" dirty="0" smtClean="0"/>
              <a:t>Fault tolerance: the system should be reliable (in some sense) even with nodes continuously joining, leaving, and failing.</a:t>
            </a:r>
          </a:p>
          <a:p>
            <a:r>
              <a:rPr lang="en-US" dirty="0" smtClean="0"/>
              <a:t>Scalability: the system should function efficiently even with thousands or millions of nodes.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Chord</a:t>
            </a:r>
            <a:r>
              <a:rPr lang="en-US" dirty="0" smtClean="0"/>
              <a:t> is a protocol and algorithm for a peer to peer distributed hash table. </a:t>
            </a:r>
          </a:p>
          <a:p>
            <a:r>
              <a:rPr lang="en-US" dirty="0" smtClean="0"/>
              <a:t>A distributed hash table stores key value pairs by assigning keys to different computers </a:t>
            </a:r>
          </a:p>
          <a:p>
            <a:r>
              <a:rPr lang="en-US" dirty="0" smtClean="0"/>
              <a:t> a node will store the values for all the keys for which it is responsible. </a:t>
            </a:r>
          </a:p>
          <a:p>
            <a:r>
              <a:rPr lang="en-US" dirty="0" smtClean="0"/>
              <a:t>Chord specifies how keys are assigned to nodes, and how a node can discover the value for a given key by first locating the node responsible for that key.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a distributed system, the implementation of a naming system is itself often distributed across multiple machines. </a:t>
            </a:r>
          </a:p>
          <a:p>
            <a:r>
              <a:rPr lang="en-US" dirty="0" smtClean="0"/>
              <a:t>How this distribution is done plays a key role in the efficiency and scalability of the naming system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Hierarchical Approaches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a:t>
            </a:r>
            <a:r>
              <a:rPr lang="en-US" dirty="0" smtClean="0"/>
              <a:t>this scheme</a:t>
            </a:r>
            <a:r>
              <a:rPr lang="en-US" dirty="0" smtClean="0"/>
              <a:t>, a network is divided into a collection of domains. </a:t>
            </a:r>
            <a:endParaRPr lang="en-US" dirty="0" smtClean="0"/>
          </a:p>
          <a:p>
            <a:r>
              <a:rPr lang="en-US" dirty="0" smtClean="0"/>
              <a:t>There </a:t>
            </a:r>
            <a:r>
              <a:rPr lang="en-US" dirty="0" smtClean="0"/>
              <a:t>is a single top-level </a:t>
            </a:r>
            <a:r>
              <a:rPr lang="en-US" dirty="0" smtClean="0"/>
              <a:t>domain that </a:t>
            </a:r>
            <a:r>
              <a:rPr lang="en-US" dirty="0" smtClean="0"/>
              <a:t>spans the entire network. </a:t>
            </a:r>
            <a:endParaRPr lang="en-US" dirty="0" smtClean="0"/>
          </a:p>
          <a:p>
            <a:r>
              <a:rPr lang="en-US" dirty="0" smtClean="0"/>
              <a:t>Each </a:t>
            </a:r>
            <a:r>
              <a:rPr lang="en-US" dirty="0" smtClean="0"/>
              <a:t>domain can be subdivided into multiple, </a:t>
            </a:r>
            <a:r>
              <a:rPr lang="en-US" dirty="0" err="1" smtClean="0"/>
              <a:t>smaUser</a:t>
            </a:r>
            <a:r>
              <a:rPr lang="en-US" dirty="0" smtClean="0"/>
              <a:t> </a:t>
            </a:r>
            <a:r>
              <a:rPr lang="en-US" dirty="0" err="1" smtClean="0"/>
              <a:t>subdomains</a:t>
            </a:r>
            <a:r>
              <a:rPr lang="en-US" dirty="0" smtClean="0"/>
              <a:t>. </a:t>
            </a:r>
            <a:endParaRPr lang="en-US" dirty="0" smtClean="0"/>
          </a:p>
          <a:p>
            <a:r>
              <a:rPr lang="en-US" dirty="0" smtClean="0"/>
              <a:t>A </a:t>
            </a:r>
            <a:r>
              <a:rPr lang="en-US" dirty="0" smtClean="0"/>
              <a:t>lowest-level domain, called a leaf domain, typically corresponds to a local-area network in a computer network or a cell in </a:t>
            </a:r>
            <a:r>
              <a:rPr lang="en-US" dirty="0" smtClean="0"/>
              <a:t>a mobile telephone network</a:t>
            </a:r>
            <a:r>
              <a:rPr lang="en-US" dirty="0" smtClean="0"/>
              <a:t>. </a:t>
            </a:r>
            <a:endParaRPr lang="en-US" dirty="0" smtClean="0"/>
          </a:p>
          <a:p>
            <a:r>
              <a:rPr lang="en-US" dirty="0" smtClean="0"/>
              <a:t>Each </a:t>
            </a:r>
            <a:r>
              <a:rPr lang="en-US" dirty="0" smtClean="0"/>
              <a:t>domain D has an associated directory node </a:t>
            </a:r>
            <a:r>
              <a:rPr lang="en-US" dirty="0" smtClean="0"/>
              <a:t>dirt(D</a:t>
            </a:r>
            <a:r>
              <a:rPr lang="en-US" dirty="0" smtClean="0"/>
              <a:t>) that keeps track of the entities in that domain</a:t>
            </a:r>
            <a:r>
              <a:rPr lang="en-US" dirty="0" smtClean="0"/>
              <a:t>.</a:t>
            </a:r>
          </a:p>
          <a:p>
            <a:r>
              <a:rPr lang="en-US" dirty="0" smtClean="0"/>
              <a:t> </a:t>
            </a:r>
            <a:r>
              <a:rPr lang="en-US" dirty="0" smtClean="0"/>
              <a:t>This leads to a tree of directory nodes. The directory node of the top-level domain, </a:t>
            </a:r>
            <a:r>
              <a:rPr lang="en-US" dirty="0" err="1" smtClean="0"/>
              <a:t>caUed</a:t>
            </a:r>
            <a:r>
              <a:rPr lang="en-US" dirty="0" smtClean="0"/>
              <a:t> the </a:t>
            </a:r>
            <a:r>
              <a:rPr lang="en-US" dirty="0" smtClean="0"/>
              <a:t>root (directory) node, knows about all entities.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To keep track of the whereabouts of an entity, each entity currently located in a domain D is represented by a location record in the directory node dir(D</a:t>
            </a:r>
            <a:r>
              <a:rPr lang="en-US" dirty="0" smtClean="0"/>
              <a:t>).</a:t>
            </a:r>
          </a:p>
          <a:p>
            <a:r>
              <a:rPr lang="en-US" dirty="0" smtClean="0"/>
              <a:t> </a:t>
            </a:r>
            <a:r>
              <a:rPr lang="en-US" dirty="0" smtClean="0"/>
              <a:t>A location record for entity E in the directory node N for a leaf domain D contains the entity's current address in that domain. </a:t>
            </a:r>
            <a:endParaRPr lang="en-US" dirty="0" smtClean="0"/>
          </a:p>
          <a:p>
            <a:r>
              <a:rPr lang="en-US" dirty="0" smtClean="0"/>
              <a:t>the </a:t>
            </a:r>
            <a:r>
              <a:rPr lang="en-US" dirty="0" smtClean="0"/>
              <a:t>parent node of N' will store a location record for </a:t>
            </a:r>
            <a:r>
              <a:rPr lang="en-US" dirty="0" smtClean="0"/>
              <a:t>E containing only a pointer </a:t>
            </a:r>
            <a:r>
              <a:rPr lang="en-US" dirty="0" smtClean="0"/>
              <a:t>to N'. </a:t>
            </a:r>
            <a:endParaRPr lang="en-US" dirty="0" smtClean="0"/>
          </a:p>
          <a:p>
            <a:r>
              <a:rPr lang="en-US" dirty="0" smtClean="0"/>
              <a:t>Consequently</a:t>
            </a:r>
            <a:r>
              <a:rPr lang="en-US" dirty="0" smtClean="0"/>
              <a:t>, the root node will have a location record for each entity, where each location record stores a pointer to the directory node of the next lower-level </a:t>
            </a:r>
            <a:r>
              <a:rPr lang="en-US" dirty="0" smtClean="0"/>
              <a:t>sub domain </a:t>
            </a:r>
            <a:r>
              <a:rPr lang="en-US" dirty="0" smtClean="0"/>
              <a:t>where that record's associated entity is currently located.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05-05"/>
          <p:cNvPicPr>
            <a:picLocks noGrp="1" noChangeAspect="1" noChangeArrowheads="1"/>
          </p:cNvPicPr>
          <p:nvPr>
            <p:ph idx="1"/>
          </p:nvPr>
        </p:nvPicPr>
        <p:blipFill>
          <a:blip r:embed="rId2" cstate="print"/>
          <a:srcRect/>
          <a:stretch>
            <a:fillRect/>
          </a:stretch>
        </p:blipFill>
        <p:spPr bwMode="auto">
          <a:xfrm>
            <a:off x="457200" y="2141142"/>
            <a:ext cx="8229600" cy="3444078"/>
          </a:xfrm>
          <a:prstGeom prst="rect">
            <a:avLst/>
          </a:prstGeom>
          <a:noFill/>
          <a:ln w="9525">
            <a:noFill/>
            <a:miter lim="800000"/>
            <a:headEnd/>
            <a:tailEnd/>
          </a:ln>
        </p:spPr>
      </p:pic>
      <p:sp>
        <p:nvSpPr>
          <p:cNvPr id="5" name="Rectangle 3"/>
          <p:cNvSpPr txBox="1">
            <a:spLocks noChangeArrowheads="1"/>
          </p:cNvSpPr>
          <p:nvPr/>
        </p:nvSpPr>
        <p:spPr>
          <a:xfrm>
            <a:off x="0" y="5715000"/>
            <a:ext cx="9144000" cy="8382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Fig: Hierarchical organization of a location service into domains, each having an associated directory node.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entity may have multiple addresses, for example if it is replicated. If an entity has an address in leaf domain D1 and D2 respectively, then the directory node of the smallest domain containing both D 1 and D2, will have two pointers, one for each </a:t>
            </a:r>
            <a:r>
              <a:rPr lang="en-US" dirty="0" err="1" smtClean="0"/>
              <a:t>subdomain</a:t>
            </a:r>
            <a:r>
              <a:rPr lang="en-US" dirty="0" smtClean="0"/>
              <a:t> containing an address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219200" y="1981199"/>
            <a:ext cx="6705600" cy="3477953"/>
          </a:xfrm>
          <a:prstGeom prst="rect">
            <a:avLst/>
          </a:prstGeom>
          <a:noFill/>
          <a:ln w="9525">
            <a:noFill/>
            <a:miter lim="800000"/>
            <a:headEnd/>
            <a:tailEnd/>
          </a:ln>
        </p:spPr>
      </p:pic>
      <p:sp>
        <p:nvSpPr>
          <p:cNvPr id="5" name="Rectangle 3"/>
          <p:cNvSpPr txBox="1">
            <a:spLocks noChangeArrowheads="1"/>
          </p:cNvSpPr>
          <p:nvPr/>
        </p:nvSpPr>
        <p:spPr>
          <a:xfrm>
            <a:off x="0" y="5715000"/>
            <a:ext cx="9144000" cy="8382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Fig: storing information of an entity having two addresses in different leaf domains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operation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smtClean="0"/>
              <a:t>client wishing to locate an entity E, issues a lookup request to the directory node of the leaf domain D in which the client resides. </a:t>
            </a:r>
            <a:endParaRPr lang="en-US" dirty="0" smtClean="0"/>
          </a:p>
          <a:p>
            <a:r>
              <a:rPr lang="en-US" dirty="0" smtClean="0"/>
              <a:t>If </a:t>
            </a:r>
            <a:r>
              <a:rPr lang="en-US" dirty="0" smtClean="0"/>
              <a:t>the directory node does not store a location record for the entity, then the entity is currently not located in D. </a:t>
            </a:r>
            <a:endParaRPr lang="en-US" dirty="0" smtClean="0"/>
          </a:p>
          <a:p>
            <a:r>
              <a:rPr lang="en-US" dirty="0" smtClean="0"/>
              <a:t>Consequently</a:t>
            </a:r>
            <a:r>
              <a:rPr lang="en-US" dirty="0" smtClean="0"/>
              <a:t>, the node forwards the request to its parent</a:t>
            </a:r>
            <a:r>
              <a:rPr lang="en-US" dirty="0" smtClean="0"/>
              <a:t>.</a:t>
            </a:r>
          </a:p>
          <a:p>
            <a:r>
              <a:rPr lang="en-US" dirty="0" smtClean="0"/>
              <a:t>parent </a:t>
            </a:r>
            <a:r>
              <a:rPr lang="en-US" dirty="0" smtClean="0"/>
              <a:t>node represents a larger domain than its child</a:t>
            </a:r>
            <a:r>
              <a:rPr lang="en-US" dirty="0" smtClean="0"/>
              <a:t>.</a:t>
            </a:r>
          </a:p>
          <a:p>
            <a:r>
              <a:rPr lang="en-US" dirty="0" smtClean="0"/>
              <a:t> </a:t>
            </a:r>
            <a:r>
              <a:rPr lang="en-US" dirty="0" smtClean="0"/>
              <a:t>If the parent also has no location record for E, the lookup request is forwarded to </a:t>
            </a:r>
            <a:r>
              <a:rPr lang="en-US" dirty="0" smtClean="0"/>
              <a:t>a next </a:t>
            </a:r>
            <a:r>
              <a:rPr lang="en-US" dirty="0" smtClean="0"/>
              <a:t>level higher, and soon.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1" y="1729946"/>
            <a:ext cx="6357078" cy="2994454"/>
          </a:xfrm>
          <a:prstGeom prst="rect">
            <a:avLst/>
          </a:prstGeom>
          <a:noFill/>
          <a:ln w="9525">
            <a:noFill/>
            <a:miter lim="800000"/>
            <a:headEnd/>
            <a:tailEnd/>
          </a:ln>
        </p:spPr>
      </p:pic>
      <p:sp>
        <p:nvSpPr>
          <p:cNvPr id="5" name="Rectangle 3"/>
          <p:cNvSpPr txBox="1">
            <a:spLocks noChangeArrowheads="1"/>
          </p:cNvSpPr>
          <p:nvPr/>
        </p:nvSpPr>
        <p:spPr>
          <a:xfrm>
            <a:off x="0" y="5715000"/>
            <a:ext cx="9144000" cy="838200"/>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altLang="en-US" sz="3200" b="0" i="0" u="none" strike="noStrike" kern="1200" cap="none" spc="0" normalizeH="0" baseline="0" noProof="0" dirty="0" smtClean="0">
                <a:ln>
                  <a:noFill/>
                </a:ln>
                <a:solidFill>
                  <a:schemeClr val="tx1"/>
                </a:solidFill>
                <a:effectLst/>
                <a:uLnTx/>
                <a:uFillTx/>
                <a:latin typeface="+mn-lt"/>
                <a:ea typeface="+mn-ea"/>
                <a:cs typeface="+mn-cs"/>
              </a:rPr>
              <a:t>Fig: looking up a location in</a:t>
            </a:r>
            <a:r>
              <a:rPr kumimoji="0" lang="en-US" altLang="en-US" sz="3200" b="0" i="0" u="none" strike="noStrike" kern="1200" cap="none" spc="0" normalizeH="0" noProof="0" dirty="0" smtClean="0">
                <a:ln>
                  <a:noFill/>
                </a:ln>
                <a:solidFill>
                  <a:schemeClr val="tx1"/>
                </a:solidFill>
                <a:effectLst/>
                <a:uLnTx/>
                <a:uFillTx/>
                <a:latin typeface="+mn-lt"/>
                <a:ea typeface="+mn-ea"/>
                <a:cs typeface="+mn-cs"/>
              </a:rPr>
              <a:t> a hierarchically organized location service </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STRUCTURED </a:t>
            </a:r>
            <a:r>
              <a:rPr lang="en-US" dirty="0" smtClean="0"/>
              <a:t>NAMING</a:t>
            </a:r>
            <a:endParaRPr lang="en-US" dirty="0"/>
          </a:p>
        </p:txBody>
      </p:sp>
      <p:sp>
        <p:nvSpPr>
          <p:cNvPr id="3" name="Content Placeholder 2"/>
          <p:cNvSpPr>
            <a:spLocks noGrp="1"/>
          </p:cNvSpPr>
          <p:nvPr>
            <p:ph idx="1"/>
          </p:nvPr>
        </p:nvSpPr>
        <p:spPr/>
        <p:txBody>
          <a:bodyPr>
            <a:normAutofit/>
          </a:bodyPr>
          <a:lstStyle/>
          <a:p>
            <a:r>
              <a:rPr lang="en-US" dirty="0" smtClean="0"/>
              <a:t>Flat names are good for machines, but are generally not very convenient for humans to use. </a:t>
            </a:r>
            <a:endParaRPr lang="en-US" dirty="0" smtClean="0"/>
          </a:p>
          <a:p>
            <a:r>
              <a:rPr lang="en-US" dirty="0" smtClean="0"/>
              <a:t>structured </a:t>
            </a:r>
            <a:r>
              <a:rPr lang="en-US" dirty="0" smtClean="0"/>
              <a:t>names </a:t>
            </a:r>
            <a:r>
              <a:rPr lang="en-US" dirty="0" smtClean="0"/>
              <a:t>are </a:t>
            </a:r>
            <a:r>
              <a:rPr lang="en-US" dirty="0" smtClean="0"/>
              <a:t>composed from simple, human-readable names. </a:t>
            </a:r>
            <a:r>
              <a:rPr lang="en-US" dirty="0" smtClean="0"/>
              <a:t>file naming and host </a:t>
            </a:r>
            <a:r>
              <a:rPr lang="en-US" dirty="0" smtClean="0"/>
              <a:t>naming on the Internet follow this approach</a:t>
            </a:r>
            <a:r>
              <a:rPr lang="en-US" dirty="0" smtClean="0"/>
              <a:t>.</a:t>
            </a:r>
          </a:p>
          <a:p>
            <a:r>
              <a:rPr lang="en-US" smtClean="0"/>
              <a:t>Now we’ll see </a:t>
            </a:r>
            <a:r>
              <a:rPr lang="en-US" dirty="0" smtClean="0"/>
              <a:t>structured names and the way that these names are resolved to addresses.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Names, Identifiers, and Addresses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 A name in a distributed system is a string of bits or characters that is used to refer to an entity.</a:t>
            </a:r>
          </a:p>
          <a:p>
            <a:r>
              <a:rPr lang="en-US" dirty="0" smtClean="0"/>
              <a:t>An entity in a distributed system can be practically anything. </a:t>
            </a:r>
          </a:p>
          <a:p>
            <a:r>
              <a:rPr lang="en-US" dirty="0" smtClean="0"/>
              <a:t>Ex: resources such as hosts, printers, disks, and files, processes, users, mailboxes, newsgroups, Web pages, graphical windows, messages, network connections, and so on.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Entities can be operated on</a:t>
            </a:r>
          </a:p>
          <a:p>
            <a:r>
              <a:rPr lang="en-US" dirty="0" smtClean="0"/>
              <a:t>To operate on an entity, it is necessary to access it, for which we need an access point. </a:t>
            </a:r>
          </a:p>
          <a:p>
            <a:r>
              <a:rPr lang="en-US" dirty="0" smtClean="0"/>
              <a:t>An access point is yet another, but special, kind of entity in a distributed system.</a:t>
            </a:r>
          </a:p>
          <a:p>
            <a:r>
              <a:rPr lang="en-US" dirty="0" smtClean="0"/>
              <a:t> The name of an access point is called an address. The address of an access point of an entity is also simply called an address of that entity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An entity can offer more than one access point. </a:t>
            </a:r>
          </a:p>
          <a:p>
            <a:r>
              <a:rPr lang="en-US" dirty="0" smtClean="0"/>
              <a:t>For ex telephone can be viewed as an access point of a person, whereas the telephone number corresponds to an address.</a:t>
            </a:r>
          </a:p>
          <a:p>
            <a:r>
              <a:rPr lang="en-US" dirty="0" smtClean="0"/>
              <a:t>In a distributed system, a typical example of an access point is a host running a specific server, with its address formed by an IP address and port number</a:t>
            </a:r>
          </a:p>
          <a:p>
            <a:r>
              <a:rPr lang="en-US" dirty="0" smtClean="0"/>
              <a:t>An entity may change its access points in the course of time.</a:t>
            </a:r>
          </a:p>
          <a:p>
            <a:r>
              <a:rPr lang="en-US" dirty="0" smtClean="0"/>
              <a:t> For example, when a mobile computer moves to another location, it is often assigned a different IP address than the one it had before.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An address is a special kind of name: it refers to an access point of an entity. </a:t>
            </a:r>
          </a:p>
          <a:p>
            <a:r>
              <a:rPr lang="en-US" dirty="0" smtClean="0"/>
              <a:t>Because an access point is tightly associated with an entity, use the address of an access point as a regular name for the associated entity</a:t>
            </a:r>
          </a:p>
          <a:p>
            <a:r>
              <a:rPr lang="en-US" dirty="0" smtClean="0"/>
              <a:t>an entity may easily change an access point, or an access point may be reassigned to a different entity. </a:t>
            </a:r>
          </a:p>
          <a:p>
            <a:r>
              <a:rPr lang="en-US" dirty="0" smtClean="0"/>
              <a:t>If an address is used to refer to an entity, we will have an invalid reference the instant the access point changes or is reassigned to another entity. </a:t>
            </a:r>
          </a:p>
          <a:p>
            <a:r>
              <a:rPr lang="en-US" dirty="0" smtClean="0"/>
              <a:t>Therefore, it is much better to let a service be known by a separate name independent of the address of the associated server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if an entity offers more than one access point, it is not clear which address to use as a reference. </a:t>
            </a:r>
          </a:p>
          <a:p>
            <a:r>
              <a:rPr lang="en-US" dirty="0" smtClean="0"/>
              <a:t>For instance, many organizations distribute their Web service across several servers. If we would use the addresses of those servers as a reference for the Web service, it is not obvious which address should be chosen as the best one. </a:t>
            </a:r>
          </a:p>
          <a:p>
            <a:r>
              <a:rPr lang="en-US" dirty="0" smtClean="0"/>
              <a:t>much better solution is to have a single name for the Web service independent from the addresses of the different Web servers.</a:t>
            </a:r>
          </a:p>
          <a:p>
            <a:r>
              <a:rPr lang="en-US" dirty="0" smtClean="0"/>
              <a:t>name for an entity that is independent from its addresses is often much easier and more flexible to use. Such a name is called location independent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there are other types of names used to uniquely identify an entity. </a:t>
            </a:r>
          </a:p>
          <a:p>
            <a:r>
              <a:rPr lang="en-US" dirty="0" smtClean="0"/>
              <a:t>A true identifier is a name that has the following properties</a:t>
            </a:r>
          </a:p>
          <a:p>
            <a:pPr lvl="1"/>
            <a:r>
              <a:rPr lang="en-US" dirty="0" smtClean="0"/>
              <a:t>An identifier refers to at most one entity.</a:t>
            </a:r>
          </a:p>
          <a:p>
            <a:pPr lvl="1"/>
            <a:r>
              <a:rPr lang="en-US" dirty="0" smtClean="0"/>
              <a:t>Each entity is referred to by at most one identifier.</a:t>
            </a:r>
          </a:p>
          <a:p>
            <a:pPr lvl="1"/>
            <a:r>
              <a:rPr lang="en-US" dirty="0" smtClean="0"/>
              <a:t>An identifier always refers to the same entity</a:t>
            </a:r>
          </a:p>
          <a:p>
            <a:pPr marL="342900" lvl="1" indent="-342900">
              <a:buFont typeface="Arial" pitchFamily="34" charset="0"/>
              <a:buChar char="•"/>
            </a:pPr>
            <a:r>
              <a:rPr lang="en-US" dirty="0" smtClean="0"/>
              <a:t>By using identifiers, it becomes much easier to unambiguously refer to an entity</a:t>
            </a:r>
          </a:p>
          <a:p>
            <a:pPr marL="342900" lvl="1" indent="-342900">
              <a:buFont typeface="Arial" pitchFamily="34" charset="0"/>
              <a:buChar char="•"/>
            </a:pPr>
            <a:r>
              <a:rPr lang="en-US" dirty="0" smtClean="0"/>
              <a:t>if an address can be reassigned to a different entity, we cannot use an address as an identifier.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TotalTime>
  <Words>2092</Words>
  <Application>Microsoft Office PowerPoint</Application>
  <PresentationFormat>On-screen Show (4:3)</PresentationFormat>
  <Paragraphs>156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Naming</vt:lpstr>
      <vt:lpstr>Introduction</vt:lpstr>
      <vt:lpstr>Slide 3</vt:lpstr>
      <vt:lpstr> Names, Identifiers, and Addresses </vt:lpstr>
      <vt:lpstr>Slide 5</vt:lpstr>
      <vt:lpstr>Slide 6</vt:lpstr>
      <vt:lpstr>Slide 7</vt:lpstr>
      <vt:lpstr>Slide 8</vt:lpstr>
      <vt:lpstr>Slide 9</vt:lpstr>
      <vt:lpstr>Slide 10</vt:lpstr>
      <vt:lpstr>Slide 11</vt:lpstr>
      <vt:lpstr>different classes of naming </vt:lpstr>
      <vt:lpstr>Flat Naming</vt:lpstr>
      <vt:lpstr>Simple solutions</vt:lpstr>
      <vt:lpstr>Broadcasting and Multicasting</vt:lpstr>
      <vt:lpstr>Slide 16</vt:lpstr>
      <vt:lpstr>Slide 17</vt:lpstr>
      <vt:lpstr>Forwarding Pointers</vt:lpstr>
      <vt:lpstr>Forwarding Pointers (1)</vt:lpstr>
      <vt:lpstr>Forwarding Pointers (2)</vt:lpstr>
      <vt:lpstr>Forwarding Pointers (2)</vt:lpstr>
      <vt:lpstr>Forwarding Pointers (3)</vt:lpstr>
      <vt:lpstr>Home-Based Approaches</vt:lpstr>
      <vt:lpstr>Home-Based Approaches</vt:lpstr>
      <vt:lpstr>Slide 25</vt:lpstr>
      <vt:lpstr>Slide 26</vt:lpstr>
      <vt:lpstr>Distributed Hash Tables</vt:lpstr>
      <vt:lpstr>Slide 28</vt:lpstr>
      <vt:lpstr>Slide 29</vt:lpstr>
      <vt:lpstr>Hierarchical Approaches</vt:lpstr>
      <vt:lpstr>Slide 31</vt:lpstr>
      <vt:lpstr>Slide 32</vt:lpstr>
      <vt:lpstr>Slide 33</vt:lpstr>
      <vt:lpstr>Slide 34</vt:lpstr>
      <vt:lpstr>lookup operation</vt:lpstr>
      <vt:lpstr>Slide 36</vt:lpstr>
      <vt:lpstr>STRUCTURED NAMING</vt:lpstr>
      <vt:lpstr>Slide 38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Naming</dc:title>
  <dc:creator>ADMIN</dc:creator>
  <cp:lastModifiedBy>ADMIN</cp:lastModifiedBy>
  <cp:revision>90</cp:revision>
  <dcterms:created xsi:type="dcterms:W3CDTF">2006-08-16T00:00:00Z</dcterms:created>
  <dcterms:modified xsi:type="dcterms:W3CDTF">2019-09-03T10:28:44Z</dcterms:modified>
</cp:coreProperties>
</file>