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319" r:id="rId7"/>
    <p:sldId id="262" r:id="rId8"/>
    <p:sldId id="263" r:id="rId9"/>
    <p:sldId id="265" r:id="rId10"/>
    <p:sldId id="264" r:id="rId11"/>
    <p:sldId id="313" r:id="rId12"/>
    <p:sldId id="314" r:id="rId13"/>
    <p:sldId id="315" r:id="rId14"/>
    <p:sldId id="316" r:id="rId15"/>
    <p:sldId id="317" r:id="rId16"/>
    <p:sldId id="320" r:id="rId17"/>
    <p:sldId id="267" r:id="rId18"/>
    <p:sldId id="268" r:id="rId19"/>
    <p:sldId id="301" r:id="rId20"/>
    <p:sldId id="302" r:id="rId21"/>
    <p:sldId id="303" r:id="rId22"/>
    <p:sldId id="304" r:id="rId23"/>
    <p:sldId id="305" r:id="rId24"/>
    <p:sldId id="306" r:id="rId25"/>
    <p:sldId id="287" r:id="rId26"/>
    <p:sldId id="288" r:id="rId27"/>
    <p:sldId id="289" r:id="rId28"/>
    <p:sldId id="290" r:id="rId29"/>
    <p:sldId id="291" r:id="rId30"/>
    <p:sldId id="292" r:id="rId31"/>
    <p:sldId id="307" r:id="rId32"/>
    <p:sldId id="308" r:id="rId33"/>
    <p:sldId id="309" r:id="rId34"/>
    <p:sldId id="310" r:id="rId35"/>
    <p:sldId id="311" r:id="rId36"/>
    <p:sldId id="293" r:id="rId37"/>
    <p:sldId id="294" r:id="rId38"/>
    <p:sldId id="322" r:id="rId39"/>
    <p:sldId id="295" r:id="rId40"/>
    <p:sldId id="296" r:id="rId41"/>
    <p:sldId id="297" r:id="rId42"/>
    <p:sldId id="298" r:id="rId43"/>
    <p:sldId id="299" r:id="rId44"/>
    <p:sldId id="326" r:id="rId45"/>
    <p:sldId id="327" r:id="rId46"/>
    <p:sldId id="328" r:id="rId47"/>
    <p:sldId id="329" r:id="rId48"/>
    <p:sldId id="330" r:id="rId49"/>
    <p:sldId id="331" r:id="rId50"/>
    <p:sldId id="332" r:id="rId51"/>
    <p:sldId id="333" r:id="rId52"/>
    <p:sldId id="334" r:id="rId53"/>
    <p:sldId id="335" r:id="rId54"/>
    <p:sldId id="336" r:id="rId55"/>
    <p:sldId id="337" r:id="rId56"/>
    <p:sldId id="324" r:id="rId57"/>
    <p:sldId id="300" r:id="rId58"/>
    <p:sldId id="338" r:id="rId59"/>
    <p:sldId id="339" r:id="rId60"/>
    <p:sldId id="340" r:id="rId61"/>
    <p:sldId id="341" r:id="rId62"/>
    <p:sldId id="342" r:id="rId63"/>
    <p:sldId id="343" r:id="rId64"/>
    <p:sldId id="344" r:id="rId65"/>
    <p:sldId id="345" r:id="rId66"/>
    <p:sldId id="346" r:id="rId67"/>
    <p:sldId id="347" r:id="rId68"/>
    <p:sldId id="279" r:id="rId69"/>
    <p:sldId id="278" r:id="rId70"/>
    <p:sldId id="280" r:id="rId71"/>
    <p:sldId id="281"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811433-BC9C-42E5-BA8E-473D91552AB3}">
          <p14:sldIdLst>
            <p14:sldId id="256"/>
            <p14:sldId id="258"/>
            <p14:sldId id="259"/>
            <p14:sldId id="260"/>
            <p14:sldId id="261"/>
            <p14:sldId id="319"/>
            <p14:sldId id="262"/>
            <p14:sldId id="263"/>
            <p14:sldId id="265"/>
            <p14:sldId id="264"/>
          </p14:sldIdLst>
        </p14:section>
        <p14:section name="Untitled Section" id="{A356A3A2-AC96-4938-BAC3-F45BF0FC7F3C}">
          <p14:sldIdLst>
            <p14:sldId id="313"/>
            <p14:sldId id="314"/>
            <p14:sldId id="315"/>
            <p14:sldId id="316"/>
            <p14:sldId id="317"/>
            <p14:sldId id="320"/>
            <p14:sldId id="267"/>
            <p14:sldId id="268"/>
            <p14:sldId id="301"/>
            <p14:sldId id="302"/>
            <p14:sldId id="303"/>
            <p14:sldId id="304"/>
            <p14:sldId id="305"/>
            <p14:sldId id="306"/>
            <p14:sldId id="287"/>
            <p14:sldId id="288"/>
            <p14:sldId id="289"/>
            <p14:sldId id="290"/>
            <p14:sldId id="291"/>
            <p14:sldId id="292"/>
            <p14:sldId id="307"/>
            <p14:sldId id="308"/>
            <p14:sldId id="309"/>
            <p14:sldId id="310"/>
            <p14:sldId id="311"/>
            <p14:sldId id="293"/>
            <p14:sldId id="294"/>
            <p14:sldId id="322"/>
            <p14:sldId id="295"/>
            <p14:sldId id="296"/>
            <p14:sldId id="297"/>
            <p14:sldId id="298"/>
            <p14:sldId id="299"/>
            <p14:sldId id="326"/>
            <p14:sldId id="327"/>
            <p14:sldId id="328"/>
            <p14:sldId id="329"/>
            <p14:sldId id="330"/>
            <p14:sldId id="331"/>
            <p14:sldId id="332"/>
            <p14:sldId id="333"/>
            <p14:sldId id="334"/>
            <p14:sldId id="335"/>
            <p14:sldId id="336"/>
            <p14:sldId id="337"/>
            <p14:sldId id="324"/>
            <p14:sldId id="300"/>
            <p14:sldId id="338"/>
            <p14:sldId id="339"/>
            <p14:sldId id="340"/>
            <p14:sldId id="341"/>
            <p14:sldId id="342"/>
            <p14:sldId id="343"/>
            <p14:sldId id="344"/>
            <p14:sldId id="345"/>
            <p14:sldId id="346"/>
            <p14:sldId id="347"/>
            <p14:sldId id="279"/>
            <p14:sldId id="278"/>
            <p14:sldId id="280"/>
            <p14:sldId id="28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205873-9F8E-4AF8-83AE-C2ED20DC02ED}"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37FB8-E424-4E27-A646-A3CD8A29E0BF}" type="slidenum">
              <a:rPr lang="en-US" smtClean="0"/>
              <a:t>‹#›</a:t>
            </a:fld>
            <a:endParaRPr lang="en-US"/>
          </a:p>
        </p:txBody>
      </p:sp>
    </p:spTree>
    <p:extLst>
      <p:ext uri="{BB962C8B-B14F-4D97-AF65-F5344CB8AC3E}">
        <p14:creationId xmlns:p14="http://schemas.microsoft.com/office/powerpoint/2010/main" val="1497743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205873-9F8E-4AF8-83AE-C2ED20DC02ED}"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37FB8-E424-4E27-A646-A3CD8A29E0BF}" type="slidenum">
              <a:rPr lang="en-US" smtClean="0"/>
              <a:t>‹#›</a:t>
            </a:fld>
            <a:endParaRPr lang="en-US"/>
          </a:p>
        </p:txBody>
      </p:sp>
    </p:spTree>
    <p:extLst>
      <p:ext uri="{BB962C8B-B14F-4D97-AF65-F5344CB8AC3E}">
        <p14:creationId xmlns:p14="http://schemas.microsoft.com/office/powerpoint/2010/main" val="1609068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205873-9F8E-4AF8-83AE-C2ED20DC02ED}"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37FB8-E424-4E27-A646-A3CD8A29E0BF}" type="slidenum">
              <a:rPr lang="en-US" smtClean="0"/>
              <a:t>‹#›</a:t>
            </a:fld>
            <a:endParaRPr lang="en-US"/>
          </a:p>
        </p:txBody>
      </p:sp>
    </p:spTree>
    <p:extLst>
      <p:ext uri="{BB962C8B-B14F-4D97-AF65-F5344CB8AC3E}">
        <p14:creationId xmlns:p14="http://schemas.microsoft.com/office/powerpoint/2010/main" val="3028603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205873-9F8E-4AF8-83AE-C2ED20DC02ED}"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37FB8-E424-4E27-A646-A3CD8A29E0BF}" type="slidenum">
              <a:rPr lang="en-US" smtClean="0"/>
              <a:t>‹#›</a:t>
            </a:fld>
            <a:endParaRPr lang="en-US"/>
          </a:p>
        </p:txBody>
      </p:sp>
    </p:spTree>
    <p:extLst>
      <p:ext uri="{BB962C8B-B14F-4D97-AF65-F5344CB8AC3E}">
        <p14:creationId xmlns:p14="http://schemas.microsoft.com/office/powerpoint/2010/main" val="4016532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205873-9F8E-4AF8-83AE-C2ED20DC02ED}"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37FB8-E424-4E27-A646-A3CD8A29E0BF}" type="slidenum">
              <a:rPr lang="en-US" smtClean="0"/>
              <a:t>‹#›</a:t>
            </a:fld>
            <a:endParaRPr lang="en-US"/>
          </a:p>
        </p:txBody>
      </p:sp>
    </p:spTree>
    <p:extLst>
      <p:ext uri="{BB962C8B-B14F-4D97-AF65-F5344CB8AC3E}">
        <p14:creationId xmlns:p14="http://schemas.microsoft.com/office/powerpoint/2010/main" val="310374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205873-9F8E-4AF8-83AE-C2ED20DC02ED}" type="datetimeFigureOut">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B37FB8-E424-4E27-A646-A3CD8A29E0BF}" type="slidenum">
              <a:rPr lang="en-US" smtClean="0"/>
              <a:t>‹#›</a:t>
            </a:fld>
            <a:endParaRPr lang="en-US"/>
          </a:p>
        </p:txBody>
      </p:sp>
    </p:spTree>
    <p:extLst>
      <p:ext uri="{BB962C8B-B14F-4D97-AF65-F5344CB8AC3E}">
        <p14:creationId xmlns:p14="http://schemas.microsoft.com/office/powerpoint/2010/main" val="3567227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205873-9F8E-4AF8-83AE-C2ED20DC02ED}" type="datetimeFigureOut">
              <a:rPr lang="en-US" smtClean="0"/>
              <a:t>9/19/2019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B37FB8-E424-4E27-A646-A3CD8A29E0BF}" type="slidenum">
              <a:rPr lang="en-US" smtClean="0"/>
              <a:t>‹#›</a:t>
            </a:fld>
            <a:endParaRPr lang="en-US"/>
          </a:p>
        </p:txBody>
      </p:sp>
    </p:spTree>
    <p:extLst>
      <p:ext uri="{BB962C8B-B14F-4D97-AF65-F5344CB8AC3E}">
        <p14:creationId xmlns:p14="http://schemas.microsoft.com/office/powerpoint/2010/main" val="255233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205873-9F8E-4AF8-83AE-C2ED20DC02ED}" type="datetimeFigureOut">
              <a:rPr lang="en-US" smtClean="0"/>
              <a:t>9/19/2019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B37FB8-E424-4E27-A646-A3CD8A29E0BF}" type="slidenum">
              <a:rPr lang="en-US" smtClean="0"/>
              <a:t>‹#›</a:t>
            </a:fld>
            <a:endParaRPr lang="en-US"/>
          </a:p>
        </p:txBody>
      </p:sp>
    </p:spTree>
    <p:extLst>
      <p:ext uri="{BB962C8B-B14F-4D97-AF65-F5344CB8AC3E}">
        <p14:creationId xmlns:p14="http://schemas.microsoft.com/office/powerpoint/2010/main" val="802761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205873-9F8E-4AF8-83AE-C2ED20DC02ED}" type="datetimeFigureOut">
              <a:rPr lang="en-US" smtClean="0"/>
              <a:t>9/19/2019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B37FB8-E424-4E27-A646-A3CD8A29E0BF}" type="slidenum">
              <a:rPr lang="en-US" smtClean="0"/>
              <a:t>‹#›</a:t>
            </a:fld>
            <a:endParaRPr lang="en-US"/>
          </a:p>
        </p:txBody>
      </p:sp>
    </p:spTree>
    <p:extLst>
      <p:ext uri="{BB962C8B-B14F-4D97-AF65-F5344CB8AC3E}">
        <p14:creationId xmlns:p14="http://schemas.microsoft.com/office/powerpoint/2010/main" val="2983578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205873-9F8E-4AF8-83AE-C2ED20DC02ED}" type="datetimeFigureOut">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B37FB8-E424-4E27-A646-A3CD8A29E0BF}" type="slidenum">
              <a:rPr lang="en-US" smtClean="0"/>
              <a:t>‹#›</a:t>
            </a:fld>
            <a:endParaRPr lang="en-US"/>
          </a:p>
        </p:txBody>
      </p:sp>
    </p:spTree>
    <p:extLst>
      <p:ext uri="{BB962C8B-B14F-4D97-AF65-F5344CB8AC3E}">
        <p14:creationId xmlns:p14="http://schemas.microsoft.com/office/powerpoint/2010/main" val="1816113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205873-9F8E-4AF8-83AE-C2ED20DC02ED}" type="datetimeFigureOut">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B37FB8-E424-4E27-A646-A3CD8A29E0BF}" type="slidenum">
              <a:rPr lang="en-US" smtClean="0"/>
              <a:t>‹#›</a:t>
            </a:fld>
            <a:endParaRPr lang="en-US"/>
          </a:p>
        </p:txBody>
      </p:sp>
    </p:spTree>
    <p:extLst>
      <p:ext uri="{BB962C8B-B14F-4D97-AF65-F5344CB8AC3E}">
        <p14:creationId xmlns:p14="http://schemas.microsoft.com/office/powerpoint/2010/main" val="2288261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205873-9F8E-4AF8-83AE-C2ED20DC02ED}" type="datetimeFigureOut">
              <a:rPr lang="en-US" smtClean="0"/>
              <a:t>9/19/2019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B37FB8-E424-4E27-A646-A3CD8A29E0BF}" type="slidenum">
              <a:rPr lang="en-US" smtClean="0"/>
              <a:t>‹#›</a:t>
            </a:fld>
            <a:endParaRPr lang="en-US"/>
          </a:p>
        </p:txBody>
      </p:sp>
    </p:spTree>
    <p:extLst>
      <p:ext uri="{BB962C8B-B14F-4D97-AF65-F5344CB8AC3E}">
        <p14:creationId xmlns:p14="http://schemas.microsoft.com/office/powerpoint/2010/main" val="3032749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books.google.co.in/books?id=a0VHDwAAQBAJ&amp;pg=SA3-PA43&amp;lpg=SA3-PA43&amp;dq=page_view_stg&amp;source=bl&amp;ots=b_y0pHjvG4&amp;sig=ACfU3U0sVAxdwjsG7eGEWTDZo5G2X6JFbA&amp;hl=en&amp;sa=X&amp;ved=2ahUKEwip3eOpydTkAhWm73MBHWZ-DvgQ6AEwFnoECAgQAQ#v=onepage&amp;q=page_view_stg&amp;f=fals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7" y="1295400"/>
            <a:ext cx="9109364" cy="4114800"/>
          </a:xfrm>
          <a:prstGeom prst="rect">
            <a:avLst/>
          </a:prstGeom>
          <a:noFill/>
          <a:ln w="9525" cmpd="sng">
            <a:solidFill>
              <a:schemeClr val="accent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4" descr="Image result for tick mar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result for tick mar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62000" y="3810000"/>
            <a:ext cx="6553200" cy="1600200"/>
          </a:xfrm>
          <a:prstGeom prst="rect">
            <a:avLst/>
          </a:prstGeom>
          <a:noFill/>
          <a:ln>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3023303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EE</a:t>
            </a:r>
            <a:endParaRPr lang="en-US" dirty="0"/>
          </a:p>
        </p:txBody>
      </p:sp>
      <p:sp>
        <p:nvSpPr>
          <p:cNvPr id="3" name="Content Placeholder 2"/>
          <p:cNvSpPr>
            <a:spLocks noGrp="1"/>
          </p:cNvSpPr>
          <p:nvPr>
            <p:ph idx="1"/>
          </p:nvPr>
        </p:nvSpPr>
        <p:spPr/>
        <p:txBody>
          <a:bodyPr>
            <a:normAutofit fontScale="77500" lnSpcReduction="20000"/>
          </a:bodyPr>
          <a:lstStyle/>
          <a:p>
            <a:r>
              <a:rPr lang="en-US" dirty="0"/>
              <a:t>EE should first contacts Name Node and then to Data nodes to get the values stored in tables.</a:t>
            </a:r>
          </a:p>
          <a:p>
            <a:r>
              <a:rPr lang="en-US" dirty="0"/>
              <a:t>EE is going to fetch desired records from Data Nodes. The actual data of tables resides in data node only. </a:t>
            </a:r>
            <a:r>
              <a:rPr lang="en-US" dirty="0" smtClean="0"/>
              <a:t>It </a:t>
            </a:r>
            <a:r>
              <a:rPr lang="en-US" dirty="0"/>
              <a:t>collects actual data from data nodes related to mentioned query</a:t>
            </a:r>
          </a:p>
          <a:p>
            <a:r>
              <a:rPr lang="en-US" dirty="0"/>
              <a:t>Execution Engine (EE) communicates bi-directionally with Meta store present in Hive to perform DDL (Data Definition Language) operations. Here DDL operations like CREATE, DROP and ALTERING tables and databases are done. </a:t>
            </a:r>
            <a:endParaRPr lang="en-US" dirty="0" smtClean="0"/>
          </a:p>
          <a:p>
            <a:r>
              <a:rPr lang="en-US" dirty="0" smtClean="0"/>
              <a:t>Execution </a:t>
            </a:r>
            <a:r>
              <a:rPr lang="en-US" dirty="0"/>
              <a:t>Engine (EE) </a:t>
            </a:r>
            <a:r>
              <a:rPr lang="en-US" dirty="0" smtClean="0"/>
              <a:t>communicates </a:t>
            </a:r>
            <a:r>
              <a:rPr lang="en-US" dirty="0"/>
              <a:t>with Hadoop daemons such as Name node, Data nodes, and job tracker to execute the query on top of Hadoop file system</a:t>
            </a:r>
          </a:p>
          <a:p>
            <a:endParaRPr lang="en-US" dirty="0"/>
          </a:p>
        </p:txBody>
      </p:sp>
    </p:spTree>
    <p:extLst>
      <p:ext uri="{BB962C8B-B14F-4D97-AF65-F5344CB8AC3E}">
        <p14:creationId xmlns:p14="http://schemas.microsoft.com/office/powerpoint/2010/main" val="40110855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Hive Clients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Apache Hive supports different types of client applications for performing queries on the Hive. These clients can be categorized into three types: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 y="-34636"/>
            <a:ext cx="9365673" cy="6892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0829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 Hive Services:</a:t>
            </a:r>
            <a:r>
              <a:rPr lang="en-US" dirty="0"/>
              <a:t/>
            </a:r>
            <a:br>
              <a:rPr lang="en-US" dirty="0"/>
            </a:br>
            <a:endParaRPr lang="en-US" dirty="0"/>
          </a:p>
        </p:txBody>
      </p:sp>
      <p:sp>
        <p:nvSpPr>
          <p:cNvPr id="3" name="Content Placeholder 2"/>
          <p:cNvSpPr>
            <a:spLocks noGrp="1"/>
          </p:cNvSpPr>
          <p:nvPr>
            <p:ph idx="1"/>
          </p:nvPr>
        </p:nvSpPr>
        <p:spPr/>
        <p:txBody>
          <a:bodyPr/>
          <a:lstStyle/>
          <a:p>
            <a:r>
              <a:rPr lang="en-US" b="1" dirty="0"/>
              <a:t>Hive CLI (Command Line Interface): </a:t>
            </a:r>
            <a:r>
              <a:rPr lang="en-US" dirty="0"/>
              <a:t>This is the default shell provided by the Hive where you can execute your Hive queries and commands directly</a:t>
            </a:r>
            <a:r>
              <a:rPr lang="en-US" dirty="0" smtClean="0"/>
              <a:t>.</a:t>
            </a:r>
          </a:p>
          <a:p>
            <a:r>
              <a:rPr lang="en-US" b="1" dirty="0"/>
              <a:t>Apache Hive Web Interfaces: </a:t>
            </a:r>
            <a:r>
              <a:rPr lang="en-US" dirty="0"/>
              <a:t>Apart from the command line interface, Hive also provides a web based GUI for executing Hive queries and commands.</a:t>
            </a:r>
          </a:p>
        </p:txBody>
      </p:sp>
    </p:spTree>
    <p:extLst>
      <p:ext uri="{BB962C8B-B14F-4D97-AF65-F5344CB8AC3E}">
        <p14:creationId xmlns:p14="http://schemas.microsoft.com/office/powerpoint/2010/main" val="2697343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Hive Server: </a:t>
            </a:r>
            <a:r>
              <a:rPr lang="en-US" dirty="0"/>
              <a:t>Hive server is built on Apache Thrift and therefore, is also referred as Thrift Server that allows different clients to submit requests to Hive and retrieve the final result.</a:t>
            </a:r>
          </a:p>
        </p:txBody>
      </p:sp>
    </p:spTree>
    <p:extLst>
      <p:ext uri="{BB962C8B-B14F-4D97-AF65-F5344CB8AC3E}">
        <p14:creationId xmlns:p14="http://schemas.microsoft.com/office/powerpoint/2010/main" val="1304872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Apache Hive Driver: </a:t>
            </a:r>
            <a:r>
              <a:rPr lang="en-US" dirty="0" smtClean="0"/>
              <a:t>It </a:t>
            </a:r>
            <a:r>
              <a:rPr lang="en-US" dirty="0"/>
              <a:t>is responsible for receiving the queries submitted through the CLI, the web UI, Thrift, ODBC or JDBC interfaces by a client. Then, the driver passes the query to the compiler where parsing, type checking and semantic analysis takes place with the help of schema present in the </a:t>
            </a:r>
            <a:r>
              <a:rPr lang="en-US" dirty="0" err="1"/>
              <a:t>metastore</a:t>
            </a:r>
            <a:r>
              <a:rPr lang="en-US" dirty="0"/>
              <a:t>. </a:t>
            </a:r>
            <a:endParaRPr lang="en-US" dirty="0" smtClean="0"/>
          </a:p>
          <a:p>
            <a:r>
              <a:rPr lang="en-US" dirty="0" smtClean="0"/>
              <a:t>In </a:t>
            </a:r>
            <a:r>
              <a:rPr lang="en-US" dirty="0"/>
              <a:t>the next step, an optimized logical plan is generated in the form of a DAG (Directed Acyclic Graph) of map-reduce tasks and HDFS tasks. </a:t>
            </a:r>
            <a:endParaRPr lang="en-US" dirty="0" smtClean="0"/>
          </a:p>
          <a:p>
            <a:r>
              <a:rPr lang="en-US" dirty="0" smtClean="0"/>
              <a:t>Finally</a:t>
            </a:r>
            <a:r>
              <a:rPr lang="en-US" dirty="0"/>
              <a:t>, the execution engine executes these tasks in the order of their dependencies, using </a:t>
            </a:r>
            <a:r>
              <a:rPr lang="en-US" dirty="0" err="1"/>
              <a:t>Hadoop</a:t>
            </a:r>
            <a:r>
              <a:rPr lang="en-US" dirty="0"/>
              <a:t>.</a:t>
            </a:r>
          </a:p>
        </p:txBody>
      </p:sp>
    </p:spTree>
    <p:extLst>
      <p:ext uri="{BB962C8B-B14F-4D97-AF65-F5344CB8AC3E}">
        <p14:creationId xmlns:p14="http://schemas.microsoft.com/office/powerpoint/2010/main" val="922250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err="1"/>
              <a:t>Metastore</a:t>
            </a:r>
            <a:r>
              <a:rPr lang="en-US" b="1" dirty="0"/>
              <a:t>: </a:t>
            </a:r>
            <a:r>
              <a:rPr lang="en-US" dirty="0"/>
              <a:t>You can think </a:t>
            </a:r>
            <a:r>
              <a:rPr lang="en-US" dirty="0" err="1"/>
              <a:t>metastore</a:t>
            </a:r>
            <a:r>
              <a:rPr lang="en-US" dirty="0"/>
              <a:t> as a central repository for storing all the Hive metadata information. Hive metadata includes various types of information like structure of tables and the partitions along with the column, column type, </a:t>
            </a:r>
            <a:r>
              <a:rPr lang="en-US" dirty="0" err="1"/>
              <a:t>serializer</a:t>
            </a:r>
            <a:r>
              <a:rPr lang="en-US" dirty="0"/>
              <a:t> and deserializer which is required for Read/Write operation on the data present in HDFS. The </a:t>
            </a:r>
            <a:r>
              <a:rPr lang="en-US" dirty="0" err="1"/>
              <a:t>metastore</a:t>
            </a:r>
            <a:r>
              <a:rPr lang="en-US" dirty="0"/>
              <a:t> comprises of two fundamental units:</a:t>
            </a:r>
          </a:p>
        </p:txBody>
      </p:sp>
    </p:spTree>
    <p:extLst>
      <p:ext uri="{BB962C8B-B14F-4D97-AF65-F5344CB8AC3E}">
        <p14:creationId xmlns:p14="http://schemas.microsoft.com/office/powerpoint/2010/main" val="1294124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Apache Hive data processing work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7" y="0"/>
            <a:ext cx="917665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286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types</a:t>
            </a:r>
            <a:endParaRPr lang="en-US" dirty="0"/>
          </a:p>
        </p:txBody>
      </p:sp>
      <p:sp>
        <p:nvSpPr>
          <p:cNvPr id="3" name="Content Placeholder 2"/>
          <p:cNvSpPr>
            <a:spLocks noGrp="1"/>
          </p:cNvSpPr>
          <p:nvPr>
            <p:ph idx="1"/>
          </p:nvPr>
        </p:nvSpPr>
        <p:spPr/>
        <p:txBody>
          <a:bodyPr/>
          <a:lstStyle/>
          <a:p>
            <a:r>
              <a:rPr lang="en-US" b="1" dirty="0"/>
              <a:t>Numeric Types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85" y="1447800"/>
            <a:ext cx="862818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2263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4636"/>
            <a:ext cx="2694535" cy="5527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34636"/>
            <a:ext cx="7162800" cy="2860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98147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59436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41" y="2819400"/>
            <a:ext cx="811876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331" y="4114800"/>
            <a:ext cx="8070269" cy="2711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0999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Hive is a framework designed for data warehousing that runs on top of Hadoop. It enables users to run queries on the huge volumes of data. Its basic function is to convert SQL queries into </a:t>
            </a:r>
            <a:r>
              <a:rPr lang="en-US" dirty="0" err="1"/>
              <a:t>MapReduce</a:t>
            </a:r>
            <a:r>
              <a:rPr lang="en-US" dirty="0"/>
              <a:t> jobs. </a:t>
            </a:r>
          </a:p>
        </p:txBody>
      </p:sp>
    </p:spTree>
    <p:extLst>
      <p:ext uri="{BB962C8B-B14F-4D97-AF65-F5344CB8AC3E}">
        <p14:creationId xmlns:p14="http://schemas.microsoft.com/office/powerpoint/2010/main" val="26921710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0" y="0"/>
            <a:ext cx="574271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6" y="3124200"/>
            <a:ext cx="6622474"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71810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36" y="228600"/>
            <a:ext cx="8375073"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72" y="2583872"/>
            <a:ext cx="8617528" cy="1911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57200" y="5171935"/>
            <a:ext cx="8229600" cy="646331"/>
          </a:xfrm>
          <a:prstGeom prst="rect">
            <a:avLst/>
          </a:prstGeom>
        </p:spPr>
        <p:txBody>
          <a:bodyPr wrap="square">
            <a:spAutoFit/>
          </a:bodyPr>
          <a:lstStyle/>
          <a:p>
            <a:r>
              <a:rPr lang="en-US" b="1" dirty="0"/>
              <a:t>load data local inpath ‘/</a:t>
            </a:r>
            <a:r>
              <a:rPr lang="en-US" b="1" dirty="0" smtClean="0"/>
              <a:t>home/hadoop12/Desktop/School_Data.txt</a:t>
            </a:r>
            <a:r>
              <a:rPr lang="en-US" b="1" dirty="0"/>
              <a:t>’ into table MySchools;</a:t>
            </a:r>
          </a:p>
        </p:txBody>
      </p:sp>
    </p:spTree>
    <p:extLst>
      <p:ext uri="{BB962C8B-B14F-4D97-AF65-F5344CB8AC3E}">
        <p14:creationId xmlns:p14="http://schemas.microsoft.com/office/powerpoint/2010/main" val="5836144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27"/>
            <a:ext cx="9144000" cy="3105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57600"/>
            <a:ext cx="8956964" cy="162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00459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8458200" cy="2287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3" y="2356139"/>
            <a:ext cx="8731827" cy="1530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2400" y="4267200"/>
            <a:ext cx="8305800" cy="369332"/>
          </a:xfrm>
          <a:prstGeom prst="rect">
            <a:avLst/>
          </a:prstGeom>
        </p:spPr>
        <p:txBody>
          <a:bodyPr wrap="square">
            <a:spAutoFit/>
          </a:bodyPr>
          <a:lstStyle/>
          <a:p>
            <a:r>
              <a:rPr lang="en-US" b="1" dirty="0"/>
              <a:t>load data local inpath ‘/</a:t>
            </a:r>
            <a:r>
              <a:rPr lang="en-US" b="1" dirty="0" smtClean="0"/>
              <a:t>home/hduser12/Desktop/Bikes.txt</a:t>
            </a:r>
            <a:r>
              <a:rPr lang="en-US" b="1" dirty="0"/>
              <a:t>’ into table MyBikes;</a:t>
            </a:r>
          </a:p>
        </p:txBody>
      </p:sp>
    </p:spTree>
    <p:extLst>
      <p:ext uri="{BB962C8B-B14F-4D97-AF65-F5344CB8AC3E}">
        <p14:creationId xmlns:p14="http://schemas.microsoft.com/office/powerpoint/2010/main" val="789592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5" y="0"/>
            <a:ext cx="9130145" cy="279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0" y="2971800"/>
            <a:ext cx="873529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1" y="5257800"/>
            <a:ext cx="8610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43633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8991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691" y="3505200"/>
            <a:ext cx="6553200" cy="31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33600"/>
            <a:ext cx="91440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52986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81000"/>
            <a:ext cx="9144000" cy="1341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09800"/>
            <a:ext cx="7740227"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13177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05200"/>
            <a:ext cx="9144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 y="5410199"/>
            <a:ext cx="5972175" cy="419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14089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27"/>
            <a:ext cx="89916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7" y="1905000"/>
            <a:ext cx="83439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819400"/>
            <a:ext cx="9024294"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5441372" y="664152"/>
            <a:ext cx="3702628" cy="1247775"/>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If you add the option IF NOT EXISTS, Hive will </a:t>
            </a:r>
            <a:r>
              <a:rPr lang="en-US" sz="1000" b="1" dirty="0" smtClean="0"/>
              <a:t>silently ignore the statement if the table already exists. This is useful in </a:t>
            </a:r>
            <a:r>
              <a:rPr lang="en-US" sz="1200" b="1" dirty="0" smtClean="0"/>
              <a:t>scripts that should create a table the first time they run. </a:t>
            </a:r>
            <a:endParaRPr lang="en-US" sz="1200" b="1" dirty="0"/>
          </a:p>
        </p:txBody>
      </p:sp>
    </p:spTree>
    <p:extLst>
      <p:ext uri="{BB962C8B-B14F-4D97-AF65-F5344CB8AC3E}">
        <p14:creationId xmlns:p14="http://schemas.microsoft.com/office/powerpoint/2010/main" val="39582483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9084658"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90268"/>
            <a:ext cx="9144000" cy="4077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3176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7630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438400"/>
            <a:ext cx="841248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2790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52443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35460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Discovering and Describing Functions</a:t>
            </a: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1628774"/>
            <a:ext cx="4060220"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3662363"/>
            <a:ext cx="8686801"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799" y="4572000"/>
            <a:ext cx="8153401" cy="152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6812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Functions</a:t>
            </a:r>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8575431"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2977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 Functions</a:t>
            </a:r>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6400"/>
            <a:ext cx="8839200" cy="3581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28600" y="2726246"/>
            <a:ext cx="8610600" cy="662464"/>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851267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Generating Functions</a:t>
            </a:r>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05000"/>
            <a:ext cx="5257800" cy="99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124200"/>
            <a:ext cx="8537542"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098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BY and SORT BY</a:t>
            </a:r>
          </a:p>
        </p:txBody>
      </p:sp>
      <p:sp>
        <p:nvSpPr>
          <p:cNvPr id="3" name="Content Placeholder 2"/>
          <p:cNvSpPr>
            <a:spLocks noGrp="1"/>
          </p:cNvSpPr>
          <p:nvPr>
            <p:ph idx="1"/>
          </p:nvPr>
        </p:nvSpPr>
        <p:spPr/>
        <p:txBody>
          <a:bodyPr/>
          <a:lstStyle/>
          <a:p>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657600"/>
            <a:ext cx="6324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691" y="2209800"/>
            <a:ext cx="6199909" cy="1146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229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table</a:t>
            </a:r>
          </a:p>
        </p:txBody>
      </p:sp>
      <p:sp>
        <p:nvSpPr>
          <p:cNvPr id="3" name="Content Placeholder 2"/>
          <p:cNvSpPr>
            <a:spLocks noGrp="1"/>
          </p:cNvSpPr>
          <p:nvPr>
            <p:ph idx="1"/>
          </p:nvPr>
        </p:nvSpPr>
        <p:spPr/>
        <p:txBody>
          <a:bodyPr/>
          <a:lstStyle/>
          <a:p>
            <a:r>
              <a:rPr lang="en-US" dirty="0"/>
              <a:t>External table is created for external use as when the data is used outside Hive. </a:t>
            </a:r>
            <a:r>
              <a:rPr lang="en-US" dirty="0">
                <a:solidFill>
                  <a:schemeClr val="accent6">
                    <a:lumMod val="75000"/>
                  </a:schemeClr>
                </a:solidFill>
              </a:rPr>
              <a:t>Whenever we want to delete the table’s metadata and we want to keep the table’s data as it is</a:t>
            </a:r>
            <a:r>
              <a:rPr lang="en-US" dirty="0"/>
              <a:t>, we use an External table. External table only deletes the schema of the table</a:t>
            </a:r>
          </a:p>
        </p:txBody>
      </p:sp>
    </p:spTree>
    <p:extLst>
      <p:ext uri="{BB962C8B-B14F-4D97-AF65-F5344CB8AC3E}">
        <p14:creationId xmlns:p14="http://schemas.microsoft.com/office/powerpoint/2010/main" val="29869199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managed table</a:t>
            </a:r>
          </a:p>
        </p:txBody>
      </p:sp>
      <p:sp>
        <p:nvSpPr>
          <p:cNvPr id="3" name="Content Placeholder 2"/>
          <p:cNvSpPr>
            <a:spLocks noGrp="1"/>
          </p:cNvSpPr>
          <p:nvPr>
            <p:ph idx="1"/>
          </p:nvPr>
        </p:nvSpPr>
        <p:spPr/>
        <p:txBody>
          <a:bodyPr>
            <a:normAutofit fontScale="92500" lnSpcReduction="20000"/>
          </a:bodyPr>
          <a:lstStyle/>
          <a:p>
            <a:r>
              <a:rPr lang="en-US" dirty="0"/>
              <a:t>A managed table is also called an Internal table. This is the default table in Hive. When we create a table in Hive without specifying it as external, by default we will get a Managed table. If we create a table as a managed table, </a:t>
            </a:r>
            <a:r>
              <a:rPr lang="en-US" dirty="0">
                <a:solidFill>
                  <a:schemeClr val="accent6">
                    <a:lumMod val="75000"/>
                  </a:schemeClr>
                </a:solidFill>
              </a:rPr>
              <a:t>the table will be created in a specific location in HDFS. By default, the table data will be created in </a:t>
            </a:r>
            <a:r>
              <a:rPr lang="en-US" b="1" dirty="0">
                <a:solidFill>
                  <a:schemeClr val="accent6">
                    <a:lumMod val="75000"/>
                  </a:schemeClr>
                </a:solidFill>
              </a:rPr>
              <a:t>/</a:t>
            </a:r>
            <a:r>
              <a:rPr lang="en-US" b="1" dirty="0" err="1">
                <a:solidFill>
                  <a:schemeClr val="accent6">
                    <a:lumMod val="75000"/>
                  </a:schemeClr>
                </a:solidFill>
              </a:rPr>
              <a:t>usr</a:t>
            </a:r>
            <a:r>
              <a:rPr lang="en-US" b="1" dirty="0">
                <a:solidFill>
                  <a:schemeClr val="accent6">
                    <a:lumMod val="75000"/>
                  </a:schemeClr>
                </a:solidFill>
              </a:rPr>
              <a:t>/hive/warehouse </a:t>
            </a:r>
            <a:r>
              <a:rPr lang="en-US" dirty="0">
                <a:solidFill>
                  <a:schemeClr val="accent6">
                    <a:lumMod val="75000"/>
                  </a:schemeClr>
                </a:solidFill>
              </a:rPr>
              <a:t>directory of HDFS</a:t>
            </a:r>
            <a:r>
              <a:rPr lang="en-US" dirty="0"/>
              <a:t>. If we delete a Managed table, both the table data and metadata for that table will be deleted from the HDFS.</a:t>
            </a:r>
          </a:p>
        </p:txBody>
      </p:sp>
    </p:spTree>
    <p:extLst>
      <p:ext uri="{BB962C8B-B14F-4D97-AF65-F5344CB8AC3E}">
        <p14:creationId xmlns:p14="http://schemas.microsoft.com/office/powerpoint/2010/main" val="15579489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5362" name="Picture 2" descr="bucketing-an-optimization-technique-in-h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2" y="-116114"/>
            <a:ext cx="9144000" cy="697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4622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9169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886200" y="0"/>
            <a:ext cx="3733800" cy="1446550"/>
          </a:xfrm>
          <a:prstGeom prst="rect">
            <a:avLst/>
          </a:prstGeom>
          <a:noFill/>
        </p:spPr>
        <p:txBody>
          <a:bodyPr wrap="square" rtlCol="0">
            <a:spAutoFit/>
          </a:bodyPr>
          <a:lstStyle/>
          <a:p>
            <a:r>
              <a:rPr lang="en-US" sz="4400" b="1" dirty="0" smtClean="0"/>
              <a:t>Partitioning</a:t>
            </a:r>
            <a:endParaRPr lang="en-US" sz="4400" dirty="0"/>
          </a:p>
          <a:p>
            <a:endParaRPr lang="en-US" sz="4400" dirty="0"/>
          </a:p>
        </p:txBody>
      </p:sp>
    </p:spTree>
    <p:extLst>
      <p:ext uri="{BB962C8B-B14F-4D97-AF65-F5344CB8AC3E}">
        <p14:creationId xmlns:p14="http://schemas.microsoft.com/office/powerpoint/2010/main" val="3274633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5" y="0"/>
            <a:ext cx="8832359"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43902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5" y="228600"/>
            <a:ext cx="7079756"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92395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04800"/>
            <a:ext cx="9144002"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22893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6" y="152400"/>
            <a:ext cx="9109364"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514600" y="3505200"/>
            <a:ext cx="5791200" cy="1569660"/>
          </a:xfrm>
          <a:prstGeom prst="rect">
            <a:avLst/>
          </a:prstGeom>
          <a:noFill/>
        </p:spPr>
        <p:txBody>
          <a:bodyPr wrap="square" rtlCol="0">
            <a:spAutoFit/>
          </a:bodyPr>
          <a:lstStyle/>
          <a:p>
            <a:pPr algn="just"/>
            <a:r>
              <a:rPr lang="en-US" sz="2400" b="1" dirty="0">
                <a:solidFill>
                  <a:schemeClr val="accent6">
                    <a:lumMod val="75000"/>
                  </a:schemeClr>
                </a:solidFill>
              </a:rPr>
              <a:t>a day’s worth of log data is about the correct size for a useful partition and finer grain queries over a day’s data will be fast enough.</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20" y="5074859"/>
            <a:ext cx="5121420" cy="1862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59158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Data into Managed Tables</a:t>
            </a:r>
          </a:p>
        </p:txBody>
      </p:sp>
      <p:sp>
        <p:nvSpPr>
          <p:cNvPr id="3" name="Content Placeholder 2"/>
          <p:cNvSpPr>
            <a:spLocks noGrp="1"/>
          </p:cNvSpPr>
          <p:nvPr>
            <p:ph idx="1"/>
          </p:nvPr>
        </p:nvSpPr>
        <p:spPr/>
        <p:txBody>
          <a:bodyPr/>
          <a:lstStyle/>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306816"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32692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0000"/>
                </a:solidFill>
              </a:rPr>
              <a:t>Dynamic Partitioning vs static Partitioning </a:t>
            </a:r>
            <a:endParaRPr lang="en-US" sz="3600" dirty="0">
              <a:solidFill>
                <a:srgbClr val="FF0000"/>
              </a:solidFill>
            </a:endParaRPr>
          </a:p>
        </p:txBody>
      </p:sp>
      <p:sp>
        <p:nvSpPr>
          <p:cNvPr id="3" name="Content Placeholder 2"/>
          <p:cNvSpPr>
            <a:spLocks noGrp="1"/>
          </p:cNvSpPr>
          <p:nvPr>
            <p:ph idx="1"/>
          </p:nvPr>
        </p:nvSpPr>
        <p:spPr/>
        <p:txBody>
          <a:bodyPr/>
          <a:lstStyle/>
          <a:p>
            <a:r>
              <a:rPr lang="en-US" dirty="0"/>
              <a:t>Partitions are created when data is inserted into the table. Depending on how you load data you would need partitions</a:t>
            </a:r>
            <a:r>
              <a:rPr lang="en-US" dirty="0" smtClean="0"/>
              <a:t>.</a:t>
            </a:r>
          </a:p>
          <a:p>
            <a:r>
              <a:rPr lang="en-US" dirty="0"/>
              <a:t>Usually when loading files (big files) into Hive tables static partitions are preferred</a:t>
            </a:r>
            <a:r>
              <a:rPr lang="en-US" dirty="0" smtClean="0"/>
              <a:t>.</a:t>
            </a:r>
          </a:p>
          <a:p>
            <a:r>
              <a:rPr lang="en-US" dirty="0"/>
              <a:t>saves your time in loading data compared to dynamic partition</a:t>
            </a:r>
            <a:endParaRPr lang="en-US" dirty="0"/>
          </a:p>
        </p:txBody>
      </p:sp>
    </p:spTree>
    <p:extLst>
      <p:ext uri="{BB962C8B-B14F-4D97-AF65-F5344CB8AC3E}">
        <p14:creationId xmlns:p14="http://schemas.microsoft.com/office/powerpoint/2010/main" val="32996188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304800" y="612845"/>
            <a:ext cx="8153400" cy="5632311"/>
          </a:xfrm>
          <a:prstGeom prst="rect">
            <a:avLst/>
          </a:prstGeom>
        </p:spPr>
        <p:txBody>
          <a:bodyPr wrap="square">
            <a:spAutoFit/>
          </a:bodyPr>
          <a:lstStyle/>
          <a:p>
            <a:pPr latinLnBrk="1"/>
            <a:r>
              <a:rPr lang="en-US" dirty="0"/>
              <a:t>1,Anne,Admin,50000,A,us,newyork</a:t>
            </a:r>
          </a:p>
          <a:p>
            <a:pPr latinLnBrk="1"/>
            <a:r>
              <a:rPr lang="en-US" dirty="0"/>
              <a:t>2,Gokul,Admin,50000,B,ind,ap</a:t>
            </a:r>
          </a:p>
          <a:p>
            <a:pPr latinLnBrk="1"/>
            <a:r>
              <a:rPr lang="en-US" dirty="0"/>
              <a:t>3,Janet,Sales,60000,A,us,texas</a:t>
            </a:r>
          </a:p>
          <a:p>
            <a:pPr latinLnBrk="1"/>
            <a:r>
              <a:rPr lang="en-US" dirty="0"/>
              <a:t>4,Hari,Admin,50000,C,ind,ts</a:t>
            </a:r>
          </a:p>
          <a:p>
            <a:pPr latinLnBrk="1"/>
            <a:r>
              <a:rPr lang="en-US" dirty="0"/>
              <a:t>5,Sanker,Admin,50000,C,ind,tn</a:t>
            </a:r>
          </a:p>
          <a:p>
            <a:pPr latinLnBrk="1"/>
            <a:r>
              <a:rPr lang="en-US" dirty="0"/>
              <a:t>6,Margaret,Tech,12000,A,eng,london</a:t>
            </a:r>
          </a:p>
          <a:p>
            <a:pPr latinLnBrk="1"/>
            <a:r>
              <a:rPr lang="en-US" dirty="0"/>
              <a:t>7,Nirmal,Tech,12000,B,ind,ap</a:t>
            </a:r>
          </a:p>
          <a:p>
            <a:pPr latinLnBrk="1"/>
            <a:r>
              <a:rPr lang="en-US" dirty="0"/>
              <a:t>8,jinju,Engineer,45000,B,ind,ts</a:t>
            </a:r>
          </a:p>
          <a:p>
            <a:pPr latinLnBrk="1"/>
            <a:r>
              <a:rPr lang="en-US" dirty="0"/>
              <a:t>9,Nancy,Admin,50000,A,eng,london</a:t>
            </a:r>
          </a:p>
          <a:p>
            <a:pPr latinLnBrk="1"/>
            <a:r>
              <a:rPr lang="en-US" dirty="0"/>
              <a:t>10,Andrew,Manager,40000,A,eng,london</a:t>
            </a:r>
          </a:p>
          <a:p>
            <a:pPr latinLnBrk="1"/>
            <a:r>
              <a:rPr lang="en-US" dirty="0"/>
              <a:t>11,Arun,Manager,40000,B,ind,ap</a:t>
            </a:r>
          </a:p>
          <a:p>
            <a:pPr latinLnBrk="1"/>
            <a:r>
              <a:rPr lang="en-US" dirty="0"/>
              <a:t>12,Harish,Sales,60000,B,ind,ap</a:t>
            </a:r>
          </a:p>
          <a:p>
            <a:pPr latinLnBrk="1"/>
            <a:r>
              <a:rPr lang="en-US" dirty="0"/>
              <a:t>13,Robert,Manager,40000,A,us,texas</a:t>
            </a:r>
          </a:p>
          <a:p>
            <a:pPr latinLnBrk="1"/>
            <a:r>
              <a:rPr lang="en-US" dirty="0"/>
              <a:t>14,Laura,Engineer,45000,A,us,texas</a:t>
            </a:r>
          </a:p>
          <a:p>
            <a:pPr latinLnBrk="1"/>
            <a:r>
              <a:rPr lang="en-US" dirty="0"/>
              <a:t>15,Anju,Ceo,100000,B,ind,ts</a:t>
            </a:r>
          </a:p>
          <a:p>
            <a:pPr latinLnBrk="1"/>
            <a:r>
              <a:rPr lang="en-US" dirty="0"/>
              <a:t>16,Aarathi,Manager,40000,B,ind,ap</a:t>
            </a:r>
          </a:p>
          <a:p>
            <a:pPr latinLnBrk="1"/>
            <a:r>
              <a:rPr lang="en-US" dirty="0"/>
              <a:t>17,Parvathy,Engineer,45000,B,ind,ts</a:t>
            </a:r>
          </a:p>
          <a:p>
            <a:pPr latinLnBrk="1"/>
            <a:r>
              <a:rPr lang="en-US" dirty="0"/>
              <a:t>18,Gopika,Admin,50000,B,ind,ap</a:t>
            </a:r>
          </a:p>
          <a:p>
            <a:pPr latinLnBrk="1"/>
            <a:r>
              <a:rPr lang="en-US" dirty="0"/>
              <a:t>19,Steven,Engineer,45000,A,ind,ap</a:t>
            </a:r>
          </a:p>
          <a:p>
            <a:pPr latinLnBrk="1"/>
            <a:r>
              <a:rPr lang="en-US" dirty="0"/>
              <a:t>20,Michael,Ceo,100000,A,us,newyork</a:t>
            </a:r>
          </a:p>
        </p:txBody>
      </p:sp>
    </p:spTree>
    <p:extLst>
      <p:ext uri="{BB962C8B-B14F-4D97-AF65-F5344CB8AC3E}">
        <p14:creationId xmlns:p14="http://schemas.microsoft.com/office/powerpoint/2010/main" val="2850398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solidFill>
                  <a:srgbClr val="FF0000"/>
                </a:solidFill>
              </a:rPr>
              <a:t>PARTITION </a:t>
            </a:r>
            <a:r>
              <a:rPr lang="en-US" sz="2800" dirty="0">
                <a:solidFill>
                  <a:srgbClr val="FF0000"/>
                </a:solidFill>
              </a:rPr>
              <a:t>THIS DATASET INTO 3 DEPARTMENTS A,B,C</a:t>
            </a:r>
            <a:endParaRPr lang="en-US" sz="2800" dirty="0">
              <a:solidFill>
                <a:srgbClr val="FF0000"/>
              </a:solidFill>
            </a:endParaRPr>
          </a:p>
        </p:txBody>
      </p:sp>
      <p:sp>
        <p:nvSpPr>
          <p:cNvPr id="3" name="Content Placeholder 2"/>
          <p:cNvSpPr>
            <a:spLocks noGrp="1"/>
          </p:cNvSpPr>
          <p:nvPr>
            <p:ph idx="1"/>
          </p:nvPr>
        </p:nvSpPr>
        <p:spPr/>
        <p:txBody>
          <a:bodyPr/>
          <a:lstStyle/>
          <a:p>
            <a:endParaRPr lang="en-US"/>
          </a:p>
        </p:txBody>
      </p:sp>
      <p:sp>
        <p:nvSpPr>
          <p:cNvPr id="4" name="Rectangle 3"/>
          <p:cNvSpPr/>
          <p:nvPr/>
        </p:nvSpPr>
        <p:spPr>
          <a:xfrm>
            <a:off x="533400" y="1600200"/>
            <a:ext cx="6477000" cy="3416320"/>
          </a:xfrm>
          <a:prstGeom prst="rect">
            <a:avLst/>
          </a:prstGeom>
        </p:spPr>
        <p:txBody>
          <a:bodyPr wrap="square">
            <a:spAutoFit/>
          </a:bodyPr>
          <a:lstStyle/>
          <a:p>
            <a:r>
              <a:rPr lang="en-US" sz="2400" dirty="0"/>
              <a:t>create  table emp_inf_partition(</a:t>
            </a:r>
          </a:p>
          <a:p>
            <a:r>
              <a:rPr lang="en-US" sz="2400" dirty="0" err="1"/>
              <a:t>employeeid</a:t>
            </a:r>
            <a:r>
              <a:rPr lang="en-US" sz="2400" dirty="0"/>
              <a:t> </a:t>
            </a:r>
            <a:r>
              <a:rPr lang="en-US" sz="2400" dirty="0" err="1"/>
              <a:t>int</a:t>
            </a:r>
            <a:r>
              <a:rPr lang="en-US" sz="2400" dirty="0"/>
              <a:t>,</a:t>
            </a:r>
          </a:p>
          <a:p>
            <a:r>
              <a:rPr lang="en-US" sz="2400" dirty="0" err="1"/>
              <a:t>firstname</a:t>
            </a:r>
            <a:r>
              <a:rPr lang="en-US" sz="2400" dirty="0"/>
              <a:t> string,</a:t>
            </a:r>
          </a:p>
          <a:p>
            <a:r>
              <a:rPr lang="en-US" sz="2400" dirty="0"/>
              <a:t>designation  string,</a:t>
            </a:r>
          </a:p>
          <a:p>
            <a:r>
              <a:rPr lang="en-US" sz="2400" dirty="0"/>
              <a:t>salary </a:t>
            </a:r>
            <a:r>
              <a:rPr lang="en-US" sz="2400" dirty="0" err="1"/>
              <a:t>int</a:t>
            </a:r>
            <a:r>
              <a:rPr lang="en-US" sz="2400" dirty="0"/>
              <a:t>,</a:t>
            </a:r>
          </a:p>
          <a:p>
            <a:r>
              <a:rPr lang="en-US" sz="2400" dirty="0"/>
              <a:t>country string,</a:t>
            </a:r>
          </a:p>
          <a:p>
            <a:r>
              <a:rPr lang="en-US" sz="2400" dirty="0"/>
              <a:t>state string) </a:t>
            </a:r>
          </a:p>
          <a:p>
            <a:r>
              <a:rPr lang="en-US" sz="2400" dirty="0"/>
              <a:t>PARTITIONED BY (department String) </a:t>
            </a:r>
          </a:p>
          <a:p>
            <a:r>
              <a:rPr lang="en-US" sz="2400" dirty="0"/>
              <a:t>row format delimited fields terminated </a:t>
            </a:r>
            <a:r>
              <a:rPr lang="en-US" dirty="0"/>
              <a:t>by ",";</a:t>
            </a:r>
          </a:p>
        </p:txBody>
      </p:sp>
    </p:spTree>
    <p:extLst>
      <p:ext uri="{BB962C8B-B14F-4D97-AF65-F5344CB8AC3E}">
        <p14:creationId xmlns:p14="http://schemas.microsoft.com/office/powerpoint/2010/main" val="20174173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solidFill>
                  <a:srgbClr val="FF0000"/>
                </a:solidFill>
              </a:rPr>
              <a:t>INSERT  department ‘A’  DATA FROM STAGING TABLE emp_stg into partitioned table emp_inf_partition</a:t>
            </a:r>
            <a:br>
              <a:rPr lang="en-US" sz="2800" dirty="0">
                <a:solidFill>
                  <a:srgbClr val="FF0000"/>
                </a:solidFill>
              </a:rPr>
            </a:br>
            <a:endParaRPr lang="en-US" sz="2800" dirty="0">
              <a:solidFill>
                <a:srgbClr val="FF0000"/>
              </a:solidFill>
            </a:endParaRP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81000" y="2551837"/>
            <a:ext cx="8458200" cy="1200329"/>
          </a:xfrm>
          <a:prstGeom prst="rect">
            <a:avLst/>
          </a:prstGeom>
        </p:spPr>
        <p:txBody>
          <a:bodyPr wrap="square">
            <a:spAutoFit/>
          </a:bodyPr>
          <a:lstStyle/>
          <a:p>
            <a:r>
              <a:rPr lang="en-US" sz="2400" dirty="0"/>
              <a:t>INSERT INTO TABLE emp_inf_partition PARTITION(department='A') </a:t>
            </a:r>
          </a:p>
          <a:p>
            <a:r>
              <a:rPr lang="en-US" sz="2400" dirty="0"/>
              <a:t>SELECT employeeid,firstname,designation,salary,country,state </a:t>
            </a:r>
          </a:p>
          <a:p>
            <a:r>
              <a:rPr lang="en-US" sz="2400" dirty="0"/>
              <a:t>FROM emp_stg WHERE department='A'; </a:t>
            </a:r>
          </a:p>
        </p:txBody>
      </p:sp>
    </p:spTree>
    <p:extLst>
      <p:ext uri="{BB962C8B-B14F-4D97-AF65-F5344CB8AC3E}">
        <p14:creationId xmlns:p14="http://schemas.microsoft.com/office/powerpoint/2010/main" val="28301517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solidFill>
                  <a:srgbClr val="FF0000"/>
                </a:solidFill>
              </a:rPr>
              <a:t>INSERT  department ‘B’  DATA FROM STAGING TABLE emp_stg into partitioned table emp_inf_partition</a:t>
            </a:r>
            <a:endParaRPr lang="en-US" sz="2800" dirty="0">
              <a:solidFill>
                <a:srgbClr val="FF0000"/>
              </a:solidFill>
            </a:endParaRPr>
          </a:p>
        </p:txBody>
      </p:sp>
      <p:sp>
        <p:nvSpPr>
          <p:cNvPr id="3" name="Content Placeholder 2"/>
          <p:cNvSpPr>
            <a:spLocks noGrp="1"/>
          </p:cNvSpPr>
          <p:nvPr>
            <p:ph idx="1"/>
          </p:nvPr>
        </p:nvSpPr>
        <p:spPr/>
        <p:txBody>
          <a:bodyPr/>
          <a:lstStyle/>
          <a:p>
            <a:endParaRPr lang="en-US"/>
          </a:p>
        </p:txBody>
      </p:sp>
      <p:sp>
        <p:nvSpPr>
          <p:cNvPr id="4" name="Rectangle 3"/>
          <p:cNvSpPr/>
          <p:nvPr/>
        </p:nvSpPr>
        <p:spPr>
          <a:xfrm>
            <a:off x="762000" y="2133600"/>
            <a:ext cx="7924800" cy="1569660"/>
          </a:xfrm>
          <a:prstGeom prst="rect">
            <a:avLst/>
          </a:prstGeom>
        </p:spPr>
        <p:txBody>
          <a:bodyPr wrap="square">
            <a:spAutoFit/>
          </a:bodyPr>
          <a:lstStyle/>
          <a:p>
            <a:r>
              <a:rPr lang="en-US" sz="2400" dirty="0"/>
              <a:t>INSERT INTO TABLE emp_inf_partition PARTITION(department='B') </a:t>
            </a:r>
          </a:p>
          <a:p>
            <a:r>
              <a:rPr lang="en-US" sz="2400" dirty="0"/>
              <a:t>SELECT employeeid,firstname,designation,salary,country,state </a:t>
            </a:r>
          </a:p>
          <a:p>
            <a:r>
              <a:rPr lang="en-US" sz="2400" dirty="0"/>
              <a:t>FROM emp_stg WHERE department='B'; </a:t>
            </a:r>
          </a:p>
        </p:txBody>
      </p:sp>
    </p:spTree>
    <p:extLst>
      <p:ext uri="{BB962C8B-B14F-4D97-AF65-F5344CB8AC3E}">
        <p14:creationId xmlns:p14="http://schemas.microsoft.com/office/powerpoint/2010/main" val="30659386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solidFill>
                  <a:srgbClr val="FF0000"/>
                </a:solidFill>
              </a:rPr>
              <a:t>INSERT  department ‘C’  DATA FROM STAGING TABLE emp_stg into partitioned table emp_inf_partition</a:t>
            </a:r>
            <a:endParaRPr lang="en-US" sz="2800" dirty="0">
              <a:solidFill>
                <a:srgbClr val="FF0000"/>
              </a:solidFill>
            </a:endParaRP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609600" y="2133600"/>
            <a:ext cx="8305800" cy="2246769"/>
          </a:xfrm>
          <a:prstGeom prst="rect">
            <a:avLst/>
          </a:prstGeom>
        </p:spPr>
        <p:txBody>
          <a:bodyPr wrap="square">
            <a:spAutoFit/>
          </a:bodyPr>
          <a:lstStyle/>
          <a:p>
            <a:r>
              <a:rPr lang="en-US" sz="2800" dirty="0"/>
              <a:t>INSERT INTO TABLE emp_inf_partition PARTITION(department='C') </a:t>
            </a:r>
          </a:p>
          <a:p>
            <a:r>
              <a:rPr lang="en-US" sz="2800" dirty="0"/>
              <a:t>SELECT employeeid,firstname,designation,salary,country,state </a:t>
            </a:r>
          </a:p>
          <a:p>
            <a:r>
              <a:rPr lang="en-US" sz="2800" dirty="0"/>
              <a:t>FROM emp_stg WHERE department='C'; </a:t>
            </a:r>
          </a:p>
        </p:txBody>
      </p:sp>
    </p:spTree>
    <p:extLst>
      <p:ext uri="{BB962C8B-B14F-4D97-AF65-F5344CB8AC3E}">
        <p14:creationId xmlns:p14="http://schemas.microsoft.com/office/powerpoint/2010/main" val="1105711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Introduction to H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 y="1"/>
            <a:ext cx="909550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176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solidFill>
                  <a:srgbClr val="FF0000"/>
                </a:solidFill>
              </a:rPr>
              <a:t>If we go for the  </a:t>
            </a:r>
            <a:r>
              <a:rPr lang="en-US" dirty="0" smtClean="0">
                <a:solidFill>
                  <a:srgbClr val="FF0000"/>
                </a:solidFill>
              </a:rPr>
              <a:t>approach shown in last three slides,</a:t>
            </a:r>
            <a:r>
              <a:rPr lang="en-US" dirty="0">
                <a:solidFill>
                  <a:srgbClr val="FF0000"/>
                </a:solidFill>
              </a:rPr>
              <a:t> if we have 50 partitions we need to do the insert statement 50 times.</a:t>
            </a:r>
            <a:endParaRPr lang="en-US" dirty="0">
              <a:solidFill>
                <a:srgbClr val="FF0000"/>
              </a:solidFill>
            </a:endParaRPr>
          </a:p>
        </p:txBody>
      </p:sp>
    </p:spTree>
    <p:extLst>
      <p:ext uri="{BB962C8B-B14F-4D97-AF65-F5344CB8AC3E}">
        <p14:creationId xmlns:p14="http://schemas.microsoft.com/office/powerpoint/2010/main" val="10905351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all partitions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a:t>ALTER TABLE emp_inf_partition</a:t>
            </a:r>
          </a:p>
          <a:p>
            <a:r>
              <a:rPr lang="en-US" dirty="0"/>
              <a:t>DROP IF EXISTS PARTITION (department='A') ;</a:t>
            </a:r>
          </a:p>
          <a:p>
            <a:endParaRPr lang="en-US" dirty="0"/>
          </a:p>
          <a:p>
            <a:r>
              <a:rPr lang="en-US" dirty="0"/>
              <a:t>ALTER TABLE emp_inf_partition</a:t>
            </a:r>
          </a:p>
          <a:p>
            <a:r>
              <a:rPr lang="en-US" dirty="0"/>
              <a:t>DROP IF EXISTS PARTITION (department='B') ;</a:t>
            </a:r>
          </a:p>
          <a:p>
            <a:endParaRPr lang="en-US" dirty="0"/>
          </a:p>
          <a:p>
            <a:r>
              <a:rPr lang="en-US" dirty="0"/>
              <a:t>ALTER TABLE emp_inf_partition</a:t>
            </a:r>
          </a:p>
          <a:p>
            <a:r>
              <a:rPr lang="en-US" dirty="0"/>
              <a:t>DROP IF EXISTS PARTITION (department='C') ;</a:t>
            </a:r>
          </a:p>
          <a:p>
            <a:endParaRPr lang="en-US" dirty="0"/>
          </a:p>
          <a:p>
            <a:r>
              <a:rPr lang="en-US" dirty="0"/>
              <a:t>select * from emp_inf_partition;</a:t>
            </a:r>
          </a:p>
        </p:txBody>
      </p:sp>
    </p:spTree>
    <p:extLst>
      <p:ext uri="{BB962C8B-B14F-4D97-AF65-F5344CB8AC3E}">
        <p14:creationId xmlns:p14="http://schemas.microsoft.com/office/powerpoint/2010/main" val="33256497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partitions</a:t>
            </a:r>
            <a:endParaRPr lang="en-US" dirty="0"/>
          </a:p>
        </p:txBody>
      </p:sp>
      <p:sp>
        <p:nvSpPr>
          <p:cNvPr id="3" name="Content Placeholder 2"/>
          <p:cNvSpPr>
            <a:spLocks noGrp="1"/>
          </p:cNvSpPr>
          <p:nvPr>
            <p:ph idx="1"/>
          </p:nvPr>
        </p:nvSpPr>
        <p:spPr/>
        <p:txBody>
          <a:bodyPr>
            <a:normAutofit/>
          </a:bodyPr>
          <a:lstStyle/>
          <a:p>
            <a:r>
              <a:rPr lang="en-US" dirty="0"/>
              <a:t>In order to achieve Dynamic Partition, we need to set 4 </a:t>
            </a:r>
            <a:r>
              <a:rPr lang="en-US" dirty="0" smtClean="0"/>
              <a:t>things.</a:t>
            </a:r>
          </a:p>
          <a:p>
            <a:r>
              <a:rPr lang="en-US" dirty="0" smtClean="0"/>
              <a:t>By</a:t>
            </a:r>
            <a:r>
              <a:rPr lang="en-US" dirty="0"/>
              <a:t> default, Dynamic Partition is disabled till HIVE 2.0 to prevent accidental creation of </a:t>
            </a:r>
            <a:r>
              <a:rPr lang="en-US" dirty="0" smtClean="0"/>
              <a:t>partitions</a:t>
            </a:r>
          </a:p>
          <a:p>
            <a:r>
              <a:rPr lang="en-US" dirty="0" smtClean="0"/>
              <a:t>So</a:t>
            </a:r>
            <a:r>
              <a:rPr lang="en-US" dirty="0"/>
              <a:t> In order to achieve Dynamic Partition we need to set 4 things through Hive shell or hive-site.xml</a:t>
            </a:r>
            <a:endParaRPr lang="en-US" dirty="0"/>
          </a:p>
        </p:txBody>
      </p:sp>
    </p:spTree>
    <p:extLst>
      <p:ext uri="{BB962C8B-B14F-4D97-AF65-F5344CB8AC3E}">
        <p14:creationId xmlns:p14="http://schemas.microsoft.com/office/powerpoint/2010/main" val="31597091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762000" y="2413338"/>
            <a:ext cx="6858000" cy="1569660"/>
          </a:xfrm>
          <a:prstGeom prst="rect">
            <a:avLst/>
          </a:prstGeom>
        </p:spPr>
        <p:txBody>
          <a:bodyPr wrap="square">
            <a:spAutoFit/>
          </a:bodyPr>
          <a:lstStyle/>
          <a:p>
            <a:r>
              <a:rPr lang="en-US" sz="2400" b="1" dirty="0"/>
              <a:t>set</a:t>
            </a:r>
            <a:r>
              <a:rPr lang="en-US" sz="2400" dirty="0"/>
              <a:t> </a:t>
            </a:r>
            <a:r>
              <a:rPr lang="en-US" sz="2400" dirty="0" err="1"/>
              <a:t>hive.exec.</a:t>
            </a:r>
            <a:r>
              <a:rPr lang="en-US" sz="2400" b="1" dirty="0" err="1"/>
              <a:t>dynamic</a:t>
            </a:r>
            <a:r>
              <a:rPr lang="en-US" sz="2400" dirty="0" err="1"/>
              <a:t>.</a:t>
            </a:r>
            <a:r>
              <a:rPr lang="en-US" sz="2400" b="1" dirty="0" err="1"/>
              <a:t>partition</a:t>
            </a:r>
            <a:r>
              <a:rPr lang="en-US" sz="2400" dirty="0"/>
              <a:t>=</a:t>
            </a:r>
            <a:r>
              <a:rPr lang="en-US" sz="2400" b="1" dirty="0"/>
              <a:t>true</a:t>
            </a:r>
            <a:r>
              <a:rPr lang="en-US" sz="2400" dirty="0"/>
              <a:t>;</a:t>
            </a:r>
          </a:p>
          <a:p>
            <a:r>
              <a:rPr lang="en-US" sz="2400" b="1" dirty="0"/>
              <a:t>set</a:t>
            </a:r>
            <a:r>
              <a:rPr lang="en-US" sz="2400" dirty="0"/>
              <a:t> </a:t>
            </a:r>
            <a:r>
              <a:rPr lang="en-US" sz="2400" dirty="0" err="1"/>
              <a:t>hive.exec.</a:t>
            </a:r>
            <a:r>
              <a:rPr lang="en-US" sz="2400" b="1" dirty="0" err="1"/>
              <a:t>dynamic</a:t>
            </a:r>
            <a:r>
              <a:rPr lang="en-US" sz="2400" dirty="0" err="1"/>
              <a:t>.</a:t>
            </a:r>
            <a:r>
              <a:rPr lang="en-US" sz="2400" b="1" dirty="0" err="1"/>
              <a:t>partition</a:t>
            </a:r>
            <a:r>
              <a:rPr lang="en-US" sz="2400" dirty="0" err="1"/>
              <a:t>.</a:t>
            </a:r>
            <a:r>
              <a:rPr lang="en-US" sz="2400" b="1" dirty="0" err="1"/>
              <a:t>mode</a:t>
            </a:r>
            <a:r>
              <a:rPr lang="en-US" sz="2400" dirty="0"/>
              <a:t>=</a:t>
            </a:r>
            <a:r>
              <a:rPr lang="en-US" sz="2400" dirty="0" err="1"/>
              <a:t>nonstrict</a:t>
            </a:r>
            <a:r>
              <a:rPr lang="en-US" sz="2400" dirty="0"/>
              <a:t>;</a:t>
            </a:r>
          </a:p>
          <a:p>
            <a:r>
              <a:rPr lang="en-US" sz="2400" b="1" dirty="0"/>
              <a:t>set</a:t>
            </a:r>
            <a:r>
              <a:rPr lang="en-US" sz="2400" dirty="0"/>
              <a:t> </a:t>
            </a:r>
            <a:r>
              <a:rPr lang="en-US" sz="2400" dirty="0" err="1"/>
              <a:t>hive.exec.max.</a:t>
            </a:r>
            <a:r>
              <a:rPr lang="en-US" sz="2400" b="1" dirty="0" err="1"/>
              <a:t>dynamic</a:t>
            </a:r>
            <a:r>
              <a:rPr lang="en-US" sz="2400" dirty="0" err="1"/>
              <a:t>.</a:t>
            </a:r>
            <a:r>
              <a:rPr lang="en-US" sz="2400" b="1" dirty="0" err="1"/>
              <a:t>partitions</a:t>
            </a:r>
            <a:r>
              <a:rPr lang="en-US" sz="2400" dirty="0"/>
              <a:t>=1000;</a:t>
            </a:r>
          </a:p>
          <a:p>
            <a:r>
              <a:rPr lang="en-US" sz="2400" b="1" dirty="0"/>
              <a:t>set</a:t>
            </a:r>
            <a:r>
              <a:rPr lang="en-US" sz="2400" dirty="0"/>
              <a:t> </a:t>
            </a:r>
            <a:r>
              <a:rPr lang="en-US" sz="2400" dirty="0" err="1"/>
              <a:t>hive.exec.max.</a:t>
            </a:r>
            <a:r>
              <a:rPr lang="en-US" sz="2400" b="1" dirty="0" err="1"/>
              <a:t>dynamic</a:t>
            </a:r>
            <a:r>
              <a:rPr lang="en-US" sz="2400" dirty="0" err="1"/>
              <a:t>.</a:t>
            </a:r>
            <a:r>
              <a:rPr lang="en-US" sz="2400" b="1" dirty="0" err="1"/>
              <a:t>partitions</a:t>
            </a:r>
            <a:r>
              <a:rPr lang="en-US" sz="2400" dirty="0" err="1"/>
              <a:t>.pernode</a:t>
            </a:r>
            <a:r>
              <a:rPr lang="en-US" sz="2400" dirty="0"/>
              <a:t>=100;</a:t>
            </a:r>
          </a:p>
        </p:txBody>
      </p:sp>
    </p:spTree>
    <p:extLst>
      <p:ext uri="{BB962C8B-B14F-4D97-AF65-F5344CB8AC3E}">
        <p14:creationId xmlns:p14="http://schemas.microsoft.com/office/powerpoint/2010/main" val="9115326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CREATE An NON PARTITIONED TABLE TO STORE THE DATA (STAGING TABLE)</a:t>
            </a:r>
            <a:endParaRPr lang="en-US" sz="3200"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1676400" y="1676401"/>
            <a:ext cx="5867400" cy="4247317"/>
          </a:xfrm>
          <a:prstGeom prst="rect">
            <a:avLst/>
          </a:prstGeom>
        </p:spPr>
        <p:txBody>
          <a:bodyPr wrap="square">
            <a:spAutoFit/>
          </a:bodyPr>
          <a:lstStyle/>
          <a:p>
            <a:r>
              <a:rPr lang="en-US" b="1" dirty="0"/>
              <a:t>create</a:t>
            </a:r>
            <a:r>
              <a:rPr lang="en-US" dirty="0"/>
              <a:t> </a:t>
            </a:r>
            <a:r>
              <a:rPr lang="en-US" b="1" dirty="0"/>
              <a:t>table</a:t>
            </a:r>
            <a:r>
              <a:rPr lang="en-US" dirty="0"/>
              <a:t> emp_stg </a:t>
            </a:r>
          </a:p>
          <a:p>
            <a:r>
              <a:rPr lang="en-US" dirty="0"/>
              <a:t>(</a:t>
            </a:r>
          </a:p>
          <a:p>
            <a:r>
              <a:rPr lang="en-US" dirty="0" err="1"/>
              <a:t>employeeid</a:t>
            </a:r>
            <a:r>
              <a:rPr lang="en-US" dirty="0"/>
              <a:t> </a:t>
            </a:r>
            <a:r>
              <a:rPr lang="en-US" b="1" dirty="0" err="1"/>
              <a:t>int</a:t>
            </a:r>
            <a:r>
              <a:rPr lang="en-US" dirty="0"/>
              <a:t>,</a:t>
            </a:r>
          </a:p>
          <a:p>
            <a:r>
              <a:rPr lang="en-US" dirty="0" err="1"/>
              <a:t>firstname</a:t>
            </a:r>
            <a:r>
              <a:rPr lang="en-US" dirty="0"/>
              <a:t> </a:t>
            </a:r>
            <a:r>
              <a:rPr lang="en-US" b="1" dirty="0"/>
              <a:t>string</a:t>
            </a:r>
            <a:r>
              <a:rPr lang="en-US" dirty="0"/>
              <a:t>,</a:t>
            </a:r>
          </a:p>
          <a:p>
            <a:r>
              <a:rPr lang="en-US" dirty="0"/>
              <a:t>designation  </a:t>
            </a:r>
            <a:r>
              <a:rPr lang="en-US" b="1" dirty="0"/>
              <a:t>string</a:t>
            </a:r>
            <a:r>
              <a:rPr lang="en-US" dirty="0"/>
              <a:t>,</a:t>
            </a:r>
          </a:p>
          <a:p>
            <a:r>
              <a:rPr lang="en-US" dirty="0"/>
              <a:t>salary </a:t>
            </a:r>
            <a:r>
              <a:rPr lang="en-US" b="1" dirty="0" err="1"/>
              <a:t>int</a:t>
            </a:r>
            <a:r>
              <a:rPr lang="en-US" dirty="0"/>
              <a:t>,</a:t>
            </a:r>
          </a:p>
          <a:p>
            <a:r>
              <a:rPr lang="en-US" dirty="0"/>
              <a:t>department </a:t>
            </a:r>
            <a:r>
              <a:rPr lang="en-US" b="1" dirty="0"/>
              <a:t>string</a:t>
            </a:r>
            <a:r>
              <a:rPr lang="en-US" dirty="0"/>
              <a:t>,</a:t>
            </a:r>
          </a:p>
          <a:p>
            <a:r>
              <a:rPr lang="en-US" dirty="0"/>
              <a:t>country </a:t>
            </a:r>
            <a:r>
              <a:rPr lang="en-US" b="1" dirty="0"/>
              <a:t>string</a:t>
            </a:r>
            <a:r>
              <a:rPr lang="en-US" dirty="0"/>
              <a:t>,</a:t>
            </a:r>
          </a:p>
          <a:p>
            <a:r>
              <a:rPr lang="en-US" dirty="0"/>
              <a:t>state </a:t>
            </a:r>
            <a:r>
              <a:rPr lang="en-US" b="1" dirty="0"/>
              <a:t>string</a:t>
            </a:r>
            <a:endParaRPr lang="en-US" dirty="0"/>
          </a:p>
          <a:p>
            <a:r>
              <a:rPr lang="en-US" dirty="0"/>
              <a:t>) </a:t>
            </a:r>
          </a:p>
          <a:p>
            <a:r>
              <a:rPr lang="en-US" b="1" dirty="0"/>
              <a:t>row</a:t>
            </a:r>
            <a:r>
              <a:rPr lang="en-US" dirty="0"/>
              <a:t> </a:t>
            </a:r>
            <a:r>
              <a:rPr lang="en-US" b="1" dirty="0"/>
              <a:t>format</a:t>
            </a:r>
            <a:r>
              <a:rPr lang="en-US" dirty="0"/>
              <a:t> delimited </a:t>
            </a:r>
            <a:r>
              <a:rPr lang="en-US" b="1" dirty="0"/>
              <a:t>fields</a:t>
            </a:r>
            <a:r>
              <a:rPr lang="en-US" dirty="0"/>
              <a:t> </a:t>
            </a:r>
            <a:r>
              <a:rPr lang="en-US" b="1" dirty="0"/>
              <a:t>terminated by</a:t>
            </a:r>
            <a:r>
              <a:rPr lang="en-US" dirty="0"/>
              <a:t> ",";</a:t>
            </a:r>
          </a:p>
          <a:p>
            <a:r>
              <a:rPr lang="en-US" dirty="0"/>
              <a:t> </a:t>
            </a:r>
          </a:p>
          <a:p>
            <a:r>
              <a:rPr lang="en-US" dirty="0"/>
              <a:t>--</a:t>
            </a:r>
            <a:r>
              <a:rPr lang="en-US" b="1" dirty="0"/>
              <a:t>LOAD DATA</a:t>
            </a:r>
            <a:r>
              <a:rPr lang="en-US" dirty="0"/>
              <a:t> </a:t>
            </a:r>
            <a:r>
              <a:rPr lang="en-US" b="1" dirty="0"/>
              <a:t>INTO</a:t>
            </a:r>
            <a:r>
              <a:rPr lang="en-US" dirty="0"/>
              <a:t> </a:t>
            </a:r>
            <a:r>
              <a:rPr lang="en-US" b="1" dirty="0"/>
              <a:t>TABLE</a:t>
            </a:r>
            <a:r>
              <a:rPr lang="en-US" dirty="0"/>
              <a:t> emp_stg</a:t>
            </a:r>
          </a:p>
          <a:p>
            <a:r>
              <a:rPr lang="en-US" b="1" dirty="0"/>
              <a:t>LOAD DATA</a:t>
            </a:r>
            <a:r>
              <a:rPr lang="en-US" dirty="0"/>
              <a:t> </a:t>
            </a:r>
            <a:r>
              <a:rPr lang="en-US" b="1" dirty="0"/>
              <a:t>local</a:t>
            </a:r>
            <a:r>
              <a:rPr lang="en-US" dirty="0"/>
              <a:t> </a:t>
            </a:r>
            <a:r>
              <a:rPr lang="en-US" dirty="0" err="1"/>
              <a:t>inpath</a:t>
            </a:r>
            <a:r>
              <a:rPr lang="en-US" dirty="0"/>
              <a:t> '/home/data/emp_inf_dept_data.txt'  </a:t>
            </a:r>
            <a:r>
              <a:rPr lang="en-US" b="1" dirty="0"/>
              <a:t>INTO</a:t>
            </a:r>
            <a:r>
              <a:rPr lang="en-US" dirty="0"/>
              <a:t> </a:t>
            </a:r>
            <a:r>
              <a:rPr lang="en-US" b="1" dirty="0"/>
              <a:t>TABLE</a:t>
            </a:r>
            <a:r>
              <a:rPr lang="en-US" dirty="0"/>
              <a:t> emp_stg</a:t>
            </a:r>
          </a:p>
        </p:txBody>
      </p:sp>
    </p:spTree>
    <p:extLst>
      <p:ext uri="{BB962C8B-B14F-4D97-AF65-F5344CB8AC3E}">
        <p14:creationId xmlns:p14="http://schemas.microsoft.com/office/powerpoint/2010/main" val="22997064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INSERT DATA FROM STAGING TABLE emp_stg into partitioned table emp_inf_partition</a:t>
            </a:r>
            <a:endParaRPr lang="en-US" sz="2800" dirty="0"/>
          </a:p>
        </p:txBody>
      </p:sp>
      <p:sp>
        <p:nvSpPr>
          <p:cNvPr id="3" name="Content Placeholder 2"/>
          <p:cNvSpPr>
            <a:spLocks noGrp="1"/>
          </p:cNvSpPr>
          <p:nvPr>
            <p:ph idx="1"/>
          </p:nvPr>
        </p:nvSpPr>
        <p:spPr/>
        <p:txBody>
          <a:bodyPr/>
          <a:lstStyle/>
          <a:p>
            <a:endParaRPr lang="en-US" dirty="0"/>
          </a:p>
        </p:txBody>
      </p:sp>
      <p:sp>
        <p:nvSpPr>
          <p:cNvPr id="5" name="Rectangle 4"/>
          <p:cNvSpPr/>
          <p:nvPr/>
        </p:nvSpPr>
        <p:spPr>
          <a:xfrm>
            <a:off x="685800" y="2438400"/>
            <a:ext cx="6705600" cy="1754326"/>
          </a:xfrm>
          <a:prstGeom prst="rect">
            <a:avLst/>
          </a:prstGeom>
        </p:spPr>
        <p:txBody>
          <a:bodyPr wrap="square">
            <a:spAutoFit/>
          </a:bodyPr>
          <a:lstStyle/>
          <a:p>
            <a:r>
              <a:rPr lang="en-US" b="1" dirty="0"/>
              <a:t>INSERT</a:t>
            </a:r>
            <a:r>
              <a:rPr lang="en-US" dirty="0"/>
              <a:t> </a:t>
            </a:r>
            <a:r>
              <a:rPr lang="en-US" b="1" dirty="0"/>
              <a:t>INTO</a:t>
            </a:r>
            <a:r>
              <a:rPr lang="en-US" dirty="0"/>
              <a:t> </a:t>
            </a:r>
            <a:r>
              <a:rPr lang="en-US" b="1" dirty="0"/>
              <a:t>TABLE</a:t>
            </a:r>
            <a:r>
              <a:rPr lang="en-US" dirty="0"/>
              <a:t> emp_inf_partition </a:t>
            </a:r>
            <a:r>
              <a:rPr lang="en-US" b="1" dirty="0"/>
              <a:t>PARTITION</a:t>
            </a:r>
            <a:r>
              <a:rPr lang="en-US" dirty="0"/>
              <a:t>(department)</a:t>
            </a:r>
          </a:p>
          <a:p>
            <a:r>
              <a:rPr lang="en-US" b="1" dirty="0"/>
              <a:t>SELECT</a:t>
            </a:r>
            <a:r>
              <a:rPr lang="en-US" dirty="0"/>
              <a:t> employeeid,firstname,designation,salary,country,state,department </a:t>
            </a:r>
            <a:r>
              <a:rPr lang="en-US" b="1" dirty="0"/>
              <a:t>FROM</a:t>
            </a:r>
            <a:r>
              <a:rPr lang="en-US" dirty="0"/>
              <a:t> emp_stg;</a:t>
            </a:r>
          </a:p>
          <a:p>
            <a:r>
              <a:rPr lang="en-US" dirty="0"/>
              <a:t> </a:t>
            </a:r>
          </a:p>
          <a:p>
            <a:endParaRPr lang="en-US" dirty="0"/>
          </a:p>
        </p:txBody>
      </p:sp>
    </p:spTree>
    <p:extLst>
      <p:ext uri="{BB962C8B-B14F-4D97-AF65-F5344CB8AC3E}">
        <p14:creationId xmlns:p14="http://schemas.microsoft.com/office/powerpoint/2010/main" val="18330187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Hive Dynamic Partitioning</a:t>
            </a:r>
            <a:br>
              <a:rPr lang="en-US" dirty="0"/>
            </a:br>
            <a:endParaRPr lang="en-US" dirty="0"/>
          </a:p>
        </p:txBody>
      </p:sp>
      <p:sp>
        <p:nvSpPr>
          <p:cNvPr id="3" name="Content Placeholder 2"/>
          <p:cNvSpPr>
            <a:spLocks noGrp="1"/>
          </p:cNvSpPr>
          <p:nvPr>
            <p:ph idx="1"/>
          </p:nvPr>
        </p:nvSpPr>
        <p:spPr>
          <a:xfrm>
            <a:off x="457200" y="914400"/>
            <a:ext cx="8229600" cy="5211763"/>
          </a:xfrm>
        </p:spPr>
        <p:txBody>
          <a:bodyPr>
            <a:noAutofit/>
          </a:bodyPr>
          <a:lstStyle/>
          <a:p>
            <a:pPr fontAlgn="base"/>
            <a:r>
              <a:rPr lang="en-US" sz="2000" dirty="0"/>
              <a:t>Single insert to partition table is known as a dynamic partition.</a:t>
            </a:r>
          </a:p>
          <a:p>
            <a:pPr fontAlgn="base"/>
            <a:r>
              <a:rPr lang="en-US" sz="2000" dirty="0"/>
              <a:t>Usually, dynamic partition loads the data from the non-partitioned table.</a:t>
            </a:r>
          </a:p>
          <a:p>
            <a:pPr fontAlgn="base"/>
            <a:r>
              <a:rPr lang="en-US" sz="2000" dirty="0"/>
              <a:t>Dynamic Partition takes more time in loading data compared to static partition.</a:t>
            </a:r>
          </a:p>
          <a:p>
            <a:pPr fontAlgn="base"/>
            <a:r>
              <a:rPr lang="en-US" sz="2000" dirty="0"/>
              <a:t>When you have large data stored in a table then the Dynamic partition is suitable.</a:t>
            </a:r>
          </a:p>
          <a:p>
            <a:pPr fontAlgn="base"/>
            <a:r>
              <a:rPr lang="en-US" sz="2000" dirty="0"/>
              <a:t>If you want to partition a number of columns but you don’t know how many columns then also dynamic partition is suitable.</a:t>
            </a:r>
          </a:p>
          <a:p>
            <a:pPr fontAlgn="base"/>
            <a:r>
              <a:rPr lang="en-US" sz="2000" dirty="0" smtClean="0"/>
              <a:t>we </a:t>
            </a:r>
            <a:r>
              <a:rPr lang="en-US" sz="2000" dirty="0"/>
              <a:t>can’t perform alter on the Dynamic partition.</a:t>
            </a:r>
          </a:p>
          <a:p>
            <a:pPr fontAlgn="base"/>
            <a:r>
              <a:rPr lang="en-US" sz="2000" dirty="0"/>
              <a:t>You can perform dynamic partition on hive external table and managed table.</a:t>
            </a:r>
          </a:p>
          <a:p>
            <a:pPr fontAlgn="base"/>
            <a:r>
              <a:rPr lang="en-US" sz="2000" dirty="0"/>
              <a:t>If you want to use the Dynamic partition in the hive then the mode is in non-strict mode.</a:t>
            </a:r>
          </a:p>
          <a:p>
            <a:pPr fontAlgn="base"/>
            <a:r>
              <a:rPr lang="en-US" sz="2000" dirty="0"/>
              <a:t>Here are Hive dynamic partition properties you should allow</a:t>
            </a:r>
          </a:p>
          <a:p>
            <a:pPr marL="0" indent="0">
              <a:buNone/>
            </a:pPr>
            <a:r>
              <a:rPr lang="en-US" sz="2000" dirty="0"/>
              <a:t/>
            </a:r>
            <a:br>
              <a:rPr lang="en-US" sz="2000" dirty="0"/>
            </a:br>
            <a:endParaRPr lang="en-US" sz="2000" dirty="0"/>
          </a:p>
        </p:txBody>
      </p:sp>
    </p:spTree>
    <p:extLst>
      <p:ext uri="{BB962C8B-B14F-4D97-AF65-F5344CB8AC3E}">
        <p14:creationId xmlns:p14="http://schemas.microsoft.com/office/powerpoint/2010/main" val="260499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Inserting Data into Tables from Queries</a:t>
            </a:r>
          </a:p>
        </p:txBody>
      </p:sp>
      <p:sp>
        <p:nvSpPr>
          <p:cNvPr id="3" name="Content Placeholder 2"/>
          <p:cNvSpPr>
            <a:spLocks noGrp="1"/>
          </p:cNvSpPr>
          <p:nvPr>
            <p:ph idx="1"/>
          </p:nvPr>
        </p:nvSpPr>
        <p:spPr/>
        <p:txBody>
          <a:bodyPr/>
          <a:lstStyle/>
          <a:p>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8239648"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44909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en-US" sz="8000" dirty="0" smtClean="0"/>
          </a:p>
          <a:p>
            <a:pPr marL="0" indent="0" algn="ctr">
              <a:buNone/>
            </a:pPr>
            <a:r>
              <a:rPr lang="en-US" sz="8000" dirty="0" smtClean="0"/>
              <a:t>UDFs in Hive</a:t>
            </a:r>
            <a:endParaRPr lang="en-US" sz="8000" dirty="0"/>
          </a:p>
        </p:txBody>
      </p:sp>
    </p:spTree>
    <p:extLst>
      <p:ext uri="{BB962C8B-B14F-4D97-AF65-F5344CB8AC3E}">
        <p14:creationId xmlns:p14="http://schemas.microsoft.com/office/powerpoint/2010/main" val="30322674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custom functions in hive when  we are not able to get the desired result from hive built in functions</a:t>
            </a:r>
            <a:r>
              <a:rPr lang="en-US" dirty="0" smtClean="0"/>
              <a:t>.</a:t>
            </a:r>
          </a:p>
          <a:p>
            <a:r>
              <a:rPr lang="en-US" b="1" dirty="0"/>
              <a:t>There are three kind of UDFs in </a:t>
            </a:r>
            <a:r>
              <a:rPr lang="en-US" b="1" dirty="0" smtClean="0"/>
              <a:t>Hive</a:t>
            </a:r>
            <a:endParaRPr lang="en-US" dirty="0" smtClean="0"/>
          </a:p>
          <a:p>
            <a:r>
              <a:rPr lang="en-US" dirty="0"/>
              <a:t>1.Regular UDF, </a:t>
            </a:r>
            <a:endParaRPr lang="en-US" dirty="0" smtClean="0"/>
          </a:p>
          <a:p>
            <a:r>
              <a:rPr lang="en-US" dirty="0" smtClean="0"/>
              <a:t>2</a:t>
            </a:r>
            <a:r>
              <a:rPr lang="en-US" dirty="0"/>
              <a:t>. User Defined Aggregate Function (UDAF</a:t>
            </a:r>
            <a:r>
              <a:rPr lang="en-US" dirty="0" smtClean="0"/>
              <a:t>)</a:t>
            </a:r>
            <a:r>
              <a:rPr lang="en-US" dirty="0"/>
              <a:t> </a:t>
            </a:r>
            <a:endParaRPr lang="en-US" dirty="0" smtClean="0"/>
          </a:p>
          <a:p>
            <a:r>
              <a:rPr lang="en-US" dirty="0" smtClean="0"/>
              <a:t>3.User </a:t>
            </a:r>
            <a:r>
              <a:rPr lang="en-US" dirty="0"/>
              <a:t>Defined Tabular Function (UDTF</a:t>
            </a:r>
            <a:r>
              <a:rPr lang="en-US" dirty="0" smtClean="0"/>
              <a:t>)</a:t>
            </a:r>
            <a:endParaRPr lang="en-US" dirty="0"/>
          </a:p>
        </p:txBody>
      </p:sp>
    </p:spTree>
    <p:extLst>
      <p:ext uri="{BB962C8B-B14F-4D97-AF65-F5344CB8AC3E}">
        <p14:creationId xmlns:p14="http://schemas.microsoft.com/office/powerpoint/2010/main" val="336708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ive Architecture - Hive Tutorial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9767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flipV="1">
            <a:off x="8333510" y="64521"/>
            <a:ext cx="810490" cy="45719"/>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4254739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1.Regular UDF</a:t>
            </a:r>
            <a:endParaRPr lang="en-US" dirty="0"/>
          </a:p>
        </p:txBody>
      </p:sp>
      <p:sp>
        <p:nvSpPr>
          <p:cNvPr id="3" name="Content Placeholder 2"/>
          <p:cNvSpPr>
            <a:spLocks noGrp="1"/>
          </p:cNvSpPr>
          <p:nvPr>
            <p:ph idx="1"/>
          </p:nvPr>
        </p:nvSpPr>
        <p:spPr/>
        <p:txBody>
          <a:bodyPr/>
          <a:lstStyle/>
          <a:p>
            <a:r>
              <a:rPr lang="en-US" dirty="0"/>
              <a:t> Acts on a single row in a table and produces a single row as output. It’s one to one relationship between input and output of a function. </a:t>
            </a:r>
            <a:endParaRPr lang="en-US" dirty="0" smtClean="0"/>
          </a:p>
          <a:p>
            <a:r>
              <a:rPr lang="en-US" dirty="0" err="1" smtClean="0"/>
              <a:t>e.g</a:t>
            </a:r>
            <a:r>
              <a:rPr lang="en-US" dirty="0" smtClean="0"/>
              <a:t> </a:t>
            </a:r>
            <a:r>
              <a:rPr lang="en-US" dirty="0"/>
              <a:t>Hive built in TRIM() or Upper() function</a:t>
            </a:r>
            <a:endParaRPr lang="en-US" dirty="0"/>
          </a:p>
        </p:txBody>
      </p:sp>
    </p:spTree>
    <p:extLst>
      <p:ext uri="{BB962C8B-B14F-4D97-AF65-F5344CB8AC3E}">
        <p14:creationId xmlns:p14="http://schemas.microsoft.com/office/powerpoint/2010/main" val="1122424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Find the maximum marks obtained out of four subjects by an student</a:t>
            </a:r>
            <a:r>
              <a:rPr lang="en-US" dirty="0" smtClean="0"/>
              <a:t>.</a:t>
            </a:r>
          </a:p>
          <a:p>
            <a:r>
              <a:rPr lang="en-US" dirty="0"/>
              <a:t>Sample schema: STUD_ID, NAME, CLASS, TOT_MARKS, MATH, ENGLISH, PHYSICS, SOCIAL_STUDY, YEAR</a:t>
            </a:r>
            <a:endParaRPr lang="en-US" dirty="0"/>
          </a:p>
        </p:txBody>
      </p:sp>
    </p:spTree>
    <p:extLst>
      <p:ext uri="{BB962C8B-B14F-4D97-AF65-F5344CB8AC3E}">
        <p14:creationId xmlns:p14="http://schemas.microsoft.com/office/powerpoint/2010/main" val="37641728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 1:</a:t>
            </a:r>
            <a:r>
              <a:rPr lang="en-US" dirty="0" smtClean="0"/>
              <a:t> Create Hive Student Table</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CREATE</a:t>
            </a:r>
            <a:r>
              <a:rPr lang="en-US" dirty="0"/>
              <a:t>  </a:t>
            </a:r>
            <a:r>
              <a:rPr lang="en-US" b="1" dirty="0"/>
              <a:t>TABLE</a:t>
            </a:r>
            <a:r>
              <a:rPr lang="en-US" dirty="0"/>
              <a:t> `student`(</a:t>
            </a:r>
          </a:p>
          <a:p>
            <a:r>
              <a:rPr lang="en-US" dirty="0" err="1"/>
              <a:t>stud_id</a:t>
            </a:r>
            <a:r>
              <a:rPr lang="en-US" dirty="0"/>
              <a:t> </a:t>
            </a:r>
            <a:r>
              <a:rPr lang="en-US" b="1" dirty="0" err="1"/>
              <a:t>int</a:t>
            </a:r>
            <a:r>
              <a:rPr lang="en-US" dirty="0"/>
              <a:t>,</a:t>
            </a:r>
          </a:p>
          <a:p>
            <a:r>
              <a:rPr lang="en-US" dirty="0"/>
              <a:t>name </a:t>
            </a:r>
            <a:r>
              <a:rPr lang="en-US" b="1" dirty="0"/>
              <a:t>string</a:t>
            </a:r>
            <a:r>
              <a:rPr lang="en-US" dirty="0"/>
              <a:t>, </a:t>
            </a:r>
          </a:p>
          <a:p>
            <a:r>
              <a:rPr lang="en-US" dirty="0"/>
              <a:t>class </a:t>
            </a:r>
            <a:r>
              <a:rPr lang="en-US" b="1" dirty="0" err="1"/>
              <a:t>int</a:t>
            </a:r>
            <a:r>
              <a:rPr lang="en-US" dirty="0"/>
              <a:t>,</a:t>
            </a:r>
          </a:p>
          <a:p>
            <a:r>
              <a:rPr lang="en-US" dirty="0" err="1"/>
              <a:t>tot_marks</a:t>
            </a:r>
            <a:r>
              <a:rPr lang="en-US" dirty="0"/>
              <a:t> </a:t>
            </a:r>
            <a:r>
              <a:rPr lang="en-US" b="1" dirty="0"/>
              <a:t>double</a:t>
            </a:r>
            <a:r>
              <a:rPr lang="en-US" dirty="0"/>
              <a:t>, </a:t>
            </a:r>
          </a:p>
          <a:p>
            <a:r>
              <a:rPr lang="en-US" dirty="0"/>
              <a:t>math </a:t>
            </a:r>
            <a:r>
              <a:rPr lang="en-US" b="1" dirty="0"/>
              <a:t>double</a:t>
            </a:r>
            <a:r>
              <a:rPr lang="en-US" dirty="0"/>
              <a:t>, </a:t>
            </a:r>
          </a:p>
          <a:p>
            <a:r>
              <a:rPr lang="en-US" dirty="0" err="1"/>
              <a:t>english</a:t>
            </a:r>
            <a:r>
              <a:rPr lang="en-US" dirty="0"/>
              <a:t> </a:t>
            </a:r>
            <a:r>
              <a:rPr lang="en-US" b="1" dirty="0"/>
              <a:t>double</a:t>
            </a:r>
            <a:r>
              <a:rPr lang="en-US" dirty="0"/>
              <a:t>, </a:t>
            </a:r>
          </a:p>
          <a:p>
            <a:r>
              <a:rPr lang="en-US" dirty="0"/>
              <a:t>physics </a:t>
            </a:r>
            <a:r>
              <a:rPr lang="en-US" b="1" dirty="0"/>
              <a:t>double</a:t>
            </a:r>
            <a:r>
              <a:rPr lang="en-US" dirty="0"/>
              <a:t>, </a:t>
            </a:r>
          </a:p>
          <a:p>
            <a:r>
              <a:rPr lang="en-US" dirty="0" err="1"/>
              <a:t>social_study</a:t>
            </a:r>
            <a:r>
              <a:rPr lang="en-US" dirty="0"/>
              <a:t> </a:t>
            </a:r>
            <a:r>
              <a:rPr lang="en-US" b="1" dirty="0"/>
              <a:t>double</a:t>
            </a:r>
            <a:r>
              <a:rPr lang="en-US" dirty="0"/>
              <a:t>, </a:t>
            </a:r>
          </a:p>
          <a:p>
            <a:r>
              <a:rPr lang="en-US" b="1" dirty="0"/>
              <a:t>year</a:t>
            </a:r>
            <a:r>
              <a:rPr lang="en-US" dirty="0"/>
              <a:t> </a:t>
            </a:r>
            <a:r>
              <a:rPr lang="en-US" b="1" dirty="0"/>
              <a:t>string</a:t>
            </a:r>
            <a:endParaRPr lang="en-US" dirty="0"/>
          </a:p>
          <a:p>
            <a:r>
              <a:rPr lang="en-US" dirty="0"/>
              <a:t>)</a:t>
            </a:r>
          </a:p>
          <a:p>
            <a:r>
              <a:rPr lang="en-US" b="1" dirty="0"/>
              <a:t>ROW</a:t>
            </a:r>
            <a:r>
              <a:rPr lang="en-US" dirty="0"/>
              <a:t> FORMAT DELIMITED </a:t>
            </a:r>
          </a:p>
          <a:p>
            <a:r>
              <a:rPr lang="en-US" dirty="0"/>
              <a:t>  FIELDS TERMINATED </a:t>
            </a:r>
            <a:r>
              <a:rPr lang="en-US" b="1" dirty="0"/>
              <a:t>BY</a:t>
            </a:r>
            <a:r>
              <a:rPr lang="en-US" dirty="0"/>
              <a:t> </a:t>
            </a:r>
            <a:r>
              <a:rPr lang="en-US" dirty="0" smtClean="0"/>
              <a:t>'\t' ;</a:t>
            </a:r>
            <a:endParaRPr lang="en-US" dirty="0"/>
          </a:p>
          <a:p>
            <a:endParaRPr lang="en-US" dirty="0"/>
          </a:p>
        </p:txBody>
      </p:sp>
    </p:spTree>
    <p:extLst>
      <p:ext uri="{BB962C8B-B14F-4D97-AF65-F5344CB8AC3E}">
        <p14:creationId xmlns:p14="http://schemas.microsoft.com/office/powerpoint/2010/main" val="41069251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 2:</a:t>
            </a:r>
            <a:r>
              <a:rPr lang="en-US" dirty="0"/>
              <a:t> Load Data into Student Table</a:t>
            </a:r>
            <a:endParaRPr lang="en-US" dirty="0"/>
          </a:p>
        </p:txBody>
      </p:sp>
      <p:sp>
        <p:nvSpPr>
          <p:cNvPr id="3" name="Content Placeholder 2"/>
          <p:cNvSpPr>
            <a:spLocks noGrp="1"/>
          </p:cNvSpPr>
          <p:nvPr>
            <p:ph idx="1"/>
          </p:nvPr>
        </p:nvSpPr>
        <p:spPr/>
        <p:txBody>
          <a:bodyPr/>
          <a:lstStyle/>
          <a:p>
            <a:r>
              <a:rPr lang="en-US" dirty="0"/>
              <a:t>LOAD DATA </a:t>
            </a:r>
            <a:r>
              <a:rPr lang="en-US" b="1" dirty="0"/>
              <a:t>LOCAL</a:t>
            </a:r>
            <a:r>
              <a:rPr lang="en-US" dirty="0"/>
              <a:t> INPATH '/</a:t>
            </a:r>
            <a:r>
              <a:rPr lang="en-US" dirty="0" smtClean="0"/>
              <a:t>home/hduser12/data/student_data.txt</a:t>
            </a:r>
            <a:r>
              <a:rPr lang="en-US" dirty="0"/>
              <a:t>' OVERWRITE </a:t>
            </a:r>
            <a:r>
              <a:rPr lang="en-US" b="1" dirty="0"/>
              <a:t>INTO</a:t>
            </a:r>
            <a:r>
              <a:rPr lang="en-US" dirty="0"/>
              <a:t> </a:t>
            </a:r>
            <a:r>
              <a:rPr lang="en-US" b="1" dirty="0" smtClean="0"/>
              <a:t>TABLE</a:t>
            </a:r>
          </a:p>
          <a:p>
            <a:endParaRPr lang="en-US" b="1" dirty="0" smtClean="0"/>
          </a:p>
          <a:p>
            <a:pPr marL="0" indent="0">
              <a:buNone/>
            </a:pPr>
            <a:r>
              <a:rPr lang="en-US" sz="2000" dirty="0"/>
              <a:t>101,tom,9,358,85,95,86,92,2015</a:t>
            </a:r>
          </a:p>
          <a:p>
            <a:pPr marL="0" indent="0">
              <a:buNone/>
            </a:pPr>
            <a:r>
              <a:rPr lang="en-US" sz="2000" dirty="0"/>
              <a:t>102,racky,9,360,90,90,90,90,2015</a:t>
            </a:r>
          </a:p>
          <a:p>
            <a:pPr marL="0" indent="0">
              <a:buNone/>
            </a:pPr>
            <a:r>
              <a:rPr lang="en-US" sz="2000" dirty="0"/>
              <a:t>103,marrie,9,370,92,94,94,90,2015</a:t>
            </a:r>
          </a:p>
          <a:p>
            <a:pPr marL="0" indent="0">
              <a:buNone/>
            </a:pPr>
            <a:r>
              <a:rPr lang="en-US" sz="2000" dirty="0"/>
              <a:t>104,harry,9,365,88,88,89,90,2015</a:t>
            </a:r>
          </a:p>
          <a:p>
            <a:pPr marL="0" indent="0">
              <a:buNone/>
            </a:pPr>
            <a:r>
              <a:rPr lang="en-US" sz="2000" dirty="0"/>
              <a:t>105,rosy,9,350,90,80,90,90,2015</a:t>
            </a:r>
          </a:p>
        </p:txBody>
      </p:sp>
    </p:spTree>
    <p:extLst>
      <p:ext uri="{BB962C8B-B14F-4D97-AF65-F5344CB8AC3E}">
        <p14:creationId xmlns:p14="http://schemas.microsoft.com/office/powerpoint/2010/main" val="35758297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Steps to Create &amp; Execute UDFs in Java</a:t>
            </a:r>
            <a:endParaRPr lang="en-US" dirty="0"/>
          </a:p>
        </p:txBody>
      </p:sp>
      <p:sp>
        <p:nvSpPr>
          <p:cNvPr id="3" name="Content Placeholder 2"/>
          <p:cNvSpPr>
            <a:spLocks noGrp="1"/>
          </p:cNvSpPr>
          <p:nvPr>
            <p:ph idx="1"/>
          </p:nvPr>
        </p:nvSpPr>
        <p:spPr/>
        <p:txBody>
          <a:bodyPr/>
          <a:lstStyle/>
          <a:p>
            <a:r>
              <a:rPr lang="en-US" b="1" dirty="0"/>
              <a:t>Step1:</a:t>
            </a:r>
            <a:r>
              <a:rPr lang="en-US" dirty="0"/>
              <a:t> We have to extend a base Class UDF to write our business logic in Java.   </a:t>
            </a:r>
            <a:r>
              <a:rPr lang="en-US" dirty="0"/>
              <a:t/>
            </a:r>
            <a:br>
              <a:rPr lang="en-US" dirty="0"/>
            </a:br>
            <a:r>
              <a:rPr lang="en-US" b="1" dirty="0"/>
              <a:t>Step2:</a:t>
            </a:r>
            <a:r>
              <a:rPr lang="en-US" dirty="0"/>
              <a:t> In order to write business logic , we have to overload a method called evaluate() inside our class.</a:t>
            </a:r>
            <a:endParaRPr lang="en-US" dirty="0"/>
          </a:p>
        </p:txBody>
      </p:sp>
    </p:spTree>
    <p:extLst>
      <p:ext uri="{BB962C8B-B14F-4D97-AF65-F5344CB8AC3E}">
        <p14:creationId xmlns:p14="http://schemas.microsoft.com/office/powerpoint/2010/main" val="4843988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533400" y="335846"/>
            <a:ext cx="6324600" cy="6186309"/>
          </a:xfrm>
          <a:prstGeom prst="rect">
            <a:avLst/>
          </a:prstGeom>
        </p:spPr>
        <p:txBody>
          <a:bodyPr wrap="square">
            <a:spAutoFit/>
          </a:bodyPr>
          <a:lstStyle/>
          <a:p>
            <a:r>
              <a:rPr lang="en-US" b="1" dirty="0"/>
              <a:t>package</a:t>
            </a:r>
            <a:r>
              <a:rPr lang="en-US" dirty="0"/>
              <a:t> </a:t>
            </a:r>
            <a:r>
              <a:rPr lang="en-US" dirty="0" err="1"/>
              <a:t>com.hive.udf</a:t>
            </a:r>
            <a:r>
              <a:rPr lang="en-US" dirty="0"/>
              <a:t>;</a:t>
            </a:r>
          </a:p>
          <a:p>
            <a:r>
              <a:rPr lang="en-US" b="1" dirty="0"/>
              <a:t>import</a:t>
            </a:r>
            <a:r>
              <a:rPr lang="en-US" dirty="0"/>
              <a:t> </a:t>
            </a:r>
            <a:r>
              <a:rPr lang="en-US" dirty="0" err="1"/>
              <a:t>org.apache.hadoop.hive.ql.exec.UDF</a:t>
            </a:r>
            <a:r>
              <a:rPr lang="en-US" dirty="0"/>
              <a:t>;</a:t>
            </a:r>
          </a:p>
          <a:p>
            <a:r>
              <a:rPr lang="en-US" b="1" dirty="0"/>
              <a:t>public</a:t>
            </a:r>
            <a:r>
              <a:rPr lang="en-US" dirty="0"/>
              <a:t> </a:t>
            </a:r>
            <a:r>
              <a:rPr lang="en-US" b="1" dirty="0"/>
              <a:t>class</a:t>
            </a:r>
            <a:r>
              <a:rPr lang="en-US" dirty="0"/>
              <a:t> </a:t>
            </a:r>
            <a:r>
              <a:rPr lang="en-US" dirty="0" err="1"/>
              <a:t>GetMaxMarks</a:t>
            </a:r>
            <a:r>
              <a:rPr lang="en-US" dirty="0"/>
              <a:t> </a:t>
            </a:r>
            <a:r>
              <a:rPr lang="en-US" b="1" dirty="0"/>
              <a:t>extends</a:t>
            </a:r>
            <a:r>
              <a:rPr lang="en-US" dirty="0"/>
              <a:t> UDF{</a:t>
            </a:r>
          </a:p>
          <a:p>
            <a:r>
              <a:rPr lang="en-US" b="1" dirty="0"/>
              <a:t>public</a:t>
            </a:r>
            <a:r>
              <a:rPr lang="en-US" dirty="0"/>
              <a:t> </a:t>
            </a:r>
            <a:r>
              <a:rPr lang="en-US" b="1" dirty="0"/>
              <a:t>double</a:t>
            </a:r>
            <a:r>
              <a:rPr lang="en-US" dirty="0"/>
              <a:t> evaluate (</a:t>
            </a:r>
            <a:r>
              <a:rPr lang="en-US" b="1" dirty="0"/>
              <a:t>double</a:t>
            </a:r>
            <a:r>
              <a:rPr lang="en-US" dirty="0"/>
              <a:t> </a:t>
            </a:r>
            <a:r>
              <a:rPr lang="en-US" dirty="0" err="1"/>
              <a:t>math,</a:t>
            </a:r>
            <a:r>
              <a:rPr lang="en-US" b="1" dirty="0" err="1"/>
              <a:t>double</a:t>
            </a:r>
            <a:r>
              <a:rPr lang="en-US" dirty="0"/>
              <a:t> </a:t>
            </a:r>
            <a:r>
              <a:rPr lang="en-US" dirty="0" err="1"/>
              <a:t>eng,</a:t>
            </a:r>
            <a:r>
              <a:rPr lang="en-US" b="1" dirty="0" err="1"/>
              <a:t>double</a:t>
            </a:r>
            <a:r>
              <a:rPr lang="en-US" dirty="0"/>
              <a:t> </a:t>
            </a:r>
            <a:r>
              <a:rPr lang="en-US" dirty="0" err="1"/>
              <a:t>physics,</a:t>
            </a:r>
            <a:r>
              <a:rPr lang="en-US" b="1" dirty="0" err="1"/>
              <a:t>double</a:t>
            </a:r>
            <a:r>
              <a:rPr lang="en-US" dirty="0"/>
              <a:t> social)</a:t>
            </a:r>
          </a:p>
          <a:p>
            <a:r>
              <a:rPr lang="en-US" dirty="0"/>
              <a:t>{</a:t>
            </a:r>
          </a:p>
          <a:p>
            <a:r>
              <a:rPr lang="en-US" dirty="0"/>
              <a:t>                </a:t>
            </a:r>
            <a:r>
              <a:rPr lang="en-US" b="1" dirty="0"/>
              <a:t>double</a:t>
            </a:r>
            <a:r>
              <a:rPr lang="en-US" dirty="0"/>
              <a:t> </a:t>
            </a:r>
            <a:r>
              <a:rPr lang="en-US" dirty="0" err="1"/>
              <a:t>maxMarks</a:t>
            </a:r>
            <a:r>
              <a:rPr lang="en-US" dirty="0"/>
              <a:t>=math;</a:t>
            </a:r>
          </a:p>
          <a:p>
            <a:r>
              <a:rPr lang="en-US" b="1" dirty="0"/>
              <a:t>if</a:t>
            </a:r>
            <a:r>
              <a:rPr lang="en-US" dirty="0"/>
              <a:t>(</a:t>
            </a:r>
            <a:r>
              <a:rPr lang="en-US" dirty="0" err="1"/>
              <a:t>eng</a:t>
            </a:r>
            <a:r>
              <a:rPr lang="en-US" dirty="0"/>
              <a:t>&gt;</a:t>
            </a:r>
            <a:r>
              <a:rPr lang="en-US" dirty="0" err="1"/>
              <a:t>maxMarks</a:t>
            </a:r>
            <a:r>
              <a:rPr lang="en-US" dirty="0"/>
              <a:t>)</a:t>
            </a:r>
          </a:p>
          <a:p>
            <a:r>
              <a:rPr lang="en-US" dirty="0"/>
              <a:t>{</a:t>
            </a:r>
          </a:p>
          <a:p>
            <a:r>
              <a:rPr lang="en-US" dirty="0" err="1"/>
              <a:t>maxMarks</a:t>
            </a:r>
            <a:r>
              <a:rPr lang="en-US" dirty="0"/>
              <a:t> = </a:t>
            </a:r>
            <a:r>
              <a:rPr lang="en-US" dirty="0" err="1"/>
              <a:t>eng</a:t>
            </a:r>
            <a:r>
              <a:rPr lang="en-US" dirty="0"/>
              <a:t>;</a:t>
            </a:r>
          </a:p>
          <a:p>
            <a:r>
              <a:rPr lang="en-US" dirty="0"/>
              <a:t>}</a:t>
            </a:r>
          </a:p>
          <a:p>
            <a:r>
              <a:rPr lang="en-US" b="1" dirty="0"/>
              <a:t>if</a:t>
            </a:r>
            <a:r>
              <a:rPr lang="en-US" dirty="0"/>
              <a:t>(physics&gt;</a:t>
            </a:r>
            <a:r>
              <a:rPr lang="en-US" dirty="0" err="1"/>
              <a:t>maxMarks</a:t>
            </a:r>
            <a:r>
              <a:rPr lang="en-US" dirty="0"/>
              <a:t>)</a:t>
            </a:r>
          </a:p>
          <a:p>
            <a:r>
              <a:rPr lang="en-US" dirty="0"/>
              <a:t>{</a:t>
            </a:r>
          </a:p>
          <a:p>
            <a:r>
              <a:rPr lang="en-US" dirty="0" err="1"/>
              <a:t>maxMarks</a:t>
            </a:r>
            <a:r>
              <a:rPr lang="en-US" dirty="0"/>
              <a:t>=physics;</a:t>
            </a:r>
          </a:p>
          <a:p>
            <a:r>
              <a:rPr lang="en-US" dirty="0"/>
              <a:t>}</a:t>
            </a:r>
          </a:p>
          <a:p>
            <a:r>
              <a:rPr lang="en-US" b="1" dirty="0"/>
              <a:t>if</a:t>
            </a:r>
            <a:r>
              <a:rPr lang="en-US" dirty="0"/>
              <a:t>(social&gt;</a:t>
            </a:r>
            <a:r>
              <a:rPr lang="en-US" dirty="0" err="1"/>
              <a:t>maxMarks</a:t>
            </a:r>
            <a:r>
              <a:rPr lang="en-US" dirty="0"/>
              <a:t>)</a:t>
            </a:r>
          </a:p>
          <a:p>
            <a:r>
              <a:rPr lang="en-US" dirty="0"/>
              <a:t>{</a:t>
            </a:r>
          </a:p>
          <a:p>
            <a:r>
              <a:rPr lang="en-US" dirty="0" err="1"/>
              <a:t>maxMarks</a:t>
            </a:r>
            <a:r>
              <a:rPr lang="en-US" dirty="0"/>
              <a:t>=social;</a:t>
            </a:r>
          </a:p>
          <a:p>
            <a:r>
              <a:rPr lang="en-US" dirty="0"/>
              <a:t>} </a:t>
            </a:r>
          </a:p>
          <a:p>
            <a:r>
              <a:rPr lang="en-US" b="1" dirty="0"/>
              <a:t>return</a:t>
            </a:r>
            <a:r>
              <a:rPr lang="en-US" dirty="0"/>
              <a:t> </a:t>
            </a:r>
            <a:r>
              <a:rPr lang="en-US" dirty="0" err="1"/>
              <a:t>maxMarks</a:t>
            </a:r>
            <a:r>
              <a:rPr lang="en-US" dirty="0"/>
              <a:t>;</a:t>
            </a:r>
          </a:p>
          <a:p>
            <a:r>
              <a:rPr lang="en-US" dirty="0"/>
              <a:t>}</a:t>
            </a:r>
          </a:p>
          <a:p>
            <a:r>
              <a:rPr lang="en-US" dirty="0"/>
              <a:t>}</a:t>
            </a:r>
          </a:p>
        </p:txBody>
      </p:sp>
    </p:spTree>
    <p:extLst>
      <p:ext uri="{BB962C8B-B14F-4D97-AF65-F5344CB8AC3E}">
        <p14:creationId xmlns:p14="http://schemas.microsoft.com/office/powerpoint/2010/main" val="83160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Step3:</a:t>
            </a:r>
            <a:r>
              <a:rPr lang="en-US" dirty="0"/>
              <a:t> Now go to hive shell and type following command.</a:t>
            </a:r>
            <a:endParaRPr lang="en-US" dirty="0"/>
          </a:p>
        </p:txBody>
      </p:sp>
      <p:sp>
        <p:nvSpPr>
          <p:cNvPr id="3" name="Content Placeholder 2"/>
          <p:cNvSpPr>
            <a:spLocks noGrp="1"/>
          </p:cNvSpPr>
          <p:nvPr>
            <p:ph idx="1"/>
          </p:nvPr>
        </p:nvSpPr>
        <p:spPr/>
        <p:txBody>
          <a:bodyPr>
            <a:normAutofit/>
          </a:bodyPr>
          <a:lstStyle/>
          <a:p>
            <a:r>
              <a:rPr lang="en-US" sz="2800" dirty="0"/>
              <a:t>ADD JAR /</a:t>
            </a:r>
            <a:r>
              <a:rPr lang="en-US" sz="2800" dirty="0" err="1"/>
              <a:t>usr</a:t>
            </a:r>
            <a:r>
              <a:rPr lang="en-US" sz="2800" dirty="0"/>
              <a:t>/lib/hive/lib/hiveudfmaxmarks.jar;</a:t>
            </a:r>
          </a:p>
          <a:p>
            <a:r>
              <a:rPr lang="en-US" sz="2800" dirty="0"/>
              <a:t>CREATE temporary function </a:t>
            </a:r>
            <a:r>
              <a:rPr lang="en-US" sz="2800" dirty="0" err="1"/>
              <a:t>GetMaxMarks</a:t>
            </a:r>
            <a:r>
              <a:rPr lang="en-US" sz="2800" dirty="0"/>
              <a:t> as '</a:t>
            </a:r>
            <a:r>
              <a:rPr lang="en-US" sz="2800" dirty="0" err="1"/>
              <a:t>com.hive.udf.GetMaxMarks</a:t>
            </a:r>
            <a:r>
              <a:rPr lang="en-US" sz="2800" dirty="0"/>
              <a:t>';</a:t>
            </a:r>
          </a:p>
        </p:txBody>
      </p:sp>
    </p:spTree>
    <p:extLst>
      <p:ext uri="{BB962C8B-B14F-4D97-AF65-F5344CB8AC3E}">
        <p14:creationId xmlns:p14="http://schemas.microsoft.com/office/powerpoint/2010/main" val="9143245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Final Step Trigger function </a:t>
            </a:r>
            <a:r>
              <a:rPr lang="en-US" dirty="0" err="1"/>
              <a:t>GetMaxMarks</a:t>
            </a:r>
            <a:endParaRPr lang="en-US" dirty="0"/>
          </a:p>
        </p:txBody>
      </p:sp>
      <p:sp>
        <p:nvSpPr>
          <p:cNvPr id="3" name="Content Placeholder 2"/>
          <p:cNvSpPr>
            <a:spLocks noGrp="1"/>
          </p:cNvSpPr>
          <p:nvPr>
            <p:ph idx="1"/>
          </p:nvPr>
        </p:nvSpPr>
        <p:spPr/>
        <p:txBody>
          <a:bodyPr/>
          <a:lstStyle/>
          <a:p>
            <a:r>
              <a:rPr lang="en-US" dirty="0"/>
              <a:t>Final Step Trigger function </a:t>
            </a:r>
            <a:r>
              <a:rPr lang="en-US" dirty="0" err="1"/>
              <a:t>GetMaxMarks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895600"/>
            <a:ext cx="9157157"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54979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5" y="152400"/>
            <a:ext cx="8700655"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95601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7412" name="Picture 4" descr="hive-user-defined-function-exampl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6"/>
            <a:ext cx="9339986" cy="6871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641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Introduction to H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348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09264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5" y="0"/>
            <a:ext cx="87503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274300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and answer go through for  slip2</a:t>
            </a:r>
            <a:endParaRPr lang="en-US" dirty="0"/>
          </a:p>
        </p:txBody>
      </p:sp>
      <p:sp>
        <p:nvSpPr>
          <p:cNvPr id="3" name="Content Placeholder 2"/>
          <p:cNvSpPr>
            <a:spLocks noGrp="1"/>
          </p:cNvSpPr>
          <p:nvPr>
            <p:ph idx="1"/>
          </p:nvPr>
        </p:nvSpPr>
        <p:spPr/>
        <p:txBody>
          <a:bodyPr/>
          <a:lstStyle/>
          <a:p>
            <a:r>
              <a:rPr lang="en-US" dirty="0">
                <a:hlinkClick r:id="rId2"/>
              </a:rPr>
              <a:t>https://books.google.co.in/books?id=a0VHDwAAQBAJ&amp;pg=SA3-PA43&amp;lpg=SA3-PA43&amp;dq=page_view_stg&amp;source=bl&amp;ots=b_y0pHjvG4&amp;sig=ACfU3U0sVAxdwjsG7eGEWTDZo5G2X6JFbA&amp;hl=en&amp;sa=X&amp;ved=2ahUKEwip3eOpydTkAhWm73MBHWZ-DvgQ6AEwFnoECAgQAQ#v=onepage&amp;q=page_view_stg&amp;f=false</a:t>
            </a:r>
            <a:endParaRPr lang="en-US" dirty="0"/>
          </a:p>
        </p:txBody>
      </p:sp>
    </p:spTree>
    <p:extLst>
      <p:ext uri="{BB962C8B-B14F-4D97-AF65-F5344CB8AC3E}">
        <p14:creationId xmlns:p14="http://schemas.microsoft.com/office/powerpoint/2010/main" val="2453232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execution</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a:t>Executing Query from the UI( User Interface)</a:t>
            </a:r>
          </a:p>
          <a:p>
            <a:pPr marL="514350" indent="-514350">
              <a:buFont typeface="+mj-lt"/>
              <a:buAutoNum type="arabicPeriod"/>
            </a:pPr>
            <a:r>
              <a:rPr lang="en-US" dirty="0"/>
              <a:t>The driver is interacting with Compiler for getting the plan. (Here plan refers to query execution) process and its related metadata information gathering</a:t>
            </a:r>
          </a:p>
          <a:p>
            <a:pPr marL="514350" indent="-514350">
              <a:buFont typeface="+mj-lt"/>
              <a:buAutoNum type="arabicPeriod"/>
            </a:pPr>
            <a:r>
              <a:rPr lang="en-US" dirty="0"/>
              <a:t>The compiler creates the plan for a job to be executed. Compiler communicating with Meta store for getting metadata request</a:t>
            </a:r>
          </a:p>
          <a:p>
            <a:pPr marL="514350" indent="-514350">
              <a:buFont typeface="+mj-lt"/>
              <a:buAutoNum type="arabicPeriod"/>
            </a:pPr>
            <a:r>
              <a:rPr lang="en-US" dirty="0"/>
              <a:t>Meta store sends metadata information back to compiler</a:t>
            </a:r>
          </a:p>
          <a:p>
            <a:pPr marL="514350" indent="-514350">
              <a:buFont typeface="+mj-lt"/>
              <a:buAutoNum type="arabicPeriod"/>
            </a:pPr>
            <a:r>
              <a:rPr lang="en-US" dirty="0"/>
              <a:t>Compiler communicating with Driver with the proposed plan to execute the query</a:t>
            </a:r>
          </a:p>
          <a:p>
            <a:pPr marL="514350" indent="-514350">
              <a:buFont typeface="+mj-lt"/>
              <a:buAutoNum type="arabicPeriod"/>
            </a:pPr>
            <a:r>
              <a:rPr lang="en-US" dirty="0"/>
              <a:t>Driver Sending execution plans to Execution engine</a:t>
            </a:r>
          </a:p>
          <a:p>
            <a:pPr marL="514350" indent="-514350">
              <a:buFont typeface="+mj-lt"/>
              <a:buAutoNum type="arabicPeriod"/>
            </a:pPr>
            <a:r>
              <a:rPr lang="en-US" dirty="0"/>
              <a:t>Execution Engine (EE) acts as a bridge between Hive and Hadoop to process the query. For DFS operations.</a:t>
            </a:r>
          </a:p>
          <a:p>
            <a:endParaRPr lang="en-US" dirty="0"/>
          </a:p>
        </p:txBody>
      </p:sp>
    </p:spTree>
    <p:extLst>
      <p:ext uri="{BB962C8B-B14F-4D97-AF65-F5344CB8AC3E}">
        <p14:creationId xmlns:p14="http://schemas.microsoft.com/office/powerpoint/2010/main" val="3358145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7. Fetching </a:t>
            </a:r>
            <a:r>
              <a:rPr lang="en-US" dirty="0"/>
              <a:t>results from driver</a:t>
            </a:r>
          </a:p>
          <a:p>
            <a:pPr marL="0" indent="0">
              <a:buNone/>
            </a:pPr>
            <a:r>
              <a:rPr lang="en-US" dirty="0" smtClean="0"/>
              <a:t>8. Sending </a:t>
            </a:r>
            <a:r>
              <a:rPr lang="en-US" dirty="0"/>
              <a:t>results to Execution engine. Once the </a:t>
            </a:r>
            <a:r>
              <a:rPr lang="en-US" dirty="0" smtClean="0"/>
              <a:t>results </a:t>
            </a:r>
            <a:r>
              <a:rPr lang="en-US" dirty="0"/>
              <a:t>fetched from data nodes to the EE, it will send results back to driver and to UI ( front end)</a:t>
            </a:r>
          </a:p>
          <a:p>
            <a:endParaRPr lang="en-US" dirty="0"/>
          </a:p>
        </p:txBody>
      </p:sp>
    </p:spTree>
    <p:extLst>
      <p:ext uri="{BB962C8B-B14F-4D97-AF65-F5344CB8AC3E}">
        <p14:creationId xmlns:p14="http://schemas.microsoft.com/office/powerpoint/2010/main" val="3714325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974</TotalTime>
  <Words>979</Words>
  <Application>Microsoft Office PowerPoint</Application>
  <PresentationFormat>On-screen Show (4:3)</PresentationFormat>
  <Paragraphs>206</Paragraphs>
  <Slides>71</Slides>
  <Notes>0</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Flow of execution</vt:lpstr>
      <vt:lpstr>PowerPoint Presentation</vt:lpstr>
      <vt:lpstr>EE</vt:lpstr>
      <vt:lpstr>Hive Clients </vt:lpstr>
      <vt:lpstr>2. Hive Services: </vt:lpstr>
      <vt:lpstr>PowerPoint Presentation</vt:lpstr>
      <vt:lpstr>PowerPoint Presentation</vt:lpstr>
      <vt:lpstr>PowerPoint Presentation</vt:lpstr>
      <vt:lpstr>PowerPoint Presentation</vt:lpstr>
      <vt:lpstr>Hive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Discovering and Describing Functions</vt:lpstr>
      <vt:lpstr>Calling Functions</vt:lpstr>
      <vt:lpstr>Aggregate Functions</vt:lpstr>
      <vt:lpstr>Table Generating Functions</vt:lpstr>
      <vt:lpstr>ORDER BY and SORT BY</vt:lpstr>
      <vt:lpstr>External table</vt:lpstr>
      <vt:lpstr>managed table</vt:lpstr>
      <vt:lpstr>PowerPoint Presentation</vt:lpstr>
      <vt:lpstr>PowerPoint Presentation</vt:lpstr>
      <vt:lpstr>PowerPoint Presentation</vt:lpstr>
      <vt:lpstr>PowerPoint Presentation</vt:lpstr>
      <vt:lpstr>PowerPoint Presentation</vt:lpstr>
      <vt:lpstr>Loading Data into Managed Tables</vt:lpstr>
      <vt:lpstr>Dynamic Partitioning vs static Partitioning </vt:lpstr>
      <vt:lpstr>PowerPoint Presentation</vt:lpstr>
      <vt:lpstr>PARTITION THIS DATASET INTO 3 DEPARTMENTS A,B,C</vt:lpstr>
      <vt:lpstr>INSERT  department ‘A’  DATA FROM STAGING TABLE emp_stg into partitioned table emp_inf_partition </vt:lpstr>
      <vt:lpstr>INSERT  department ‘B’  DATA FROM STAGING TABLE emp_stg into partitioned table emp_inf_partition</vt:lpstr>
      <vt:lpstr>INSERT  department ‘C’  DATA FROM STAGING TABLE emp_stg into partitioned table emp_inf_partition</vt:lpstr>
      <vt:lpstr>Note</vt:lpstr>
      <vt:lpstr>Drop all partitions</vt:lpstr>
      <vt:lpstr>Dynamic partitions</vt:lpstr>
      <vt:lpstr>PowerPoint Presentation</vt:lpstr>
      <vt:lpstr>CREATE An NON PARTITIONED TABLE TO STORE THE DATA (STAGING TABLE)</vt:lpstr>
      <vt:lpstr>INSERT DATA FROM STAGING TABLE emp_stg into partitioned table emp_inf_partition</vt:lpstr>
      <vt:lpstr>Hive Dynamic Partitioning </vt:lpstr>
      <vt:lpstr>Inserting Data into Tables from Queries</vt:lpstr>
      <vt:lpstr>PowerPoint Presentation</vt:lpstr>
      <vt:lpstr>PowerPoint Presentation</vt:lpstr>
      <vt:lpstr>1.Regular UDF</vt:lpstr>
      <vt:lpstr>example</vt:lpstr>
      <vt:lpstr>Step 1: Create Hive Student Table</vt:lpstr>
      <vt:lpstr>Step 2: Load Data into Student Table</vt:lpstr>
      <vt:lpstr>Steps to Create &amp; Execute UDFs in Java</vt:lpstr>
      <vt:lpstr>PowerPoint Presentation</vt:lpstr>
      <vt:lpstr>Step3: Now go to hive shell and type following command.</vt:lpstr>
      <vt:lpstr>Final Step Trigger function GetMaxMarks</vt:lpstr>
      <vt:lpstr>PowerPoint Presentation</vt:lpstr>
      <vt:lpstr>PowerPoint Presentation</vt:lpstr>
      <vt:lpstr>PowerPoint Presentation</vt:lpstr>
      <vt:lpstr>Questions and answer go through for  slip2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DEPT</dc:creator>
  <cp:lastModifiedBy>IT DEPT</cp:lastModifiedBy>
  <cp:revision>141</cp:revision>
  <dcterms:created xsi:type="dcterms:W3CDTF">2019-09-13T11:17:44Z</dcterms:created>
  <dcterms:modified xsi:type="dcterms:W3CDTF">2019-09-19T06:54:13Z</dcterms:modified>
</cp:coreProperties>
</file>