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259" r:id="rId6"/>
    <p:sldId id="260" r:id="rId7"/>
    <p:sldId id="261" r:id="rId8"/>
    <p:sldId id="258" r:id="rId9"/>
    <p:sldId id="262" r:id="rId10"/>
    <p:sldId id="263" r:id="rId11"/>
    <p:sldId id="264" r:id="rId12"/>
    <p:sldId id="265" r:id="rId13"/>
    <p:sldId id="266" r:id="rId14"/>
    <p:sldId id="267" r:id="rId15"/>
    <p:sldId id="268" r:id="rId16"/>
    <p:sldId id="269" r:id="rId17"/>
    <p:sldId id="272" r:id="rId18"/>
    <p:sldId id="273" r:id="rId19"/>
    <p:sldId id="298" r:id="rId20"/>
    <p:sldId id="274" r:id="rId21"/>
    <p:sldId id="275" r:id="rId22"/>
    <p:sldId id="305" r:id="rId23"/>
    <p:sldId id="276" r:id="rId24"/>
    <p:sldId id="277" r:id="rId25"/>
    <p:sldId id="306" r:id="rId26"/>
    <p:sldId id="307" r:id="rId27"/>
    <p:sldId id="300" r:id="rId28"/>
    <p:sldId id="278" r:id="rId29"/>
    <p:sldId id="279" r:id="rId30"/>
    <p:sldId id="280" r:id="rId31"/>
    <p:sldId id="281" r:id="rId32"/>
    <p:sldId id="282" r:id="rId33"/>
    <p:sldId id="284" r:id="rId34"/>
    <p:sldId id="286" r:id="rId35"/>
    <p:sldId id="287" r:id="rId36"/>
    <p:sldId id="288" r:id="rId37"/>
    <p:sldId id="289" r:id="rId38"/>
    <p:sldId id="323" r:id="rId39"/>
    <p:sldId id="324" r:id="rId40"/>
    <p:sldId id="320" r:id="rId41"/>
    <p:sldId id="321" r:id="rId42"/>
    <p:sldId id="325" r:id="rId43"/>
    <p:sldId id="319" r:id="rId44"/>
    <p:sldId id="312" r:id="rId45"/>
    <p:sldId id="350" r:id="rId46"/>
    <p:sldId id="316" r:id="rId47"/>
    <p:sldId id="317" r:id="rId48"/>
    <p:sldId id="327" r:id="rId49"/>
    <p:sldId id="328" r:id="rId50"/>
    <p:sldId id="329" r:id="rId51"/>
    <p:sldId id="330" r:id="rId52"/>
    <p:sldId id="331" r:id="rId53"/>
    <p:sldId id="332" r:id="rId54"/>
    <p:sldId id="333" r:id="rId55"/>
    <p:sldId id="334" r:id="rId56"/>
    <p:sldId id="335" r:id="rId57"/>
    <p:sldId id="336"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9" d="100"/>
          <a:sy n="69" d="100"/>
        </p:scale>
        <p:origin x="-15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956A0-B216-4AFB-84C1-4B48C3E7D7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311479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956A0-B216-4AFB-84C1-4B48C3E7D7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362604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956A0-B216-4AFB-84C1-4B48C3E7D7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197423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956A0-B216-4AFB-84C1-4B48C3E7D7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333204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956A0-B216-4AFB-84C1-4B48C3E7D7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90457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956A0-B216-4AFB-84C1-4B48C3E7D7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423716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956A0-B216-4AFB-84C1-4B48C3E7D7D2}"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210112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956A0-B216-4AFB-84C1-4B48C3E7D7D2}" type="datetimeFigureOut">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132748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956A0-B216-4AFB-84C1-4B48C3E7D7D2}"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209462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956A0-B216-4AFB-84C1-4B48C3E7D7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13424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956A0-B216-4AFB-84C1-4B48C3E7D7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B0D5A-803F-4FB3-A4EA-63800E3F4073}" type="slidenum">
              <a:rPr lang="en-US" smtClean="0"/>
              <a:t>‹#›</a:t>
            </a:fld>
            <a:endParaRPr lang="en-US"/>
          </a:p>
        </p:txBody>
      </p:sp>
    </p:spTree>
    <p:extLst>
      <p:ext uri="{BB962C8B-B14F-4D97-AF65-F5344CB8AC3E}">
        <p14:creationId xmlns:p14="http://schemas.microsoft.com/office/powerpoint/2010/main" val="173635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956A0-B216-4AFB-84C1-4B48C3E7D7D2}" type="datetimeFigureOut">
              <a:rPr lang="en-US" smtClean="0"/>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0D5A-803F-4FB3-A4EA-63800E3F4073}" type="slidenum">
              <a:rPr lang="en-US" smtClean="0"/>
              <a:t>‹#›</a:t>
            </a:fld>
            <a:endParaRPr lang="en-US"/>
          </a:p>
        </p:txBody>
      </p:sp>
    </p:spTree>
    <p:extLst>
      <p:ext uri="{BB962C8B-B14F-4D97-AF65-F5344CB8AC3E}">
        <p14:creationId xmlns:p14="http://schemas.microsoft.com/office/powerpoint/2010/main" val="335798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ata-flair.training/blogs/apache-spark-in-memory-comput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09600" y="2136339"/>
            <a:ext cx="8534400" cy="1754326"/>
          </a:xfrm>
          <a:prstGeom prst="rect">
            <a:avLst/>
          </a:prstGeom>
        </p:spPr>
        <p:txBody>
          <a:bodyPr wrap="square">
            <a:spAutoFit/>
          </a:bodyPr>
          <a:lstStyle/>
          <a:p>
            <a:pPr algn="just"/>
            <a:r>
              <a:rPr lang="en-US" b="1" dirty="0"/>
              <a:t>Spark:</a:t>
            </a:r>
            <a:r>
              <a:rPr lang="en-US" dirty="0"/>
              <a:t>Importance of Spark Framework, Components of the Spark unified stack,</a:t>
            </a:r>
          </a:p>
          <a:p>
            <a:pPr algn="just"/>
            <a:r>
              <a:rPr lang="en-US" dirty="0"/>
              <a:t>Batch and Real-Time Analytics with Apache Spark, Resilient Distributed Dataset</a:t>
            </a:r>
          </a:p>
          <a:p>
            <a:pPr algn="just"/>
            <a:r>
              <a:rPr lang="en-US" dirty="0"/>
              <a:t>(RDD), </a:t>
            </a:r>
            <a:endParaRPr lang="en-US" dirty="0" smtClean="0"/>
          </a:p>
          <a:p>
            <a:pPr algn="just"/>
            <a:endParaRPr lang="en-US" dirty="0"/>
          </a:p>
          <a:p>
            <a:pPr algn="just"/>
            <a:r>
              <a:rPr lang="en-US" b="1" dirty="0" smtClean="0"/>
              <a:t>Scala</a:t>
            </a:r>
            <a:r>
              <a:rPr lang="en-US" b="1" dirty="0"/>
              <a:t>:</a:t>
            </a:r>
            <a:r>
              <a:rPr lang="en-US" dirty="0"/>
              <a:t> </a:t>
            </a:r>
            <a:r>
              <a:rPr lang="en-US" dirty="0" smtClean="0"/>
              <a:t>Scala,Environment </a:t>
            </a:r>
            <a:r>
              <a:rPr lang="en-US" dirty="0"/>
              <a:t>Set up, Downloading and installing Spark standalone, Functional</a:t>
            </a:r>
          </a:p>
          <a:p>
            <a:pPr algn="just"/>
            <a:r>
              <a:rPr lang="en-US" dirty="0"/>
              <a:t>Programming, Collections.</a:t>
            </a:r>
          </a:p>
        </p:txBody>
      </p:sp>
    </p:spTree>
    <p:extLst>
      <p:ext uri="{BB962C8B-B14F-4D97-AF65-F5344CB8AC3E}">
        <p14:creationId xmlns:p14="http://schemas.microsoft.com/office/powerpoint/2010/main" val="620289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Spark Core</a:t>
            </a:r>
            <a:r>
              <a:rPr lang="en-US" dirty="0"/>
              <a:t> — Spark Core is the base engine for large-scale parallel and distributed data processing. Further, additional libraries which are built on top of the core allow diverse workloads for streaming, SQL, and machine learning. It is responsible for memory management and fault recovery, scheduling, distributing and monitoring jobs on a cluster &amp; interacting with storage systems.</a:t>
            </a:r>
          </a:p>
        </p:txBody>
      </p:sp>
    </p:spTree>
    <p:extLst>
      <p:ext uri="{BB962C8B-B14F-4D97-AF65-F5344CB8AC3E}">
        <p14:creationId xmlns:p14="http://schemas.microsoft.com/office/powerpoint/2010/main" val="390021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Cluster management</a:t>
            </a:r>
            <a:r>
              <a:rPr lang="en-US" dirty="0"/>
              <a:t> — A cluster manager is used to acquire cluster resources for executing jobs. Spark core runs over diverse cluster managers including </a:t>
            </a:r>
            <a:r>
              <a:rPr lang="en-US" dirty="0" err="1"/>
              <a:t>Hadoop</a:t>
            </a:r>
            <a:r>
              <a:rPr lang="en-US" dirty="0"/>
              <a:t> YARN, Apache </a:t>
            </a:r>
            <a:r>
              <a:rPr lang="en-US" dirty="0" err="1"/>
              <a:t>Mesos</a:t>
            </a:r>
            <a:r>
              <a:rPr lang="en-US" dirty="0"/>
              <a:t>, Amazon EC2 and Spark’s built-in cluster manager. The cluster manager handles resource sharing between Spark applications. On the other hand, Spark can access data in HDFS, Cassandra, </a:t>
            </a:r>
            <a:r>
              <a:rPr lang="en-US" dirty="0" err="1"/>
              <a:t>HBase</a:t>
            </a:r>
            <a:r>
              <a:rPr lang="en-US" dirty="0"/>
              <a:t>, Hive, </a:t>
            </a:r>
            <a:r>
              <a:rPr lang="en-US" dirty="0" err="1"/>
              <a:t>Alluxio</a:t>
            </a:r>
            <a:r>
              <a:rPr lang="en-US" dirty="0"/>
              <a:t>, and any </a:t>
            </a:r>
            <a:r>
              <a:rPr lang="en-US" dirty="0" err="1"/>
              <a:t>Hadoop</a:t>
            </a:r>
            <a:r>
              <a:rPr lang="en-US" dirty="0"/>
              <a:t> data source</a:t>
            </a:r>
          </a:p>
        </p:txBody>
      </p:sp>
    </p:spTree>
    <p:extLst>
      <p:ext uri="{BB962C8B-B14F-4D97-AF65-F5344CB8AC3E}">
        <p14:creationId xmlns:p14="http://schemas.microsoft.com/office/powerpoint/2010/main" val="258657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Spark Streaming</a:t>
            </a:r>
            <a:r>
              <a:rPr lang="en-US" dirty="0"/>
              <a:t> — Spark Streaming is the component of Spark which is used to process real-time streaming data.</a:t>
            </a:r>
          </a:p>
        </p:txBody>
      </p:sp>
    </p:spTree>
    <p:extLst>
      <p:ext uri="{BB962C8B-B14F-4D97-AF65-F5344CB8AC3E}">
        <p14:creationId xmlns:p14="http://schemas.microsoft.com/office/powerpoint/2010/main" val="295956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Spark SQL</a:t>
            </a:r>
            <a:r>
              <a:rPr lang="en-US" dirty="0"/>
              <a:t>: Spark SQL is a new module in Spark which integrates relational processing with Spark’s functional programming API. It supports querying data either via SQL or via the Hive Query Language. The </a:t>
            </a:r>
            <a:r>
              <a:rPr lang="en-US" dirty="0" err="1"/>
              <a:t>DataFrame</a:t>
            </a:r>
            <a:r>
              <a:rPr lang="en-US" dirty="0"/>
              <a:t> and Dataset APIs of Spark SQL provide a higher level of abstraction for structured data.</a:t>
            </a:r>
          </a:p>
        </p:txBody>
      </p:sp>
    </p:spTree>
    <p:extLst>
      <p:ext uri="{BB962C8B-B14F-4D97-AF65-F5344CB8AC3E}">
        <p14:creationId xmlns:p14="http://schemas.microsoft.com/office/powerpoint/2010/main" val="226381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GraphX</a:t>
            </a:r>
            <a:r>
              <a:rPr lang="en-US" dirty="0"/>
              <a:t>: </a:t>
            </a:r>
            <a:r>
              <a:rPr lang="en-US" dirty="0" err="1"/>
              <a:t>GraphX</a:t>
            </a:r>
            <a:r>
              <a:rPr lang="en-US" dirty="0"/>
              <a:t> is the Spark API for graphs and graph-parallel computation. Thus, it extends the Spark RDD with a Resilient Distributed Property Graph</a:t>
            </a:r>
            <a:r>
              <a:rPr lang="en-US" dirty="0" smtClean="0"/>
              <a:t>.</a:t>
            </a:r>
          </a:p>
          <a:p>
            <a:endParaRPr lang="en-US" dirty="0"/>
          </a:p>
        </p:txBody>
      </p:sp>
    </p:spTree>
    <p:extLst>
      <p:ext uri="{BB962C8B-B14F-4D97-AF65-F5344CB8AC3E}">
        <p14:creationId xmlns:p14="http://schemas.microsoft.com/office/powerpoint/2010/main" val="375865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MLlib</a:t>
            </a:r>
            <a:r>
              <a:rPr lang="en-US" b="1" dirty="0"/>
              <a:t> </a:t>
            </a:r>
            <a:r>
              <a:rPr lang="en-US" dirty="0"/>
              <a:t>(Machine Learning): </a:t>
            </a:r>
            <a:r>
              <a:rPr lang="en-US" dirty="0" err="1"/>
              <a:t>MLlib</a:t>
            </a:r>
            <a:r>
              <a:rPr lang="en-US" dirty="0"/>
              <a:t> stands for Machine Learning Library. Spark </a:t>
            </a:r>
            <a:r>
              <a:rPr lang="en-US" dirty="0" err="1"/>
              <a:t>MLlib</a:t>
            </a:r>
            <a:r>
              <a:rPr lang="en-US" dirty="0"/>
              <a:t> is used to perform machine learning in Apache Spark.</a:t>
            </a:r>
          </a:p>
        </p:txBody>
      </p:sp>
    </p:spTree>
    <p:extLst>
      <p:ext uri="{BB962C8B-B14F-4D97-AF65-F5344CB8AC3E}">
        <p14:creationId xmlns:p14="http://schemas.microsoft.com/office/powerpoint/2010/main" val="239190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lgn="ctr">
              <a:buNone/>
            </a:pPr>
            <a:r>
              <a:rPr lang="en-US" sz="8000" b="1" dirty="0"/>
              <a:t>Resilient Distributed </a:t>
            </a:r>
            <a:r>
              <a:rPr lang="en-US" sz="8000" b="1" dirty="0" smtClean="0"/>
              <a:t>Datasets</a:t>
            </a:r>
          </a:p>
          <a:p>
            <a:pPr marL="0" indent="0" algn="ctr">
              <a:buNone/>
            </a:pPr>
            <a:r>
              <a:rPr lang="en-US" sz="8000" b="1" dirty="0" smtClean="0"/>
              <a:t>(RDD)</a:t>
            </a:r>
            <a:endParaRPr lang="en-US" sz="8000" b="1" dirty="0"/>
          </a:p>
          <a:p>
            <a:endParaRPr lang="en-US" dirty="0"/>
          </a:p>
        </p:txBody>
      </p:sp>
    </p:spTree>
    <p:extLst>
      <p:ext uri="{BB962C8B-B14F-4D97-AF65-F5344CB8AC3E}">
        <p14:creationId xmlns:p14="http://schemas.microsoft.com/office/powerpoint/2010/main" val="264297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RDD</a:t>
            </a:r>
            <a:r>
              <a:rPr lang="en-IN" b="1" dirty="0"/>
              <a:t>?</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Resilient Distributed Dataset(RDD</a:t>
            </a:r>
            <a:r>
              <a:rPr lang="en-IN" b="1" dirty="0" smtClean="0"/>
              <a:t>)</a:t>
            </a:r>
          </a:p>
          <a:p>
            <a:r>
              <a:rPr lang="en-IN" dirty="0"/>
              <a:t>RDDs are the building blocks of any Spark application. RDDs Stands for:</a:t>
            </a:r>
          </a:p>
          <a:p>
            <a:r>
              <a:rPr lang="en-IN" b="1" i="1" dirty="0"/>
              <a:t>Resilient:</a:t>
            </a:r>
            <a:r>
              <a:rPr lang="en-IN" dirty="0"/>
              <a:t> Fault tolerant and is capable of rebuilding data on failure</a:t>
            </a:r>
          </a:p>
          <a:p>
            <a:r>
              <a:rPr lang="en-IN" b="1" i="1" dirty="0"/>
              <a:t>Distributed:</a:t>
            </a:r>
            <a:r>
              <a:rPr lang="en-IN" dirty="0"/>
              <a:t> Distributed data among the multiple nodes in a cluster</a:t>
            </a:r>
          </a:p>
          <a:p>
            <a:r>
              <a:rPr lang="en-IN" b="1" i="1" dirty="0"/>
              <a:t>Dataset:</a:t>
            </a:r>
            <a:r>
              <a:rPr lang="en-IN" dirty="0"/>
              <a:t> Collection of partitioned data with values</a:t>
            </a:r>
          </a:p>
          <a:p>
            <a:r>
              <a:rPr lang="en-IN" dirty="0"/>
              <a:t>It is a layer of abstracted data over the distributed collection. It is immutable in nature and follows </a:t>
            </a:r>
            <a:r>
              <a:rPr lang="en-IN" i="1" dirty="0"/>
              <a:t>lazy transformations</a:t>
            </a:r>
            <a:r>
              <a:rPr lang="en-IN" dirty="0"/>
              <a:t>. </a:t>
            </a:r>
            <a:br>
              <a:rPr lang="en-IN" dirty="0"/>
            </a:br>
            <a:endParaRPr lang="en-IN" dirty="0"/>
          </a:p>
        </p:txBody>
      </p:sp>
    </p:spTree>
    <p:extLst>
      <p:ext uri="{BB962C8B-B14F-4D97-AF65-F5344CB8AC3E}">
        <p14:creationId xmlns:p14="http://schemas.microsoft.com/office/powerpoint/2010/main" val="312694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the data in an RDD is split into chunks based on a key. </a:t>
            </a:r>
            <a:endParaRPr lang="en-IN" dirty="0" smtClean="0"/>
          </a:p>
          <a:p>
            <a:r>
              <a:rPr lang="en-IN" dirty="0" smtClean="0"/>
              <a:t>RDDs </a:t>
            </a:r>
            <a:r>
              <a:rPr lang="en-IN" dirty="0"/>
              <a:t>are highly resilient, </a:t>
            </a:r>
            <a:r>
              <a:rPr lang="en-IN" dirty="0" err="1"/>
              <a:t>i.e</a:t>
            </a:r>
            <a:r>
              <a:rPr lang="en-IN" dirty="0"/>
              <a:t>, they are able to recover quickly from any issues as the same data chunks are replicated across multiple executor nodes. </a:t>
            </a:r>
            <a:endParaRPr lang="en-IN" dirty="0" smtClean="0"/>
          </a:p>
          <a:p>
            <a:r>
              <a:rPr lang="en-IN" dirty="0" smtClean="0"/>
              <a:t>even </a:t>
            </a:r>
            <a:r>
              <a:rPr lang="en-IN" dirty="0"/>
              <a:t>if one executor node fails, another will still process the data. This allows you to perform your functional calculations against your dataset very quickly by harnessing the power of multiple nodes. </a:t>
            </a:r>
            <a:endParaRPr lang="en-IN" dirty="0" smtClean="0"/>
          </a:p>
          <a:p>
            <a:r>
              <a:rPr lang="en-IN" dirty="0"/>
              <a:t>once you create an RDD it becomes </a:t>
            </a:r>
            <a:r>
              <a:rPr lang="en-IN" b="1" i="1" dirty="0"/>
              <a:t>immutable</a:t>
            </a:r>
            <a:r>
              <a:rPr lang="en-IN" dirty="0"/>
              <a:t>. By immutable I mean, an object whose state cannot be modified after it is created, but they can surely be transformed.</a:t>
            </a:r>
          </a:p>
        </p:txBody>
      </p:sp>
    </p:spTree>
    <p:extLst>
      <p:ext uri="{BB962C8B-B14F-4D97-AF65-F5344CB8AC3E}">
        <p14:creationId xmlns:p14="http://schemas.microsoft.com/office/powerpoint/2010/main" val="82667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Formally, an RDD is a read-only, partitioned collection of records. RDDs can be created through deterministic operations on either data on stable storage or other RDDs. RDD is a fault-tolerant collection of elements that can be operated on in parallel.</a:t>
            </a:r>
          </a:p>
        </p:txBody>
      </p:sp>
    </p:spTree>
    <p:extLst>
      <p:ext uri="{BB962C8B-B14F-4D97-AF65-F5344CB8AC3E}">
        <p14:creationId xmlns:p14="http://schemas.microsoft.com/office/powerpoint/2010/main" val="373008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863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 the spark distributed </a:t>
            </a:r>
            <a:r>
              <a:rPr lang="en-IN" dirty="0"/>
              <a:t>environment, each dataset in RDD is divided into logical partitions, which may be computed on different nodes of the cluster. Due to this, you can perform transformations or actions on the complete data parallelly.</a:t>
            </a:r>
          </a:p>
        </p:txBody>
      </p:sp>
    </p:spTree>
    <p:extLst>
      <p:ext uri="{BB962C8B-B14F-4D97-AF65-F5344CB8AC3E}">
        <p14:creationId xmlns:p14="http://schemas.microsoft.com/office/powerpoint/2010/main" val="262220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Workflow- Spark Architectur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0330"/>
            <a:ext cx="8702899" cy="665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24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76200"/>
            <a:ext cx="9178636"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11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935932" y="1742204"/>
            <a:ext cx="7579419" cy="3885864"/>
          </a:xfrm>
          <a:prstGeom prst="rect">
            <a:avLst/>
          </a:prstGeom>
        </p:spPr>
      </p:pic>
    </p:spTree>
    <p:extLst>
      <p:ext uri="{BB962C8B-B14F-4D97-AF65-F5344CB8AC3E}">
        <p14:creationId xmlns:p14="http://schemas.microsoft.com/office/powerpoint/2010/main" val="1877123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There are two ways to create RDDs − parallelizing an existing collection in your driver program, or by referencing a dataset in an external storage system, such as a shared file system, HDFS, </a:t>
            </a:r>
            <a:r>
              <a:rPr lang="en-IN" dirty="0" err="1"/>
              <a:t>HBase</a:t>
            </a:r>
            <a:r>
              <a:rPr lang="en-IN" dirty="0"/>
              <a:t>, etc.</a:t>
            </a:r>
          </a:p>
          <a:p>
            <a:r>
              <a:rPr lang="en-IN" dirty="0"/>
              <a:t>With RDDs, you can perform two types of operations:</a:t>
            </a:r>
          </a:p>
          <a:p>
            <a:r>
              <a:rPr lang="en-IN" b="1" dirty="0"/>
              <a:t>Transformations: </a:t>
            </a:r>
            <a:r>
              <a:rPr lang="en-IN" dirty="0"/>
              <a:t>They are the operations that are applied to create a new RDD.</a:t>
            </a:r>
          </a:p>
          <a:p>
            <a:r>
              <a:rPr lang="en-IN" b="1" dirty="0"/>
              <a:t>Actions:</a:t>
            </a:r>
            <a:r>
              <a:rPr lang="en-IN" dirty="0"/>
              <a:t> They are applied on an RDD to instruct Apache Spark to apply computation and pass the result back to the driver.</a:t>
            </a:r>
          </a:p>
          <a:p>
            <a:endParaRPr lang="en-IN" dirty="0"/>
          </a:p>
        </p:txBody>
      </p:sp>
    </p:spTree>
    <p:extLst>
      <p:ext uri="{BB962C8B-B14F-4D97-AF65-F5344CB8AC3E}">
        <p14:creationId xmlns:p14="http://schemas.microsoft.com/office/powerpoint/2010/main" val="106655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250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0"/>
            <a:ext cx="913707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3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6" name="Picture 4" descr="https://qphs.fs.quoracdn.net/main-qimg-8b48c22b05a37e9070140b446622ba1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515"/>
            <a:ext cx="9144000" cy="690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9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of execution</a:t>
            </a:r>
            <a:endParaRPr lang="en-IN" dirty="0"/>
          </a:p>
        </p:txBody>
      </p:sp>
      <p:sp>
        <p:nvSpPr>
          <p:cNvPr id="3" name="Content Placeholder 2"/>
          <p:cNvSpPr>
            <a:spLocks noGrp="1"/>
          </p:cNvSpPr>
          <p:nvPr>
            <p:ph idx="1"/>
          </p:nvPr>
        </p:nvSpPr>
        <p:spPr/>
        <p:txBody>
          <a:bodyPr/>
          <a:lstStyle/>
          <a:p>
            <a:r>
              <a:rPr lang="en-IN" b="1" dirty="0"/>
              <a:t>STEP 1: </a:t>
            </a:r>
            <a:r>
              <a:rPr lang="en-IN" dirty="0"/>
              <a:t>The client submits spark user application code. When an application code is submitted, the driver implicitly converts user code that contains transformations and actions into a logically </a:t>
            </a:r>
            <a:r>
              <a:rPr lang="en-IN" i="1" dirty="0"/>
              <a:t>directed acyclic graph</a:t>
            </a:r>
            <a:r>
              <a:rPr lang="en-IN" dirty="0"/>
              <a:t> called </a:t>
            </a:r>
            <a:r>
              <a:rPr lang="en-IN" b="1" i="1" dirty="0"/>
              <a:t>DAG. </a:t>
            </a:r>
            <a:r>
              <a:rPr lang="en-IN" dirty="0"/>
              <a:t>At this stage, it also performs optimizations such as pipelining transformations.</a:t>
            </a:r>
          </a:p>
        </p:txBody>
      </p:sp>
    </p:spTree>
    <p:extLst>
      <p:ext uri="{BB962C8B-B14F-4D97-AF65-F5344CB8AC3E}">
        <p14:creationId xmlns:p14="http://schemas.microsoft.com/office/powerpoint/2010/main" val="379677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2:</a:t>
            </a:r>
            <a:r>
              <a:rPr lang="en-IN" dirty="0"/>
              <a:t> After that, it converts the logical graph called DAG into physical execution plan with many stages. After converting into a physical execution plan, it creates physical execution units called tasks under each stage. Then the tasks are bundled and sent to the cluster.</a:t>
            </a:r>
          </a:p>
        </p:txBody>
      </p:sp>
    </p:spTree>
    <p:extLst>
      <p:ext uri="{BB962C8B-B14F-4D97-AF65-F5344CB8AC3E}">
        <p14:creationId xmlns:p14="http://schemas.microsoft.com/office/powerpoint/2010/main" val="302382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71800"/>
            <a:ext cx="26289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244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3:</a:t>
            </a:r>
            <a:r>
              <a:rPr lang="en-IN" dirty="0"/>
              <a:t> Now the driver talks to the cluster manager and negotiates the resources. Cluster manager launches executors in worker nodes on behalf of the driver. At this point, the driver will send the tasks to the executors based on data placement. When executors start, they register themselves with drivers. So, the driver will have a complete view of executors that are executing the task.</a:t>
            </a:r>
          </a:p>
        </p:txBody>
      </p:sp>
    </p:spTree>
    <p:extLst>
      <p:ext uri="{BB962C8B-B14F-4D97-AF65-F5344CB8AC3E}">
        <p14:creationId xmlns:p14="http://schemas.microsoft.com/office/powerpoint/2010/main" val="4008061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Spark Architectur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 y="100081"/>
            <a:ext cx="8796131" cy="645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77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STEP 4:</a:t>
            </a:r>
            <a:r>
              <a:rPr lang="en-IN" dirty="0"/>
              <a:t> During the course of execution of tasks, driver program will monitor the set of executors that runs. Driver node also schedules future tasks based on data placemen</a:t>
            </a:r>
          </a:p>
        </p:txBody>
      </p:sp>
    </p:spTree>
    <p:extLst>
      <p:ext uri="{BB962C8B-B14F-4D97-AF65-F5344CB8AC3E}">
        <p14:creationId xmlns:p14="http://schemas.microsoft.com/office/powerpoint/2010/main" val="860848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https://qphs.fs.quoracdn.net/main-qimg-905ac0feea711e802cad18e7b5e7bb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41" y="171943"/>
            <a:ext cx="8308810" cy="636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320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In your </a:t>
            </a:r>
            <a:r>
              <a:rPr lang="en-IN" b="1" dirty="0"/>
              <a:t>master node</a:t>
            </a:r>
            <a:r>
              <a:rPr lang="en-IN" dirty="0"/>
              <a:t>, you have the </a:t>
            </a:r>
            <a:r>
              <a:rPr lang="en-IN" i="1" dirty="0"/>
              <a:t>driver program</a:t>
            </a:r>
            <a:r>
              <a:rPr lang="en-IN" dirty="0"/>
              <a:t>, which drives your application. The code you are writing behaves as a driver program or if you are using the interactive shell, the shell acts as the driver program.</a:t>
            </a:r>
          </a:p>
          <a:p>
            <a:r>
              <a:rPr lang="en-IN" dirty="0"/>
              <a:t>Inside the driver program, the first thing you do is, you </a:t>
            </a:r>
            <a:r>
              <a:rPr lang="en-IN" i="1" dirty="0"/>
              <a:t>create</a:t>
            </a:r>
            <a:r>
              <a:rPr lang="en-IN" dirty="0"/>
              <a:t> a </a:t>
            </a:r>
            <a:r>
              <a:rPr lang="en-IN" b="1" i="1" dirty="0"/>
              <a:t>Spark Context.</a:t>
            </a:r>
            <a:r>
              <a:rPr lang="en-IN" dirty="0"/>
              <a:t> Assume that the Spark context is a gateway to all the Spark functionalities. It is similar to your database connection. Any command you execute in your database goes through the database connection. Likewise, anything you do on Spark goes through Spark context.</a:t>
            </a:r>
          </a:p>
          <a:p>
            <a:endParaRPr lang="en-IN" dirty="0"/>
          </a:p>
        </p:txBody>
      </p:sp>
    </p:spTree>
    <p:extLst>
      <p:ext uri="{BB962C8B-B14F-4D97-AF65-F5344CB8AC3E}">
        <p14:creationId xmlns:p14="http://schemas.microsoft.com/office/powerpoint/2010/main" val="239597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Now, this Spark context works with the </a:t>
            </a:r>
            <a:r>
              <a:rPr lang="en-IN" b="1" i="1" dirty="0"/>
              <a:t>cluster manager</a:t>
            </a:r>
            <a:r>
              <a:rPr lang="en-IN" dirty="0"/>
              <a:t> to manage various jobs. The driver program &amp; Spark context takes care of the job execution within the cluster. A job is split into multiple tasks which are distributed over the worker node. Anytime an RDD is created in Spark context, it can be distributed across various nodes and can be cached there.</a:t>
            </a:r>
          </a:p>
          <a:p>
            <a:r>
              <a:rPr lang="en-IN" b="1" dirty="0"/>
              <a:t>W</a:t>
            </a:r>
            <a:r>
              <a:rPr lang="en-IN" b="1" i="1" dirty="0"/>
              <a:t>orker nodes</a:t>
            </a:r>
            <a:r>
              <a:rPr lang="en-IN" dirty="0"/>
              <a:t> are the slave nodes whose job is to basically execute the tasks. These tasks are then executed on the partitioned RDDs in the worker node and hence returns back the result to the Spark Context.</a:t>
            </a:r>
          </a:p>
          <a:p>
            <a:endParaRPr lang="en-IN" dirty="0"/>
          </a:p>
        </p:txBody>
      </p:sp>
    </p:spTree>
    <p:extLst>
      <p:ext uri="{BB962C8B-B14F-4D97-AF65-F5344CB8AC3E}">
        <p14:creationId xmlns:p14="http://schemas.microsoft.com/office/powerpoint/2010/main" val="220084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Spark Context takes the job, breaks the job in tasks and distribute them to the worker nodes. These tasks work on the partitioned RDD, perform operations, collect the results and return to the main Spark Context.</a:t>
            </a:r>
          </a:p>
          <a:p>
            <a:r>
              <a:rPr lang="en-IN" dirty="0"/>
              <a:t>If you increase the number of workers, then you can divide jobs into more partitions and execute them </a:t>
            </a:r>
            <a:r>
              <a:rPr lang="en-IN" dirty="0" smtClean="0"/>
              <a:t>parallel </a:t>
            </a:r>
            <a:r>
              <a:rPr lang="en-IN" dirty="0"/>
              <a:t>over multiple systems. It will be a lot faster.</a:t>
            </a:r>
          </a:p>
          <a:p>
            <a:r>
              <a:rPr lang="en-IN" dirty="0"/>
              <a:t>With the increase in the number of workers, memory size will also increase &amp; you can cache the jobs to execute it faster.</a:t>
            </a:r>
          </a:p>
          <a:p>
            <a:endParaRPr lang="en-IN" dirty="0"/>
          </a:p>
        </p:txBody>
      </p:sp>
    </p:spTree>
    <p:extLst>
      <p:ext uri="{BB962C8B-B14F-4D97-AF65-F5344CB8AC3E}">
        <p14:creationId xmlns:p14="http://schemas.microsoft.com/office/powerpoint/2010/main" val="366173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executor</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individual task in the given Spark job runs in the Spark executors. Executors are launched once in the beginning of Spark Application and then they run for the entire lifetime of an application. Even if the Spark executor fails, the Spark application can continue with ease. There are two main roles of the executors:</a:t>
            </a:r>
          </a:p>
          <a:p>
            <a:r>
              <a:rPr lang="en-IN" dirty="0"/>
              <a:t>Runs the task that makes up the application and returns the result to the driver.</a:t>
            </a:r>
          </a:p>
          <a:p>
            <a:r>
              <a:rPr lang="en-IN" dirty="0"/>
              <a:t>Provide</a:t>
            </a:r>
            <a:r>
              <a:rPr lang="en-IN" b="1" dirty="0">
                <a:hlinkClick r:id="rId2"/>
              </a:rPr>
              <a:t> in-memory</a:t>
            </a:r>
            <a:r>
              <a:rPr lang="en-IN" dirty="0"/>
              <a:t> storage for RDDs that are cached by the user.</a:t>
            </a:r>
          </a:p>
          <a:p>
            <a:endParaRPr lang="en-IN" dirty="0"/>
          </a:p>
        </p:txBody>
      </p:sp>
    </p:spTree>
    <p:extLst>
      <p:ext uri="{BB962C8B-B14F-4D97-AF65-F5344CB8AC3E}">
        <p14:creationId xmlns:p14="http://schemas.microsoft.com/office/powerpoint/2010/main" val="346732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some transformations</a:t>
            </a:r>
            <a:endParaRPr lang="en-US" sz="48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 y="1524000"/>
            <a:ext cx="91713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95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41443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13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13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4" y="1503405"/>
            <a:ext cx="8686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0" y="1503404"/>
            <a:ext cx="762000" cy="192559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2381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80378"/>
            <a:ext cx="8481900" cy="421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142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91635" y="214313"/>
            <a:ext cx="7536840" cy="4344808"/>
          </a:xfrm>
          <a:prstGeom prst="rect">
            <a:avLst/>
          </a:prstGeom>
        </p:spPr>
      </p:pic>
    </p:spTree>
    <p:extLst>
      <p:ext uri="{BB962C8B-B14F-4D97-AF65-F5344CB8AC3E}">
        <p14:creationId xmlns:p14="http://schemas.microsoft.com/office/powerpoint/2010/main" val="1360467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73374" y="468312"/>
            <a:ext cx="7420230" cy="3949142"/>
          </a:xfrm>
          <a:prstGeom prst="rect">
            <a:avLst/>
          </a:prstGeom>
        </p:spPr>
      </p:pic>
    </p:spTree>
    <p:extLst>
      <p:ext uri="{BB962C8B-B14F-4D97-AF65-F5344CB8AC3E}">
        <p14:creationId xmlns:p14="http://schemas.microsoft.com/office/powerpoint/2010/main" val="1144380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value Transformations</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54586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143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64" y="228600"/>
            <a:ext cx="7389236" cy="627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087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a:t>
            </a:r>
            <a:endParaRPr lang="en-US" dirty="0"/>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74098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32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functions</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70" y="1309816"/>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759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28600" y="285750"/>
            <a:ext cx="8817872" cy="2914650"/>
          </a:xfrm>
          <a:prstGeom prst="rect">
            <a:avLst/>
          </a:prstGeom>
        </p:spPr>
      </p:pic>
    </p:spTree>
    <p:extLst>
      <p:ext uri="{BB962C8B-B14F-4D97-AF65-F5344CB8AC3E}">
        <p14:creationId xmlns:p14="http://schemas.microsoft.com/office/powerpoint/2010/main" val="301799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5997" y="808607"/>
            <a:ext cx="9167060" cy="4677793"/>
          </a:xfrm>
          <a:prstGeom prst="rect">
            <a:avLst/>
          </a:prstGeom>
        </p:spPr>
      </p:pic>
    </p:spTree>
    <p:extLst>
      <p:ext uri="{BB962C8B-B14F-4D97-AF65-F5344CB8AC3E}">
        <p14:creationId xmlns:p14="http://schemas.microsoft.com/office/powerpoint/2010/main" val="206733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Spark?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Fast and general cluster computing system, interoperable with </a:t>
            </a:r>
            <a:r>
              <a:rPr lang="en-US" dirty="0" err="1" smtClean="0"/>
              <a:t>Hadoop</a:t>
            </a:r>
            <a:r>
              <a:rPr lang="en-US" dirty="0" smtClean="0"/>
              <a:t>, included in all major </a:t>
            </a:r>
            <a:r>
              <a:rPr lang="en-US" dirty="0" err="1" smtClean="0"/>
              <a:t>distros</a:t>
            </a:r>
            <a:endParaRPr lang="en-US" dirty="0" smtClean="0"/>
          </a:p>
          <a:p>
            <a:endParaRPr lang="en-US" dirty="0" smtClean="0"/>
          </a:p>
          <a:p>
            <a:r>
              <a:rPr lang="en-US" dirty="0" smtClean="0"/>
              <a:t>Improves efficiency through:</a:t>
            </a:r>
          </a:p>
          <a:p>
            <a:pPr lvl="1"/>
            <a:r>
              <a:rPr lang="en-US" dirty="0" smtClean="0"/>
              <a:t>In-memory computing primitives</a:t>
            </a:r>
          </a:p>
          <a:p>
            <a:pPr lvl="1"/>
            <a:r>
              <a:rPr lang="en-US" dirty="0" smtClean="0"/>
              <a:t>General computation graphs</a:t>
            </a:r>
          </a:p>
          <a:p>
            <a:r>
              <a:rPr lang="en-US" dirty="0" smtClean="0"/>
              <a:t>Improves usability through:</a:t>
            </a:r>
          </a:p>
          <a:p>
            <a:pPr lvl="1"/>
            <a:r>
              <a:rPr lang="en-US" dirty="0" smtClean="0"/>
              <a:t>Rich APIs in Scala, Java, Python</a:t>
            </a:r>
          </a:p>
          <a:p>
            <a:pPr lvl="1"/>
            <a:r>
              <a:rPr lang="en-US" dirty="0" smtClean="0"/>
              <a:t>Interactive shell</a:t>
            </a:r>
            <a:endParaRPr lang="en-US" dirty="0"/>
          </a:p>
        </p:txBody>
      </p:sp>
      <p:grpSp>
        <p:nvGrpSpPr>
          <p:cNvPr id="4" name="Group 3"/>
          <p:cNvGrpSpPr/>
          <p:nvPr/>
        </p:nvGrpSpPr>
        <p:grpSpPr>
          <a:xfrm>
            <a:off x="5693202" y="3633121"/>
            <a:ext cx="3360550" cy="954107"/>
            <a:chOff x="6168006" y="3688067"/>
            <a:chExt cx="3035913" cy="954107"/>
          </a:xfrm>
        </p:grpSpPr>
        <p:cxnSp>
          <p:nvCxnSpPr>
            <p:cNvPr id="5" name="Straight Arrow Connector 4"/>
            <p:cNvCxnSpPr/>
            <p:nvPr/>
          </p:nvCxnSpPr>
          <p:spPr>
            <a:xfrm flipV="1">
              <a:off x="6168006" y="4172280"/>
              <a:ext cx="413034"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536140" y="3688067"/>
              <a:ext cx="2667779" cy="954107"/>
            </a:xfrm>
            <a:prstGeom prst="rect">
              <a:avLst/>
            </a:prstGeom>
            <a:noFill/>
          </p:spPr>
          <p:txBody>
            <a:bodyPr wrap="none" rtlCol="0">
              <a:spAutoFit/>
            </a:bodyPr>
            <a:lstStyle/>
            <a:p>
              <a:pPr algn="ctr" fontAlgn="auto">
                <a:spcBef>
                  <a:spcPts val="0"/>
                </a:spcBef>
                <a:spcAft>
                  <a:spcPts val="0"/>
                </a:spcAft>
              </a:pPr>
              <a:r>
                <a:rPr lang="en-US" sz="2800" dirty="0" smtClean="0">
                  <a:solidFill>
                    <a:srgbClr val="FF6600"/>
                  </a:solidFill>
                  <a:latin typeface="Helvetica Neue Light"/>
                  <a:ea typeface="+mn-ea"/>
                  <a:cs typeface="Helvetica Neue Light"/>
                </a:rPr>
                <a:t>Up to 100×</a:t>
              </a:r>
              <a:r>
                <a:rPr lang="en-US" sz="2800" dirty="0">
                  <a:solidFill>
                    <a:srgbClr val="FF6600"/>
                  </a:solidFill>
                  <a:latin typeface="Helvetica Neue Light"/>
                  <a:ea typeface="+mn-ea"/>
                  <a:cs typeface="Helvetica Neue Light"/>
                </a:rPr>
                <a:t> </a:t>
              </a:r>
              <a:r>
                <a:rPr lang="en-US" sz="2800" dirty="0" smtClean="0">
                  <a:solidFill>
                    <a:srgbClr val="FF6600"/>
                  </a:solidFill>
                  <a:latin typeface="Helvetica Neue Light"/>
                  <a:ea typeface="+mn-ea"/>
                  <a:cs typeface="Helvetica Neue Light"/>
                </a:rPr>
                <a:t>faster</a:t>
              </a:r>
            </a:p>
            <a:p>
              <a:pPr algn="ctr" fontAlgn="auto">
                <a:spcBef>
                  <a:spcPts val="0"/>
                </a:spcBef>
                <a:spcAft>
                  <a:spcPts val="0"/>
                </a:spcAft>
              </a:pPr>
              <a:r>
                <a:rPr lang="en-US" sz="2800" dirty="0" smtClean="0">
                  <a:solidFill>
                    <a:srgbClr val="FF6600"/>
                  </a:solidFill>
                  <a:latin typeface="Helvetica Neue Light"/>
                  <a:ea typeface="+mn-ea"/>
                  <a:cs typeface="Helvetica Neue Light"/>
                </a:rPr>
                <a:t>(2-10× on disk)</a:t>
              </a:r>
            </a:p>
          </p:txBody>
        </p:sp>
      </p:grpSp>
      <p:grpSp>
        <p:nvGrpSpPr>
          <p:cNvPr id="7" name="Group 6"/>
          <p:cNvGrpSpPr/>
          <p:nvPr/>
        </p:nvGrpSpPr>
        <p:grpSpPr>
          <a:xfrm>
            <a:off x="5771177" y="5016077"/>
            <a:ext cx="2995347" cy="523220"/>
            <a:chOff x="6532373" y="4357269"/>
            <a:chExt cx="2995347" cy="523220"/>
          </a:xfrm>
        </p:grpSpPr>
        <p:cxnSp>
          <p:nvCxnSpPr>
            <p:cNvPr id="8" name="Straight Arrow Connector 7"/>
            <p:cNvCxnSpPr/>
            <p:nvPr/>
          </p:nvCxnSpPr>
          <p:spPr>
            <a:xfrm>
              <a:off x="6532373" y="4619503"/>
              <a:ext cx="457200"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993051" y="4357269"/>
              <a:ext cx="2534669" cy="523220"/>
            </a:xfrm>
            <a:prstGeom prst="rect">
              <a:avLst/>
            </a:prstGeom>
            <a:noFill/>
          </p:spPr>
          <p:txBody>
            <a:bodyPr wrap="none" rtlCol="0">
              <a:spAutoFit/>
            </a:bodyPr>
            <a:lstStyle/>
            <a:p>
              <a:pPr algn="ctr" fontAlgn="auto">
                <a:spcBef>
                  <a:spcPts val="0"/>
                </a:spcBef>
                <a:spcAft>
                  <a:spcPts val="0"/>
                </a:spcAft>
              </a:pPr>
              <a:r>
                <a:rPr lang="en-US" sz="2800" dirty="0" smtClean="0">
                  <a:solidFill>
                    <a:srgbClr val="FF6600"/>
                  </a:solidFill>
                  <a:latin typeface="Helvetica Neue Light"/>
                  <a:ea typeface="+mn-ea"/>
                  <a:cs typeface="Helvetica Neue Light"/>
                </a:rPr>
                <a:t>2-5× less code</a:t>
              </a:r>
            </a:p>
          </p:txBody>
        </p:sp>
      </p:grpSp>
    </p:spTree>
    <p:extLst>
      <p:ext uri="{BB962C8B-B14F-4D97-AF65-F5344CB8AC3E}">
        <p14:creationId xmlns:p14="http://schemas.microsoft.com/office/powerpoint/2010/main" val="405029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399" y="546894"/>
            <a:ext cx="8959189" cy="2196306"/>
          </a:xfrm>
          <a:prstGeom prst="rect">
            <a:avLst/>
          </a:prstGeom>
        </p:spPr>
      </p:pic>
    </p:spTree>
    <p:extLst>
      <p:ext uri="{BB962C8B-B14F-4D97-AF65-F5344CB8AC3E}">
        <p14:creationId xmlns:p14="http://schemas.microsoft.com/office/powerpoint/2010/main" val="3730878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399" y="15922"/>
            <a:ext cx="6327841" cy="2346278"/>
          </a:xfrm>
          <a:prstGeom prst="rect">
            <a:avLst/>
          </a:prstGeom>
        </p:spPr>
      </p:pic>
      <p:pic>
        <p:nvPicPr>
          <p:cNvPr id="5" name="Picture 4"/>
          <p:cNvPicPr>
            <a:picLocks noChangeAspect="1"/>
          </p:cNvPicPr>
          <p:nvPr/>
        </p:nvPicPr>
        <p:blipFill>
          <a:blip r:embed="rId3"/>
          <a:stretch>
            <a:fillRect/>
          </a:stretch>
        </p:blipFill>
        <p:spPr>
          <a:xfrm>
            <a:off x="152399" y="2685084"/>
            <a:ext cx="8898721" cy="3259481"/>
          </a:xfrm>
          <a:prstGeom prst="rect">
            <a:avLst/>
          </a:prstGeom>
        </p:spPr>
      </p:pic>
    </p:spTree>
    <p:extLst>
      <p:ext uri="{BB962C8B-B14F-4D97-AF65-F5344CB8AC3E}">
        <p14:creationId xmlns:p14="http://schemas.microsoft.com/office/powerpoint/2010/main" val="22566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6702" y="3733800"/>
            <a:ext cx="8580098" cy="914399"/>
          </a:xfrm>
          <a:prstGeom prst="rect">
            <a:avLst/>
          </a:prstGeom>
        </p:spPr>
      </p:pic>
      <p:pic>
        <p:nvPicPr>
          <p:cNvPr id="5" name="Picture 4"/>
          <p:cNvPicPr>
            <a:picLocks noChangeAspect="1"/>
          </p:cNvPicPr>
          <p:nvPr/>
        </p:nvPicPr>
        <p:blipFill>
          <a:blip r:embed="rId3"/>
          <a:stretch>
            <a:fillRect/>
          </a:stretch>
        </p:blipFill>
        <p:spPr>
          <a:xfrm>
            <a:off x="91451" y="617539"/>
            <a:ext cx="8961098" cy="3078162"/>
          </a:xfrm>
          <a:prstGeom prst="rect">
            <a:avLst/>
          </a:prstGeom>
        </p:spPr>
      </p:pic>
    </p:spTree>
    <p:extLst>
      <p:ext uri="{BB962C8B-B14F-4D97-AF65-F5344CB8AC3E}">
        <p14:creationId xmlns:p14="http://schemas.microsoft.com/office/powerpoint/2010/main" val="2583710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4800" y="538162"/>
            <a:ext cx="8320986" cy="2662238"/>
          </a:xfrm>
          <a:prstGeom prst="rect">
            <a:avLst/>
          </a:prstGeom>
        </p:spPr>
      </p:pic>
      <p:pic>
        <p:nvPicPr>
          <p:cNvPr id="5" name="Picture 4"/>
          <p:cNvPicPr>
            <a:picLocks noChangeAspect="1"/>
          </p:cNvPicPr>
          <p:nvPr/>
        </p:nvPicPr>
        <p:blipFill>
          <a:blip r:embed="rId3"/>
          <a:stretch>
            <a:fillRect/>
          </a:stretch>
        </p:blipFill>
        <p:spPr>
          <a:xfrm>
            <a:off x="221039" y="3196988"/>
            <a:ext cx="8549937" cy="2746612"/>
          </a:xfrm>
          <a:prstGeom prst="rect">
            <a:avLst/>
          </a:prstGeom>
        </p:spPr>
      </p:pic>
    </p:spTree>
    <p:extLst>
      <p:ext uri="{BB962C8B-B14F-4D97-AF65-F5344CB8AC3E}">
        <p14:creationId xmlns:p14="http://schemas.microsoft.com/office/powerpoint/2010/main" val="2724897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34269" y="457201"/>
            <a:ext cx="5790331" cy="2592388"/>
          </a:xfrm>
          <a:prstGeom prst="rect">
            <a:avLst/>
          </a:prstGeom>
        </p:spPr>
      </p:pic>
      <p:pic>
        <p:nvPicPr>
          <p:cNvPr id="5" name="Picture 4"/>
          <p:cNvPicPr>
            <a:picLocks noChangeAspect="1"/>
          </p:cNvPicPr>
          <p:nvPr/>
        </p:nvPicPr>
        <p:blipFill>
          <a:blip r:embed="rId3"/>
          <a:stretch>
            <a:fillRect/>
          </a:stretch>
        </p:blipFill>
        <p:spPr>
          <a:xfrm>
            <a:off x="228601" y="3232150"/>
            <a:ext cx="8319874" cy="3625850"/>
          </a:xfrm>
          <a:prstGeom prst="rect">
            <a:avLst/>
          </a:prstGeom>
        </p:spPr>
      </p:pic>
    </p:spTree>
    <p:extLst>
      <p:ext uri="{BB962C8B-B14F-4D97-AF65-F5344CB8AC3E}">
        <p14:creationId xmlns:p14="http://schemas.microsoft.com/office/powerpoint/2010/main" val="988199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2982" y="95250"/>
            <a:ext cx="9034818" cy="3390739"/>
          </a:xfrm>
          <a:prstGeom prst="rect">
            <a:avLst/>
          </a:prstGeom>
        </p:spPr>
      </p:pic>
      <p:pic>
        <p:nvPicPr>
          <p:cNvPr id="5" name="Picture 4"/>
          <p:cNvPicPr>
            <a:picLocks noChangeAspect="1"/>
          </p:cNvPicPr>
          <p:nvPr/>
        </p:nvPicPr>
        <p:blipFill>
          <a:blip r:embed="rId3"/>
          <a:stretch>
            <a:fillRect/>
          </a:stretch>
        </p:blipFill>
        <p:spPr>
          <a:xfrm>
            <a:off x="152400" y="4038600"/>
            <a:ext cx="6858872" cy="2650047"/>
          </a:xfrm>
          <a:prstGeom prst="rect">
            <a:avLst/>
          </a:prstGeom>
        </p:spPr>
      </p:pic>
    </p:spTree>
    <p:extLst>
      <p:ext uri="{BB962C8B-B14F-4D97-AF65-F5344CB8AC3E}">
        <p14:creationId xmlns:p14="http://schemas.microsoft.com/office/powerpoint/2010/main" val="3286026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4800" y="274638"/>
            <a:ext cx="8458200" cy="6278562"/>
          </a:xfrm>
          <a:prstGeom prst="rect">
            <a:avLst/>
          </a:prstGeom>
        </p:spPr>
      </p:pic>
    </p:spTree>
    <p:extLst>
      <p:ext uri="{BB962C8B-B14F-4D97-AF65-F5344CB8AC3E}">
        <p14:creationId xmlns:p14="http://schemas.microsoft.com/office/powerpoint/2010/main" val="1421921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400" y="284957"/>
            <a:ext cx="5715000" cy="2447925"/>
          </a:xfrm>
          <a:prstGeom prst="rect">
            <a:avLst/>
          </a:prstGeom>
        </p:spPr>
      </p:pic>
      <p:pic>
        <p:nvPicPr>
          <p:cNvPr id="5" name="Picture 4"/>
          <p:cNvPicPr>
            <a:picLocks noChangeAspect="1"/>
          </p:cNvPicPr>
          <p:nvPr/>
        </p:nvPicPr>
        <p:blipFill>
          <a:blip r:embed="rId3"/>
          <a:stretch>
            <a:fillRect/>
          </a:stretch>
        </p:blipFill>
        <p:spPr>
          <a:xfrm>
            <a:off x="457199" y="2879050"/>
            <a:ext cx="8423007" cy="1540550"/>
          </a:xfrm>
          <a:prstGeom prst="rect">
            <a:avLst/>
          </a:prstGeom>
        </p:spPr>
      </p:pic>
      <p:pic>
        <p:nvPicPr>
          <p:cNvPr id="6" name="Picture 5"/>
          <p:cNvPicPr>
            <a:picLocks noChangeAspect="1"/>
          </p:cNvPicPr>
          <p:nvPr/>
        </p:nvPicPr>
        <p:blipFill>
          <a:blip r:embed="rId4"/>
          <a:stretch>
            <a:fillRect/>
          </a:stretch>
        </p:blipFill>
        <p:spPr>
          <a:xfrm>
            <a:off x="263794" y="4400882"/>
            <a:ext cx="8787958" cy="2457118"/>
          </a:xfrm>
          <a:prstGeom prst="rect">
            <a:avLst/>
          </a:prstGeom>
        </p:spPr>
      </p:pic>
    </p:spTree>
    <p:extLst>
      <p:ext uri="{BB962C8B-B14F-4D97-AF65-F5344CB8AC3E}">
        <p14:creationId xmlns:p14="http://schemas.microsoft.com/office/powerpoint/2010/main" val="3923299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13621" y="162718"/>
            <a:ext cx="7945352" cy="6314281"/>
          </a:xfrm>
          <a:prstGeom prst="rect">
            <a:avLst/>
          </a:prstGeom>
        </p:spPr>
      </p:pic>
    </p:spTree>
    <p:extLst>
      <p:ext uri="{BB962C8B-B14F-4D97-AF65-F5344CB8AC3E}">
        <p14:creationId xmlns:p14="http://schemas.microsoft.com/office/powerpoint/2010/main" val="3826502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452" y="375038"/>
            <a:ext cx="8229600" cy="1143000"/>
          </a:xfrm>
        </p:spPr>
        <p:txBody>
          <a:bodyPr/>
          <a:lstStyle/>
          <a:p>
            <a:endParaRPr lang="en-IN"/>
          </a:p>
        </p:txBody>
      </p:sp>
      <p:sp>
        <p:nvSpPr>
          <p:cNvPr id="3" name="Content Placeholder 2"/>
          <p:cNvSpPr>
            <a:spLocks noGrp="1"/>
          </p:cNvSpPr>
          <p:nvPr>
            <p:ph idx="1"/>
          </p:nvPr>
        </p:nvSpPr>
        <p:spPr>
          <a:xfrm>
            <a:off x="453452" y="1700600"/>
            <a:ext cx="8229600" cy="4525963"/>
          </a:xfrm>
        </p:spPr>
        <p:txBody>
          <a:bodyPr/>
          <a:lstStyle/>
          <a:p>
            <a:endParaRPr lang="en-IN" dirty="0"/>
          </a:p>
        </p:txBody>
      </p:sp>
      <p:pic>
        <p:nvPicPr>
          <p:cNvPr id="6" name="Picture 5"/>
          <p:cNvPicPr>
            <a:picLocks noChangeAspect="1"/>
          </p:cNvPicPr>
          <p:nvPr/>
        </p:nvPicPr>
        <p:blipFill>
          <a:blip r:embed="rId2"/>
          <a:stretch>
            <a:fillRect/>
          </a:stretch>
        </p:blipFill>
        <p:spPr>
          <a:xfrm>
            <a:off x="0" y="300424"/>
            <a:ext cx="9144000" cy="4652576"/>
          </a:xfrm>
          <a:prstGeom prst="rect">
            <a:avLst/>
          </a:prstGeom>
        </p:spPr>
      </p:pic>
    </p:spTree>
    <p:extLst>
      <p:ext uri="{BB962C8B-B14F-4D97-AF65-F5344CB8AC3E}">
        <p14:creationId xmlns:p14="http://schemas.microsoft.com/office/powerpoint/2010/main" val="10951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Spark Model</a:t>
            </a:r>
            <a:endParaRPr lang="en-US" dirty="0"/>
          </a:p>
        </p:txBody>
      </p:sp>
      <p:sp>
        <p:nvSpPr>
          <p:cNvPr id="3" name="Content Placeholder 2"/>
          <p:cNvSpPr>
            <a:spLocks noGrp="1"/>
          </p:cNvSpPr>
          <p:nvPr>
            <p:ph idx="1"/>
          </p:nvPr>
        </p:nvSpPr>
        <p:spPr/>
        <p:txBody>
          <a:bodyPr/>
          <a:lstStyle/>
          <a:p>
            <a:r>
              <a:rPr lang="en-US" i="1" dirty="0" smtClean="0"/>
              <a:t>Write programs in terms of transformations on distributed datasets</a:t>
            </a:r>
          </a:p>
          <a:p>
            <a:r>
              <a:rPr lang="en-US" dirty="0" smtClean="0"/>
              <a:t>Resilient Distributed Datasets (RDDs)</a:t>
            </a:r>
          </a:p>
          <a:p>
            <a:pPr lvl="1"/>
            <a:r>
              <a:rPr lang="en-US" dirty="0" smtClean="0"/>
              <a:t>Collections of objects that can be stored in memory or disk across a cluster</a:t>
            </a:r>
            <a:endParaRPr lang="en-US" dirty="0"/>
          </a:p>
          <a:p>
            <a:pPr lvl="1"/>
            <a:r>
              <a:rPr lang="en-US" dirty="0"/>
              <a:t>P</a:t>
            </a:r>
            <a:r>
              <a:rPr lang="en-US" dirty="0" smtClean="0"/>
              <a:t>arallel functional </a:t>
            </a:r>
            <a:r>
              <a:rPr lang="en-US" dirty="0"/>
              <a:t>transformations (map, filter, </a:t>
            </a:r>
            <a:r>
              <a:rPr lang="en-US" dirty="0" smtClean="0"/>
              <a:t>…)</a:t>
            </a:r>
            <a:endParaRPr lang="en-US" dirty="0"/>
          </a:p>
          <a:p>
            <a:pPr lvl="1"/>
            <a:r>
              <a:rPr lang="en-US" dirty="0">
                <a:ea typeface="ＭＳ Ｐゴシック" charset="-128"/>
                <a:cs typeface="ＭＳ Ｐゴシック" charset="-128"/>
              </a:rPr>
              <a:t>Automatically rebuilt on </a:t>
            </a:r>
            <a:r>
              <a:rPr lang="en-US" dirty="0" smtClean="0">
                <a:ea typeface="ＭＳ Ｐゴシック" charset="-128"/>
                <a:cs typeface="ＭＳ Ｐゴシック" charset="-128"/>
              </a:rPr>
              <a:t>failure</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90568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7938"/>
            <a:ext cx="9296400" cy="4183062"/>
          </a:xfrm>
          <a:prstGeom prst="rect">
            <a:avLst/>
          </a:prstGeom>
        </p:spPr>
      </p:pic>
    </p:spTree>
    <p:extLst>
      <p:ext uri="{BB962C8B-B14F-4D97-AF65-F5344CB8AC3E}">
        <p14:creationId xmlns:p14="http://schemas.microsoft.com/office/powerpoint/2010/main" val="737535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400" y="96331"/>
            <a:ext cx="6769124" cy="3332669"/>
          </a:xfrm>
          <a:prstGeom prst="rect">
            <a:avLst/>
          </a:prstGeom>
        </p:spPr>
      </p:pic>
    </p:spTree>
    <p:extLst>
      <p:ext uri="{BB962C8B-B14F-4D97-AF65-F5344CB8AC3E}">
        <p14:creationId xmlns:p14="http://schemas.microsoft.com/office/powerpoint/2010/main" val="3672372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52400" y="0"/>
            <a:ext cx="8763000" cy="5486400"/>
          </a:xfrm>
          <a:prstGeom prst="rect">
            <a:avLst/>
          </a:prstGeom>
        </p:spPr>
      </p:pic>
    </p:spTree>
    <p:extLst>
      <p:ext uri="{BB962C8B-B14F-4D97-AF65-F5344CB8AC3E}">
        <p14:creationId xmlns:p14="http://schemas.microsoft.com/office/powerpoint/2010/main" val="69667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keyBy</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09600" y="1600200"/>
            <a:ext cx="8128270" cy="2819400"/>
          </a:xfrm>
          <a:prstGeom prst="rect">
            <a:avLst/>
          </a:prstGeom>
        </p:spPr>
      </p:pic>
    </p:spTree>
    <p:extLst>
      <p:ext uri="{BB962C8B-B14F-4D97-AF65-F5344CB8AC3E}">
        <p14:creationId xmlns:p14="http://schemas.microsoft.com/office/powerpoint/2010/main" val="3172367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8600" y="160338"/>
            <a:ext cx="7879952" cy="3649662"/>
          </a:xfrm>
          <a:prstGeom prst="rect">
            <a:avLst/>
          </a:prstGeom>
        </p:spPr>
      </p:pic>
    </p:spTree>
    <p:extLst>
      <p:ext uri="{BB962C8B-B14F-4D97-AF65-F5344CB8AC3E}">
        <p14:creationId xmlns:p14="http://schemas.microsoft.com/office/powerpoint/2010/main" val="2117503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0"/>
            <a:ext cx="9144000" cy="6705600"/>
          </a:xfrm>
          <a:prstGeom prst="rect">
            <a:avLst/>
          </a:prstGeom>
        </p:spPr>
      </p:pic>
    </p:spTree>
    <p:extLst>
      <p:ext uri="{BB962C8B-B14F-4D97-AF65-F5344CB8AC3E}">
        <p14:creationId xmlns:p14="http://schemas.microsoft.com/office/powerpoint/2010/main" val="893585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33728"/>
            <a:ext cx="8839201" cy="3090472"/>
          </a:xfrm>
          <a:prstGeom prst="rect">
            <a:avLst/>
          </a:prstGeom>
        </p:spPr>
      </p:pic>
      <p:pic>
        <p:nvPicPr>
          <p:cNvPr id="5" name="Picture 4"/>
          <p:cNvPicPr>
            <a:picLocks noChangeAspect="1"/>
          </p:cNvPicPr>
          <p:nvPr/>
        </p:nvPicPr>
        <p:blipFill>
          <a:blip r:embed="rId3"/>
          <a:stretch>
            <a:fillRect/>
          </a:stretch>
        </p:blipFill>
        <p:spPr>
          <a:xfrm>
            <a:off x="0" y="2963069"/>
            <a:ext cx="7924800" cy="3894931"/>
          </a:xfrm>
          <a:prstGeom prst="rect">
            <a:avLst/>
          </a:prstGeom>
        </p:spPr>
      </p:pic>
    </p:spTree>
    <p:extLst>
      <p:ext uri="{BB962C8B-B14F-4D97-AF65-F5344CB8AC3E}">
        <p14:creationId xmlns:p14="http://schemas.microsoft.com/office/powerpoint/2010/main" val="54871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3740"/>
            <a:ext cx="9088353" cy="6387059"/>
          </a:xfrm>
          <a:prstGeom prst="rect">
            <a:avLst/>
          </a:prstGeom>
        </p:spPr>
      </p:pic>
    </p:spTree>
    <p:extLst>
      <p:ext uri="{BB962C8B-B14F-4D97-AF65-F5344CB8AC3E}">
        <p14:creationId xmlns:p14="http://schemas.microsoft.com/office/powerpoint/2010/main" val="1209678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4800" y="0"/>
            <a:ext cx="8788071" cy="4343400"/>
          </a:xfrm>
          <a:prstGeom prst="rect">
            <a:avLst/>
          </a:prstGeom>
        </p:spPr>
      </p:pic>
    </p:spTree>
    <p:extLst>
      <p:ext uri="{BB962C8B-B14F-4D97-AF65-F5344CB8AC3E}">
        <p14:creationId xmlns:p14="http://schemas.microsoft.com/office/powerpoint/2010/main" val="518582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400" y="13741"/>
            <a:ext cx="8650796" cy="6387059"/>
          </a:xfrm>
          <a:prstGeom prst="rect">
            <a:avLst/>
          </a:prstGeom>
        </p:spPr>
      </p:pic>
    </p:spTree>
    <p:extLst>
      <p:ext uri="{BB962C8B-B14F-4D97-AF65-F5344CB8AC3E}">
        <p14:creationId xmlns:p14="http://schemas.microsoft.com/office/powerpoint/2010/main" val="158216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60619" y="6353684"/>
            <a:ext cx="558806" cy="365125"/>
          </a:xfrm>
        </p:spPr>
        <p:txBody>
          <a:bodyPr/>
          <a:lstStyle/>
          <a:p>
            <a:fld id="{40D15546-3768-674C-81B9-C40A1A080E88}" type="slidenum">
              <a:rPr lang="en-US" smtClean="0"/>
              <a:pPr/>
              <a:t>7</a:t>
            </a:fld>
            <a:endParaRPr lang="en-US" dirty="0"/>
          </a:p>
        </p:txBody>
      </p:sp>
      <p:sp>
        <p:nvSpPr>
          <p:cNvPr id="2" name="Title 1"/>
          <p:cNvSpPr>
            <a:spLocks noGrp="1"/>
          </p:cNvSpPr>
          <p:nvPr>
            <p:ph type="title"/>
          </p:nvPr>
        </p:nvSpPr>
        <p:spPr>
          <a:xfrm>
            <a:off x="1016001" y="274639"/>
            <a:ext cx="7172477" cy="1550037"/>
          </a:xfrm>
        </p:spPr>
        <p:txBody>
          <a:bodyPr>
            <a:noAutofit/>
          </a:bodyPr>
          <a:lstStyle/>
          <a:p>
            <a:r>
              <a:rPr lang="en-US" dirty="0" smtClean="0"/>
              <a:t>On-Disk Sort Record:</a:t>
            </a:r>
            <a:br>
              <a:rPr lang="en-US" dirty="0" smtClean="0"/>
            </a:br>
            <a:r>
              <a:rPr lang="en-US" sz="2400" dirty="0" smtClean="0"/>
              <a:t>Time to sort 100TB </a:t>
            </a:r>
            <a:endParaRPr lang="en-US" sz="2400" dirty="0"/>
          </a:p>
        </p:txBody>
      </p:sp>
      <p:sp>
        <p:nvSpPr>
          <p:cNvPr id="14" name="Rectangle 13"/>
          <p:cNvSpPr/>
          <p:nvPr/>
        </p:nvSpPr>
        <p:spPr>
          <a:xfrm rot="5400000">
            <a:off x="5223786" y="4735626"/>
            <a:ext cx="531533" cy="1288150"/>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rot="5400000">
            <a:off x="6545059" y="1449410"/>
            <a:ext cx="531533" cy="3930697"/>
          </a:xfrm>
          <a:prstGeom prst="rect">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TextBox 185"/>
          <p:cNvSpPr txBox="1"/>
          <p:nvPr/>
        </p:nvSpPr>
        <p:spPr>
          <a:xfrm>
            <a:off x="2924848" y="2275113"/>
            <a:ext cx="2436290" cy="400110"/>
          </a:xfrm>
          <a:prstGeom prst="rect">
            <a:avLst/>
          </a:prstGeom>
          <a:noFill/>
        </p:spPr>
        <p:txBody>
          <a:bodyPr wrap="square" rtlCol="0">
            <a:spAutoFit/>
          </a:bodyPr>
          <a:lstStyle/>
          <a:p>
            <a:r>
              <a:rPr lang="en-US" sz="2000" dirty="0" smtClean="0">
                <a:solidFill>
                  <a:schemeClr val="tx1">
                    <a:lumMod val="75000"/>
                    <a:lumOff val="25000"/>
                  </a:schemeClr>
                </a:solidFill>
                <a:latin typeface="Source Sans Pro Light"/>
                <a:cs typeface="Source Sans Pro Light"/>
              </a:rPr>
              <a:t>2100 machines</a:t>
            </a:r>
            <a:endParaRPr lang="en-US" sz="2000" dirty="0">
              <a:solidFill>
                <a:schemeClr val="tx1">
                  <a:lumMod val="75000"/>
                  <a:lumOff val="25000"/>
                </a:schemeClr>
              </a:solidFill>
              <a:latin typeface="Source Sans Pro Light"/>
              <a:cs typeface="Source Sans Pro Light"/>
            </a:endParaRPr>
          </a:p>
        </p:txBody>
      </p:sp>
      <p:sp>
        <p:nvSpPr>
          <p:cNvPr id="190" name="TextBox 189"/>
          <p:cNvSpPr txBox="1"/>
          <p:nvPr/>
        </p:nvSpPr>
        <p:spPr>
          <a:xfrm>
            <a:off x="667264" y="2188077"/>
            <a:ext cx="2257584" cy="830997"/>
          </a:xfrm>
          <a:prstGeom prst="rect">
            <a:avLst/>
          </a:prstGeom>
          <a:noFill/>
        </p:spPr>
        <p:txBody>
          <a:bodyPr wrap="square" rtlCol="0" anchor="t">
            <a:spAutoFit/>
          </a:bodyPr>
          <a:lstStyle/>
          <a:p>
            <a:r>
              <a:rPr lang="en-US" sz="2400" dirty="0" smtClean="0">
                <a:latin typeface="Source Sans Pro Light"/>
                <a:cs typeface="Source Sans Pro Light"/>
              </a:rPr>
              <a:t>2013 Record: </a:t>
            </a:r>
            <a:br>
              <a:rPr lang="en-US" sz="2400" dirty="0" smtClean="0">
                <a:latin typeface="Source Sans Pro Light"/>
                <a:cs typeface="Source Sans Pro Light"/>
              </a:rPr>
            </a:br>
            <a:r>
              <a:rPr lang="en-US" sz="2400" dirty="0" err="1" smtClean="0">
                <a:latin typeface="Source Sans Pro Light"/>
                <a:cs typeface="Source Sans Pro Light"/>
              </a:rPr>
              <a:t>Hadoop</a:t>
            </a:r>
            <a:endParaRPr lang="en-US" sz="2400" dirty="0">
              <a:latin typeface="Source Sans Pro Light"/>
              <a:cs typeface="Source Sans Pro Light"/>
            </a:endParaRPr>
          </a:p>
        </p:txBody>
      </p:sp>
      <p:sp>
        <p:nvSpPr>
          <p:cNvPr id="191" name="TextBox 190"/>
          <p:cNvSpPr txBox="1"/>
          <p:nvPr/>
        </p:nvSpPr>
        <p:spPr>
          <a:xfrm>
            <a:off x="667264" y="4270453"/>
            <a:ext cx="1952320" cy="1200329"/>
          </a:xfrm>
          <a:prstGeom prst="rect">
            <a:avLst/>
          </a:prstGeom>
          <a:noFill/>
        </p:spPr>
        <p:txBody>
          <a:bodyPr wrap="square" rtlCol="0" anchor="t">
            <a:spAutoFit/>
          </a:bodyPr>
          <a:lstStyle/>
          <a:p>
            <a:r>
              <a:rPr lang="en-US" sz="2400" dirty="0" smtClean="0">
                <a:solidFill>
                  <a:schemeClr val="accent2"/>
                </a:solidFill>
                <a:latin typeface="Source Sans Pro Light"/>
                <a:cs typeface="Source Sans Pro Light"/>
              </a:rPr>
              <a:t>2014 Record: Spark</a:t>
            </a:r>
            <a:endParaRPr lang="en-US" sz="2400" dirty="0">
              <a:solidFill>
                <a:schemeClr val="accent2"/>
              </a:solidFill>
              <a:latin typeface="Source Sans Pro Light"/>
              <a:cs typeface="Source Sans Pro Light"/>
            </a:endParaRPr>
          </a:p>
        </p:txBody>
      </p:sp>
      <p:sp>
        <p:nvSpPr>
          <p:cNvPr id="3" name="TextBox 2"/>
          <p:cNvSpPr txBox="1"/>
          <p:nvPr/>
        </p:nvSpPr>
        <p:spPr>
          <a:xfrm>
            <a:off x="2972846" y="6414171"/>
            <a:ext cx="3198312" cy="230832"/>
          </a:xfrm>
          <a:prstGeom prst="rect">
            <a:avLst/>
          </a:prstGeom>
          <a:noFill/>
        </p:spPr>
        <p:txBody>
          <a:bodyPr wrap="none" rtlCol="0">
            <a:spAutoFit/>
          </a:bodyPr>
          <a:lstStyle/>
          <a:p>
            <a:pPr algn="ctr"/>
            <a:r>
              <a:rPr lang="en-US" sz="900" dirty="0" smtClean="0">
                <a:solidFill>
                  <a:srgbClr val="7F7F7F"/>
                </a:solidFill>
                <a:latin typeface="Source Sans Pro Light"/>
                <a:cs typeface="Source Sans Pro Light"/>
              </a:rPr>
              <a:t>Source: Daytona </a:t>
            </a:r>
            <a:r>
              <a:rPr lang="en-US" sz="900" dirty="0" err="1" smtClean="0">
                <a:solidFill>
                  <a:srgbClr val="7F7F7F"/>
                </a:solidFill>
                <a:latin typeface="Source Sans Pro Light"/>
                <a:cs typeface="Source Sans Pro Light"/>
              </a:rPr>
              <a:t>GraySort</a:t>
            </a:r>
            <a:r>
              <a:rPr lang="en-US" sz="900" dirty="0">
                <a:solidFill>
                  <a:srgbClr val="7F7F7F"/>
                </a:solidFill>
                <a:latin typeface="Source Sans Pro Light"/>
                <a:cs typeface="Source Sans Pro Light"/>
              </a:rPr>
              <a:t> </a:t>
            </a:r>
            <a:r>
              <a:rPr lang="en-US" sz="900" dirty="0" smtClean="0">
                <a:solidFill>
                  <a:srgbClr val="7F7F7F"/>
                </a:solidFill>
                <a:latin typeface="Source Sans Pro Light"/>
                <a:cs typeface="Source Sans Pro Light"/>
              </a:rPr>
              <a:t>benchmark, </a:t>
            </a:r>
            <a:r>
              <a:rPr lang="en-US" sz="900" dirty="0" err="1" smtClean="0">
                <a:solidFill>
                  <a:srgbClr val="7F7F7F"/>
                </a:solidFill>
                <a:latin typeface="Source Sans Pro Light"/>
                <a:cs typeface="Source Sans Pro Light"/>
              </a:rPr>
              <a:t>sortbenchmark.org</a:t>
            </a:r>
            <a:r>
              <a:rPr lang="en-US" sz="900" dirty="0" smtClean="0">
                <a:solidFill>
                  <a:srgbClr val="7F7F7F"/>
                </a:solidFill>
                <a:latin typeface="Source Sans Pro Light"/>
                <a:cs typeface="Source Sans Pro Light"/>
              </a:rPr>
              <a:t> </a:t>
            </a:r>
            <a:endParaRPr lang="en-US" sz="900" dirty="0">
              <a:solidFill>
                <a:srgbClr val="7F7F7F"/>
              </a:solidFill>
              <a:latin typeface="Source Sans Pro Light"/>
              <a:cs typeface="Source Sans Pro Light"/>
            </a:endParaRPr>
          </a:p>
        </p:txBody>
      </p:sp>
      <p:sp>
        <p:nvSpPr>
          <p:cNvPr id="121" name="TextBox 120"/>
          <p:cNvSpPr txBox="1"/>
          <p:nvPr/>
        </p:nvSpPr>
        <p:spPr>
          <a:xfrm>
            <a:off x="2978262" y="3193451"/>
            <a:ext cx="1821635" cy="400110"/>
          </a:xfrm>
          <a:prstGeom prst="rect">
            <a:avLst/>
          </a:prstGeom>
          <a:noFill/>
        </p:spPr>
        <p:txBody>
          <a:bodyPr wrap="square" rtlCol="0">
            <a:spAutoFit/>
          </a:bodyPr>
          <a:lstStyle/>
          <a:p>
            <a:r>
              <a:rPr lang="en-US" sz="2000" dirty="0" smtClean="0">
                <a:solidFill>
                  <a:schemeClr val="tx1">
                    <a:lumMod val="75000"/>
                    <a:lumOff val="25000"/>
                  </a:schemeClr>
                </a:solidFill>
                <a:latin typeface="Source Sans Pro Light"/>
                <a:cs typeface="Source Sans Pro Light"/>
              </a:rPr>
              <a:t>72 minutes</a:t>
            </a:r>
            <a:endParaRPr lang="en-US" sz="2000" dirty="0">
              <a:solidFill>
                <a:schemeClr val="tx1">
                  <a:lumMod val="75000"/>
                  <a:lumOff val="25000"/>
                </a:schemeClr>
              </a:solidFill>
              <a:latin typeface="Source Sans Pro Light"/>
              <a:cs typeface="Source Sans Pro Light"/>
            </a:endParaRPr>
          </a:p>
        </p:txBody>
      </p:sp>
      <p:sp>
        <p:nvSpPr>
          <p:cNvPr id="122" name="TextBox 121"/>
          <p:cNvSpPr txBox="1"/>
          <p:nvPr/>
        </p:nvSpPr>
        <p:spPr>
          <a:xfrm>
            <a:off x="2978262" y="4157617"/>
            <a:ext cx="1645835" cy="707886"/>
          </a:xfrm>
          <a:prstGeom prst="rect">
            <a:avLst/>
          </a:prstGeom>
          <a:noFill/>
        </p:spPr>
        <p:txBody>
          <a:bodyPr wrap="square" rtlCol="0">
            <a:spAutoFit/>
          </a:bodyPr>
          <a:lstStyle/>
          <a:p>
            <a:r>
              <a:rPr lang="en-US" sz="2000" dirty="0" smtClean="0">
                <a:solidFill>
                  <a:schemeClr val="accent2"/>
                </a:solidFill>
                <a:latin typeface="Source Sans Pro Light"/>
                <a:cs typeface="Source Sans Pro Light"/>
              </a:rPr>
              <a:t>207 machines</a:t>
            </a:r>
            <a:endParaRPr lang="en-US" sz="2000" dirty="0">
              <a:solidFill>
                <a:schemeClr val="accent2"/>
              </a:solidFill>
              <a:latin typeface="Source Sans Pro Light"/>
              <a:cs typeface="Source Sans Pro Light"/>
            </a:endParaRPr>
          </a:p>
        </p:txBody>
      </p:sp>
      <p:sp>
        <p:nvSpPr>
          <p:cNvPr id="123" name="TextBox 122"/>
          <p:cNvSpPr txBox="1"/>
          <p:nvPr/>
        </p:nvSpPr>
        <p:spPr>
          <a:xfrm>
            <a:off x="2978262" y="5120095"/>
            <a:ext cx="1821635" cy="400110"/>
          </a:xfrm>
          <a:prstGeom prst="rect">
            <a:avLst/>
          </a:prstGeom>
          <a:noFill/>
        </p:spPr>
        <p:txBody>
          <a:bodyPr wrap="square" rtlCol="0">
            <a:spAutoFit/>
          </a:bodyPr>
          <a:lstStyle/>
          <a:p>
            <a:r>
              <a:rPr lang="en-US" sz="2000" dirty="0" smtClean="0">
                <a:solidFill>
                  <a:schemeClr val="accent2"/>
                </a:solidFill>
                <a:latin typeface="Source Sans Pro Light"/>
                <a:cs typeface="Source Sans Pro Light"/>
              </a:rPr>
              <a:t>23 minutes</a:t>
            </a:r>
            <a:endParaRPr lang="en-US" sz="2000" dirty="0">
              <a:solidFill>
                <a:schemeClr val="accent2"/>
              </a:solidFill>
              <a:latin typeface="Source Sans Pro Light"/>
              <a:cs typeface="Source Sans Pro Light"/>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r="14742"/>
          <a:stretch/>
        </p:blipFill>
        <p:spPr>
          <a:xfrm>
            <a:off x="4746485" y="2043655"/>
            <a:ext cx="1435241" cy="112226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422236" y="4467087"/>
            <a:ext cx="941797" cy="186476"/>
          </a:xfrm>
          <a:prstGeom prst="rect">
            <a:avLst/>
          </a:prstGeom>
        </p:spPr>
      </p:pic>
      <p:sp>
        <p:nvSpPr>
          <p:cNvPr id="17" name="Rounded Rectangle 16"/>
          <p:cNvSpPr/>
          <p:nvPr/>
        </p:nvSpPr>
        <p:spPr>
          <a:xfrm>
            <a:off x="1707679" y="5674379"/>
            <a:ext cx="5832834" cy="758984"/>
          </a:xfrm>
          <a:prstGeom prst="roundRect">
            <a:avLst/>
          </a:prstGeom>
          <a:solidFill>
            <a:schemeClr val="accent2">
              <a:alpha val="86000"/>
            </a:schemeClr>
          </a:solidFill>
          <a:ln w="9525" cmpd="sng">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baseline="4000" dirty="0" smtClean="0">
                <a:solidFill>
                  <a:schemeClr val="bg1"/>
                </a:solidFill>
                <a:latin typeface="Source Sans Pro Light"/>
                <a:cs typeface="Source Sans Pro Light"/>
              </a:rPr>
              <a:t>Also sorted 1PB in 4 hours</a:t>
            </a:r>
          </a:p>
        </p:txBody>
      </p:sp>
    </p:spTree>
    <p:extLst>
      <p:ext uri="{BB962C8B-B14F-4D97-AF65-F5344CB8AC3E}">
        <p14:creationId xmlns:p14="http://schemas.microsoft.com/office/powerpoint/2010/main" val="223386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86" grpId="0"/>
      <p:bldP spid="190" grpId="0"/>
      <p:bldP spid="191" grpId="0"/>
      <p:bldP spid="121" grpId="0"/>
      <p:bldP spid="122" grpId="0"/>
      <p:bldP spid="123"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sz="6600" b="1" dirty="0" smtClean="0"/>
          </a:p>
          <a:p>
            <a:pPr marL="0" indent="0">
              <a:buNone/>
            </a:pPr>
            <a:r>
              <a:rPr lang="en-US" sz="6600" b="1" dirty="0" smtClean="0"/>
              <a:t>Components </a:t>
            </a:r>
            <a:r>
              <a:rPr lang="en-US" sz="6600" b="1" dirty="0"/>
              <a:t>of Spark</a:t>
            </a:r>
          </a:p>
          <a:p>
            <a:endParaRPr lang="en-US" dirty="0"/>
          </a:p>
        </p:txBody>
      </p:sp>
    </p:spTree>
    <p:extLst>
      <p:ext uri="{BB962C8B-B14F-4D97-AF65-F5344CB8AC3E}">
        <p14:creationId xmlns:p14="http://schemas.microsoft.com/office/powerpoint/2010/main" val="145746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iro.medium.com/max/602/1*TK3eaVzHplkaHS6rLIci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1"/>
            <a:ext cx="91578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509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714</Words>
  <Application>Microsoft Office PowerPoint</Application>
  <PresentationFormat>On-screen Show (4:3)</PresentationFormat>
  <Paragraphs>85</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PowerPoint Presentation</vt:lpstr>
      <vt:lpstr>PowerPoint Presentation</vt:lpstr>
      <vt:lpstr>PowerPoint Presentation</vt:lpstr>
      <vt:lpstr>PowerPoint Presentation</vt:lpstr>
      <vt:lpstr>What is Apache Spark?</vt:lpstr>
      <vt:lpstr>Spark Model</vt:lpstr>
      <vt:lpstr>On-Disk Sort Record: Time to sort 100TB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of 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executor</vt:lpstr>
      <vt:lpstr>some transformations</vt:lpstr>
      <vt:lpstr>Actions</vt:lpstr>
      <vt:lpstr>examples</vt:lpstr>
      <vt:lpstr>examples</vt:lpstr>
      <vt:lpstr>PowerPoint Presentation</vt:lpstr>
      <vt:lpstr>PowerPoint Presentation</vt:lpstr>
      <vt:lpstr>Some key value Transformations</vt:lpstr>
      <vt:lpstr>PowerPoint Presentation</vt:lpstr>
      <vt:lpstr>scala</vt:lpstr>
      <vt:lpstr>Scala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keyBy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DEPT</dc:creator>
  <cp:lastModifiedBy>IT DEPT</cp:lastModifiedBy>
  <cp:revision>71</cp:revision>
  <dcterms:created xsi:type="dcterms:W3CDTF">2019-09-23T08:54:00Z</dcterms:created>
  <dcterms:modified xsi:type="dcterms:W3CDTF">2019-10-03T04:34:19Z</dcterms:modified>
</cp:coreProperties>
</file>