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9" r:id="rId11"/>
    <p:sldId id="263" r:id="rId12"/>
    <p:sldId id="264"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HOME\Desktop\VANITHA%20SRI%20S%20EXCEL%20WORKBOOK.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[VANITHA SRI S EXCEL WORKBOOK.xlsx]pivot table, slicer&amp; bar graph!PivotTable1</c:name>
    <c:fmtId val="-1"/>
  </c:pivotSource>
  <c:chart>
    <c:title>
      <c:tx>
        <c:rich>
          <a:bodyPr rot="0" spcFirstLastPara="1" vertOverflow="ellipsis" vert="horz" wrap="square" anchor="ctr" anchorCtr="1"/>
          <a:lstStyle/>
          <a:p>
            <a:pPr>
              <a:defRPr lang="en-US" sz="1800" b="1" i="0" u="none" strike="noStrike" kern="1200" baseline="0">
                <a:solidFill>
                  <a:schemeClr val="dk1">
                    <a:lumMod val="75000"/>
                    <a:lumOff val="25000"/>
                  </a:schemeClr>
                </a:solidFill>
                <a:latin typeface="+mn-lt"/>
                <a:ea typeface="+mn-ea"/>
                <a:cs typeface="+mn-cs"/>
              </a:defRPr>
            </a:pPr>
            <a:r>
              <a:rPr lang="en-IN"/>
              <a:t>EMPLOYEE PERFORMANCE ANALYSIS</a:t>
            </a:r>
            <a:endParaRPr lang="en-IN"/>
          </a:p>
        </c:rich>
      </c:tx>
      <c:layout/>
      <c:overlay val="0"/>
      <c:spPr>
        <a:noFill/>
        <a:ln>
          <a:noFill/>
        </a:ln>
        <a:effectLst/>
      </c:spPr>
    </c:title>
    <c:autoTitleDeleted val="0"/>
    <c:plotArea>
      <c:layout/>
      <c:barChart>
        <c:barDir val="col"/>
        <c:grouping val="clustered"/>
        <c:varyColors val="0"/>
        <c:ser>
          <c:idx val="0"/>
          <c:order val="0"/>
          <c:tx>
            <c:strRef>
              <c:f>'[VANITHA SRI S EXCEL WORKBOOK.xlsx]pivot table, slicer&amp; bar graph'!$B$3:$B$4</c:f>
              <c:strCache>
                <c:ptCount val="1"/>
                <c:pt idx="0">
                  <c:v>HIGH</c:v>
                </c:pt>
              </c:strCache>
            </c:strRef>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dLbls>
            <c:delete val="1"/>
          </c:dLbls>
          <c:cat>
            <c:strRef>
              <c:f>'[VANITHA SRI S EXCEL WORKBOOK.xlsx]pivot table, slicer&amp; bar graph'!$A$5:$A$15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'[VANITHA SRI S EXCEL WORKBOOK.xlsx]pivot table, slicer&amp; bar graph'!$B$5:$B$15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ser>
        <c:ser>
          <c:idx val="1"/>
          <c:order val="1"/>
          <c:tx>
            <c:strRef>
              <c:f>'[VANITHA SRI S EXCEL WORKBOOK.xlsx]pivot table, slicer&amp; bar graph'!$C$3:$C$4</c:f>
              <c:strCache>
                <c:ptCount val="1"/>
                <c:pt idx="0">
                  <c:v>LOW</c:v>
                </c:pt>
              </c:strCache>
            </c:strRef>
          </c:tx>
          <c:spPr>
            <a:solidFill>
              <a:schemeClr val="accent2">
                <a:alpha val="85000"/>
              </a:schemeClr>
            </a:solidFill>
            <a:ln w="9525" cap="flat" cmpd="sng" algn="ctr">
              <a:solidFill>
                <a:schemeClr val="accent2">
                  <a:lumMod val="75000"/>
                </a:schemeClr>
              </a:solidFill>
              <a:round/>
            </a:ln>
            <a:effectLst/>
            <a:sp3d contourW="9525">
              <a:contourClr>
                <a:schemeClr val="accent2">
                  <a:lumMod val="75000"/>
                </a:schemeClr>
              </a:contourClr>
            </a:sp3d>
          </c:spPr>
          <c:invertIfNegative val="0"/>
          <c:dLbls>
            <c:delete val="1"/>
          </c:dLbls>
          <c:cat>
            <c:strRef>
              <c:f>'[VANITHA SRI S EXCEL WORKBOOK.xlsx]pivot table, slicer&amp; bar graph'!$A$5:$A$15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'[VANITHA SRI S EXCEL WORKBOOK.xlsx]pivot table, slicer&amp; bar graph'!$C$5:$C$15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ser>
        <c:ser>
          <c:idx val="2"/>
          <c:order val="2"/>
          <c:tx>
            <c:strRef>
              <c:f>'[VANITHA SRI S EXCEL WORKBOOK.xlsx]pivot table, slicer&amp; bar graph'!$D$3:$D$4</c:f>
              <c:strCache>
                <c:ptCount val="1"/>
                <c:pt idx="0">
                  <c:v>MED</c:v>
                </c:pt>
              </c:strCache>
            </c:strRef>
          </c:tx>
          <c:spPr>
            <a:solidFill>
              <a:schemeClr val="accent3">
                <a:alpha val="85000"/>
              </a:schemeClr>
            </a:solidFill>
            <a:ln w="9525" cap="flat" cmpd="sng" algn="ctr">
              <a:solidFill>
                <a:schemeClr val="accent3">
                  <a:lumMod val="75000"/>
                </a:schemeClr>
              </a:solidFill>
              <a:round/>
            </a:ln>
            <a:effectLst/>
            <a:sp3d contourW="9525">
              <a:contourClr>
                <a:schemeClr val="accent3">
                  <a:lumMod val="75000"/>
                </a:schemeClr>
              </a:contourClr>
            </a:sp3d>
          </c:spPr>
          <c:invertIfNegative val="0"/>
          <c:dLbls>
            <c:delete val="1"/>
          </c:dLbls>
          <c:cat>
            <c:strRef>
              <c:f>'[VANITHA SRI S EXCEL WORKBOOK.xlsx]pivot table, slicer&amp; bar graph'!$A$5:$A$15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'[VANITHA SRI S EXCEL WORKBOOK.xlsx]pivot table, slicer&amp; bar graph'!$D$5:$D$15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ser>
        <c:ser>
          <c:idx val="3"/>
          <c:order val="3"/>
          <c:tx>
            <c:strRef>
              <c:f>'[VANITHA SRI S EXCEL WORKBOOK.xlsx]pivot table, slicer&amp; bar graph'!$E$3:$E$4</c:f>
              <c:strCache>
                <c:ptCount val="1"/>
                <c:pt idx="0">
                  <c:v>VERY HIGH</c:v>
                </c:pt>
              </c:strCache>
            </c:strRef>
          </c:tx>
          <c:spPr>
            <a:solidFill>
              <a:schemeClr val="accent4">
                <a:alpha val="85000"/>
              </a:schemeClr>
            </a:solidFill>
            <a:ln w="9525" cap="flat" cmpd="sng" algn="ctr">
              <a:solidFill>
                <a:schemeClr val="accent4">
                  <a:lumMod val="75000"/>
                </a:schemeClr>
              </a:solidFill>
              <a:round/>
            </a:ln>
            <a:effectLst/>
            <a:sp3d contourW="9525">
              <a:contourClr>
                <a:schemeClr val="accent4">
                  <a:lumMod val="75000"/>
                </a:schemeClr>
              </a:contourClr>
            </a:sp3d>
          </c:spPr>
          <c:invertIfNegative val="0"/>
          <c:dLbls>
            <c:delete val="1"/>
          </c:dLbls>
          <c:cat>
            <c:strRef>
              <c:f>'[VANITHA SRI S EXCEL WORKBOOK.xlsx]pivot table, slicer&amp; bar graph'!$A$5:$A$15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'[VANITHA SRI S EXCEL WORKBOOK.xlsx]pivot table, slicer&amp; bar graph'!$E$5:$E$15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ser>
        <c:dLbls>
          <c:showLegendKey val="0"/>
          <c:showVal val="0"/>
          <c:showCatName val="0"/>
          <c:showSerName val="0"/>
          <c:showPercent val="0"/>
          <c:showBubbleSize val="0"/>
        </c:dLbls>
        <c:gapWidth val="65"/>
        <c:axId val="-1035022752"/>
        <c:axId val="-1035024928"/>
      </c:barChart>
      <c:catAx>
        <c:axId val="-1035022752"/>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lang="en-US" sz="900" b="0" i="0" u="none" strike="noStrike" kern="1200" cap="all" baseline="0">
                <a:solidFill>
                  <a:schemeClr val="dk1">
                    <a:lumMod val="75000"/>
                    <a:lumOff val="25000"/>
                  </a:schemeClr>
                </a:solidFill>
                <a:latin typeface="+mn-lt"/>
                <a:ea typeface="+mn-ea"/>
                <a:cs typeface="+mn-cs"/>
              </a:defRPr>
            </a:pPr>
          </a:p>
        </c:txPr>
        <c:crossAx val="-1035024928"/>
        <c:crosses val="autoZero"/>
        <c:auto val="1"/>
        <c:lblAlgn val="ctr"/>
        <c:lblOffset val="100"/>
        <c:noMultiLvlLbl val="0"/>
      </c:catAx>
      <c:valAx>
        <c:axId val="-1035024928"/>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dk1">
                    <a:lumMod val="75000"/>
                    <a:lumOff val="25000"/>
                  </a:schemeClr>
                </a:solidFill>
                <a:latin typeface="+mn-lt"/>
                <a:ea typeface="+mn-ea"/>
                <a:cs typeface="+mn-cs"/>
              </a:defRPr>
            </a:pPr>
          </a:p>
        </c:txPr>
        <c:crossAx val="-1035022752"/>
        <c:crosses val="autoZero"/>
        <c:crossBetween val="between"/>
      </c:valAx>
      <c:spPr>
        <a:noFill/>
        <a:ln>
          <a:noFill/>
        </a:ln>
        <a:effectLst/>
      </c:spPr>
    </c:plotArea>
    <c:legend>
      <c:legendPos val="r"/>
      <c:layout/>
      <c:overlay val="0"/>
      <c:spPr>
        <a:solidFill>
          <a:schemeClr val="lt1">
            <a:lumMod val="95000"/>
            <a:alpha val="39000"/>
          </a:schemeClr>
        </a:solidFill>
        <a:ln>
          <a:noFill/>
        </a:ln>
        <a:effectLst/>
      </c:spPr>
      <c:txPr>
        <a:bodyPr rot="0" spcFirstLastPara="1" vertOverflow="ellipsis" vert="horz" wrap="square" anchor="ctr" anchorCtr="1"/>
        <a:lstStyle/>
        <a:p>
          <a:pPr>
            <a:defRPr lang="en-US" sz="900" b="0" i="0" u="none" strike="noStrike" kern="1200" baseline="0">
              <a:solidFill>
                <a:schemeClr val="dk1">
                  <a:lumMod val="75000"/>
                  <a:lumOff val="25000"/>
                </a:schemeClr>
              </a:solidFill>
              <a:latin typeface="+mn-lt"/>
              <a:ea typeface="+mn-ea"/>
              <a:cs typeface="+mn-cs"/>
            </a:defRPr>
          </a:pPr>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jpeg"/><Relationship Id="rId1" Type="http://schemas.openxmlformats.org/officeDocument/2006/relationships/chart" Target="../charts/char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2554542" y="3314150"/>
            <a:ext cx="8610600" cy="2306955"/>
          </a:xfrm>
          <a:prstGeom prst="rect">
            <a:avLst/>
          </a:prstGeom>
          <a:noFill/>
        </p:spPr>
        <p:txBody>
          <a:bodyPr wrap="square" rtlCol="0">
            <a:spAutoFit/>
          </a:bodyPr>
          <a:lstStyle/>
          <a:p>
            <a:r>
              <a:rPr lang="en-US" sz="2400"/>
              <a:t>STUDENT NAME: VANITHA SRI.S </a:t>
            </a:r>
            <a:endParaRPr lang="en-US" sz="2400" dirty="0"/>
          </a:p>
          <a:p>
            <a:r>
              <a:rPr lang="en-US" sz="2400" dirty="0"/>
              <a:t>REGISTER NO:312209713</a:t>
            </a:r>
            <a:endParaRPr lang="en-US" sz="2400" dirty="0"/>
          </a:p>
          <a:p>
            <a:r>
              <a:rPr lang="en-US" sz="2400" dirty="0"/>
              <a:t>DEPARTMENT:B.COM MARKETING MANAGEMENT</a:t>
            </a:r>
            <a:endParaRPr lang="en-US" sz="2400" dirty="0"/>
          </a:p>
          <a:p>
            <a:r>
              <a:rPr lang="en-US" sz="2400" dirty="0"/>
              <a:t>COLLEGE: ANNA ADARSH COLLEGE FOR WOMEN</a:t>
            </a:r>
            <a:endParaRPr lang="en-US" sz="2400" dirty="0"/>
          </a:p>
          <a:p>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Text Box 3"/>
          <p:cNvSpPr txBox="1"/>
          <p:nvPr/>
        </p:nvSpPr>
        <p:spPr>
          <a:xfrm>
            <a:off x="1409065" y="1205230"/>
            <a:ext cx="7595235" cy="5077460"/>
          </a:xfrm>
          <a:prstGeom prst="rect">
            <a:avLst/>
          </a:prstGeom>
          <a:noFill/>
        </p:spPr>
        <p:txBody>
          <a:bodyPr wrap="square" rtlCol="0">
            <a:spAutoFit/>
          </a:bodyPr>
          <a:p>
            <a:pPr marL="285750" indent="-285750">
              <a:buFont typeface="Wingdings" panose="05000000000000000000" charset="0"/>
              <a:buChar char="ü"/>
            </a:pPr>
            <a:r>
              <a:rPr lang="en-US" b="1"/>
              <a:t>DATA SCREENING : </a:t>
            </a:r>
            <a:r>
              <a:rPr lang="en-US"/>
              <a:t>Downloaded an employee from Kaggle , and saved the dataset in an folder then insert the same in Excel.</a:t>
            </a:r>
            <a:endParaRPr lang="en-US"/>
          </a:p>
          <a:p>
            <a:pPr indent="0">
              <a:buFont typeface="Wingdings" panose="05000000000000000000" charset="0"/>
              <a:buNone/>
            </a:pPr>
            <a:endParaRPr lang="en-US"/>
          </a:p>
          <a:p>
            <a:pPr marL="285750" indent="-285750">
              <a:buFont typeface="Wingdings" panose="05000000000000000000" charset="0"/>
              <a:buChar char="ü"/>
            </a:pPr>
            <a:r>
              <a:rPr lang="en-US" b="1"/>
              <a:t>DATA CLEANING : </a:t>
            </a:r>
            <a:r>
              <a:rPr lang="en-US"/>
              <a:t>Using conditional formating from home identified and removed the missing data and selected 9 datas from [emp id,name,gender etc...]</a:t>
            </a:r>
            <a:endParaRPr lang="en-US"/>
          </a:p>
          <a:p>
            <a:pPr indent="0">
              <a:buFont typeface="Wingdings" panose="05000000000000000000" charset="0"/>
              <a:buNone/>
            </a:pPr>
            <a:endParaRPr lang="en-US"/>
          </a:p>
          <a:p>
            <a:pPr indent="0">
              <a:buFont typeface="Wingdings" panose="05000000000000000000" charset="0"/>
              <a:buNone/>
            </a:pPr>
            <a:r>
              <a:rPr lang="en-US" b="1"/>
              <a:t>DATA FORMULATING</a:t>
            </a:r>
            <a:r>
              <a:rPr lang="en-US"/>
              <a:t> : Using “IF”Condition created an column of performance level using data from current employees ratingwhich gave an output as medium ,low,high.</a:t>
            </a:r>
            <a:endParaRPr lang="en-US"/>
          </a:p>
          <a:p>
            <a:pPr indent="0">
              <a:buFont typeface="Wingdings" panose="05000000000000000000" charset="0"/>
              <a:buNone/>
            </a:pPr>
            <a:endParaRPr lang="en-US"/>
          </a:p>
          <a:p>
            <a:pPr marL="285750" indent="-285750">
              <a:buFont typeface="Wingdings" panose="05000000000000000000" charset="0"/>
              <a:buChar char="ü"/>
            </a:pPr>
            <a:r>
              <a:rPr lang="en-US" b="1"/>
              <a:t>PIVOT TABLE CREATION </a:t>
            </a:r>
            <a:r>
              <a:rPr lang="en-US"/>
              <a:t>: Select pivot table from insert and an pivot table in enabled ,now select the required data . An pivot table isnow created, we shall also pivot table through Queries and Connection icon.</a:t>
            </a:r>
            <a:endParaRPr lang="en-US"/>
          </a:p>
          <a:p>
            <a:pPr indent="0">
              <a:buFont typeface="Wingdings" panose="05000000000000000000" charset="0"/>
              <a:buNone/>
            </a:pPr>
            <a:endParaRPr lang="en-US"/>
          </a:p>
          <a:p>
            <a:pPr marL="285750" indent="-285750">
              <a:buFont typeface="Wingdings" panose="05000000000000000000" charset="0"/>
              <a:buChar char="ü"/>
            </a:pPr>
            <a:r>
              <a:rPr lang="en-US" b="1"/>
              <a:t>Graphical Representation</a:t>
            </a:r>
            <a:r>
              <a:rPr lang="en-US"/>
              <a:t>: after creating an pivot table select the pivot table select the pivot table and go to insert icon and select recommendation chart and an visual representation is created. </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graphicFrame>
        <p:nvGraphicFramePr>
          <p:cNvPr id="2" name="Chart 1"/>
          <p:cNvGraphicFramePr/>
          <p:nvPr/>
        </p:nvGraphicFramePr>
        <p:xfrm>
          <a:off x="2438400" y="1447483"/>
          <a:ext cx="5067300" cy="366204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 Box 3"/>
          <p:cNvSpPr txBox="1"/>
          <p:nvPr/>
        </p:nvSpPr>
        <p:spPr>
          <a:xfrm>
            <a:off x="1448435" y="1483360"/>
            <a:ext cx="6879590" cy="2306955"/>
          </a:xfrm>
          <a:prstGeom prst="rect">
            <a:avLst/>
          </a:prstGeom>
          <a:noFill/>
        </p:spPr>
        <p:txBody>
          <a:bodyPr wrap="square" rtlCol="0">
            <a:spAutoFit/>
          </a:bodyPr>
          <a:p>
            <a:r>
              <a:rPr lang="en-US" sz="2400"/>
              <a:t>The end output is created as employee performance analyses using various functions such as pivot table table ,graph etc . This helps to easily analyse the data . This performance analysis is used to find the employees to find the employees with the greater efficiency.</a:t>
            </a:r>
            <a:endParaRPr 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a:ln>
            <a:solidFill>
              <a:schemeClr val="tx1"/>
            </a:solidFill>
          </a:ln>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217522" y="2123271"/>
            <a:ext cx="8593228" cy="3230245"/>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US" sz="4400" b="1" dirty="0">
              <a:solidFill>
                <a:srgbClr val="0F0F0F"/>
              </a:solidFill>
              <a:latin typeface="Times New Roman" panose="02020603050405020304" pitchFamily="18" charset="0"/>
              <a:cs typeface="Times New Roman" panose="02020603050405020304" pitchFamily="18" charset="0"/>
            </a:endParaRPr>
          </a:p>
          <a:p>
            <a:r>
              <a:rPr lang="en-US" sz="4400" b="1" dirty="0">
                <a:solidFill>
                  <a:srgbClr val="0F0F0F"/>
                </a:solidFill>
                <a:latin typeface="Times New Roman" panose="02020603050405020304" pitchFamily="18" charset="0"/>
                <a:cs typeface="Times New Roman" panose="02020603050405020304" pitchFamily="18" charset="0"/>
              </a:rPr>
              <a:t> </a:t>
            </a:r>
            <a:r>
              <a:rPr lang="en-US" sz="2400" b="1" dirty="0">
                <a:solidFill>
                  <a:srgbClr val="0F0F0F"/>
                </a:solidFill>
                <a:latin typeface="Times New Roman" panose="02020603050405020304" pitchFamily="18" charset="0"/>
                <a:cs typeface="Times New Roman" panose="02020603050405020304" pitchFamily="18" charset="0"/>
              </a:rPr>
              <a:t>SCORE BASED APPROACH</a:t>
            </a:r>
            <a:endParaRPr lang="en-US" sz="2400" b="1" dirty="0">
              <a:solidFill>
                <a:srgbClr val="0F0F0F"/>
              </a:solidFill>
              <a:latin typeface="Times New Roman" panose="02020603050405020304" pitchFamily="18" charset="0"/>
              <a:cs typeface="Times New Roman" panose="02020603050405020304" pitchFamily="18" charset="0"/>
            </a:endParaRPr>
          </a:p>
          <a:p>
            <a:endParaRPr lang="en-US" sz="4400" b="1" dirty="0">
              <a:solidFill>
                <a:srgbClr val="0F0F0F"/>
              </a:solidFill>
              <a:latin typeface="Times New Roman" panose="02020603050405020304" pitchFamily="18" charset="0"/>
              <a:cs typeface="Times New Roman" panose="02020603050405020304" pitchFamily="18" charset="0"/>
            </a:endParaRPr>
          </a:p>
          <a:p>
            <a:r>
              <a:rPr lang="en-US" altLang="en-IN" sz="2800" dirty="0">
                <a:solidFill>
                  <a:srgbClr val="7030A0"/>
                </a:solidFill>
                <a:latin typeface="Times New Roman" panose="02020603050405020304" pitchFamily="18" charset="0"/>
                <a:cs typeface="Times New Roman" panose="02020603050405020304" pitchFamily="18" charset="0"/>
              </a:rPr>
              <a:t>  </a:t>
            </a:r>
            <a:endParaRPr lang="en-US" altLang="en-IN" sz="24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 Box 10"/>
          <p:cNvSpPr txBox="1"/>
          <p:nvPr/>
        </p:nvSpPr>
        <p:spPr>
          <a:xfrm>
            <a:off x="1525905" y="1766570"/>
            <a:ext cx="7827645" cy="1935480"/>
          </a:xfrm>
          <a:prstGeom prst="rect">
            <a:avLst/>
          </a:prstGeom>
          <a:noFill/>
        </p:spPr>
        <p:txBody>
          <a:bodyPr wrap="square" rtlCol="0">
            <a:noAutofit/>
          </a:bodyPr>
          <a:p>
            <a:r>
              <a:rPr lang="en-US" sz="2400"/>
              <a:t>To Analyse and optimize the performance of the employees by evaluating the key metrics such as emp id,employee ststus,employee level,performance level etc. the analysis aims to identify the employees with greater efficiencies.</a:t>
            </a:r>
            <a:endParaRPr 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914400" y="20574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9" name="Text Box 8"/>
          <p:cNvSpPr txBox="1"/>
          <p:nvPr/>
        </p:nvSpPr>
        <p:spPr>
          <a:xfrm>
            <a:off x="1295400" y="1688465"/>
            <a:ext cx="7178040" cy="1568450"/>
          </a:xfrm>
          <a:prstGeom prst="rect">
            <a:avLst/>
          </a:prstGeom>
          <a:noFill/>
        </p:spPr>
        <p:txBody>
          <a:bodyPr wrap="square" rtlCol="0">
            <a:spAutoFit/>
          </a:bodyPr>
          <a:p>
            <a:r>
              <a:rPr lang="en-US" sz="2400"/>
              <a:t>The prime objective is to create an employee performance analysis usingexcel with the help of various function such as conditional formatting, pivot table creation, graph etc...</a:t>
            </a:r>
            <a:endParaRPr lang="en-US"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9067800" y="1219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7" name="Text Box 6"/>
          <p:cNvSpPr txBox="1"/>
          <p:nvPr/>
        </p:nvSpPr>
        <p:spPr>
          <a:xfrm>
            <a:off x="1785620" y="1752600"/>
            <a:ext cx="4640580" cy="1198880"/>
          </a:xfrm>
          <a:prstGeom prst="rect">
            <a:avLst/>
          </a:prstGeom>
          <a:noFill/>
        </p:spPr>
        <p:txBody>
          <a:bodyPr wrap="square" rtlCol="0">
            <a:spAutoFit/>
          </a:bodyPr>
          <a:p>
            <a:pPr marL="342900" indent="-342900">
              <a:buFont typeface="Wingdings" panose="05000000000000000000" charset="0"/>
              <a:buChar char="Ø"/>
            </a:pPr>
            <a:r>
              <a:rPr lang="en-US" sz="2400"/>
              <a:t>Organization </a:t>
            </a:r>
            <a:endParaRPr lang="en-US" sz="2400"/>
          </a:p>
          <a:p>
            <a:pPr marL="342900" indent="-342900">
              <a:buFont typeface="Wingdings" panose="05000000000000000000" charset="0"/>
              <a:buChar char="Ø"/>
            </a:pPr>
            <a:r>
              <a:rPr lang="en-US" sz="2400"/>
              <a:t>Employers</a:t>
            </a:r>
            <a:endParaRPr lang="en-US" sz="2400"/>
          </a:p>
          <a:p>
            <a:pPr marL="342900" indent="-342900">
              <a:buFont typeface="Wingdings" panose="05000000000000000000" charset="0"/>
              <a:buChar char="Ø"/>
            </a:pPr>
            <a:r>
              <a:rPr lang="en-US" sz="2400"/>
              <a:t>Employees</a:t>
            </a:r>
            <a:endParaRPr 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829800" y="2514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8" name="Text Box 7"/>
          <p:cNvSpPr txBox="1"/>
          <p:nvPr/>
        </p:nvSpPr>
        <p:spPr>
          <a:xfrm>
            <a:off x="3503930" y="1830705"/>
            <a:ext cx="5616575" cy="2306955"/>
          </a:xfrm>
          <a:prstGeom prst="rect">
            <a:avLst/>
          </a:prstGeom>
          <a:noFill/>
        </p:spPr>
        <p:txBody>
          <a:bodyPr wrap="square" rtlCol="0">
            <a:spAutoFit/>
          </a:bodyPr>
          <a:p>
            <a:pPr marL="285750" indent="-285750">
              <a:buFont typeface="Wingdings" panose="05000000000000000000" charset="0"/>
              <a:buChar char="ü"/>
            </a:pPr>
            <a:r>
              <a:rPr lang="en-US" b="1"/>
              <a:t>Filtering: </a:t>
            </a:r>
            <a:r>
              <a:rPr lang="en-US"/>
              <a:t> To find missing data</a:t>
            </a:r>
            <a:endParaRPr lang="en-US"/>
          </a:p>
          <a:p>
            <a:pPr marL="285750" indent="-285750">
              <a:buFont typeface="Wingdings" panose="05000000000000000000" charset="0"/>
              <a:buChar char="ü"/>
            </a:pPr>
            <a:endParaRPr lang="en-US"/>
          </a:p>
          <a:p>
            <a:pPr marL="285750" indent="-285750">
              <a:buFont typeface="Wingdings" panose="05000000000000000000" charset="0"/>
              <a:buChar char="ü"/>
            </a:pPr>
            <a:r>
              <a:rPr lang="en-US" b="1"/>
              <a:t>Graph:</a:t>
            </a:r>
            <a:r>
              <a:rPr lang="en-US"/>
              <a:t> To get an graphical representation</a:t>
            </a:r>
            <a:endParaRPr lang="en-US"/>
          </a:p>
          <a:p>
            <a:pPr marL="285750" indent="-285750">
              <a:buFont typeface="Wingdings" panose="05000000000000000000" charset="0"/>
              <a:buChar char="ü"/>
            </a:pPr>
            <a:endParaRPr lang="en-US"/>
          </a:p>
          <a:p>
            <a:pPr marL="285750" indent="-285750">
              <a:buFont typeface="Wingdings" panose="05000000000000000000" charset="0"/>
              <a:buChar char="ü"/>
            </a:pPr>
            <a:r>
              <a:rPr lang="en-US" b="1"/>
              <a:t>Pivot table : </a:t>
            </a:r>
            <a:r>
              <a:rPr lang="en-US"/>
              <a:t> To summarize the data</a:t>
            </a:r>
            <a:endParaRPr lang="en-US"/>
          </a:p>
          <a:p>
            <a:pPr marL="285750" indent="-285750">
              <a:buFont typeface="Wingdings" panose="05000000000000000000" charset="0"/>
              <a:buChar char="ü"/>
            </a:pPr>
            <a:endParaRPr lang="en-US"/>
          </a:p>
          <a:p>
            <a:pPr marL="285750" indent="-285750">
              <a:buFont typeface="Wingdings" panose="05000000000000000000" charset="0"/>
              <a:buChar char="ü"/>
            </a:pPr>
            <a:r>
              <a:rPr lang="en-US" b="1"/>
              <a:t>Conditional technique :</a:t>
            </a:r>
            <a:r>
              <a:rPr lang="en-US"/>
              <a:t> Used to identify the missing data</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endParaRPr lang="en-IN" dirty="0"/>
          </a:p>
        </p:txBody>
      </p:sp>
      <p:sp>
        <p:nvSpPr>
          <p:cNvPr id="4" name="Text Box 3"/>
          <p:cNvSpPr txBox="1"/>
          <p:nvPr/>
        </p:nvSpPr>
        <p:spPr>
          <a:xfrm>
            <a:off x="1230630" y="1344295"/>
            <a:ext cx="5346065" cy="3782060"/>
          </a:xfrm>
          <a:prstGeom prst="rect">
            <a:avLst/>
          </a:prstGeom>
          <a:noFill/>
        </p:spPr>
        <p:txBody>
          <a:bodyPr wrap="square" rtlCol="0">
            <a:noAutofit/>
          </a:bodyPr>
          <a:p>
            <a:r>
              <a:rPr lang="en-US" b="1"/>
              <a:t>Employee dataset : Kaggle</a:t>
            </a:r>
            <a:endParaRPr lang="en-US" b="1"/>
          </a:p>
          <a:p>
            <a:r>
              <a:rPr lang="en-US" b="1"/>
              <a:t>Total: 26 features</a:t>
            </a:r>
            <a:endParaRPr lang="en-US" b="1"/>
          </a:p>
          <a:p>
            <a:pPr marL="342900" indent="-342900">
              <a:buFont typeface="Wingdings" panose="05000000000000000000" charset="0"/>
              <a:buChar char="Ø"/>
            </a:pPr>
            <a:r>
              <a:rPr lang="en-US" b="1"/>
              <a:t>Used : </a:t>
            </a:r>
            <a:r>
              <a:rPr lang="en-US"/>
              <a:t>9 features</a:t>
            </a:r>
            <a:endParaRPr lang="en-US" b="1"/>
          </a:p>
          <a:p>
            <a:pPr marL="285750" indent="-285750">
              <a:buFont typeface="Wingdings" panose="05000000000000000000" charset="0"/>
              <a:buChar char="Ø"/>
            </a:pPr>
            <a:r>
              <a:rPr lang="en-US" b="1"/>
              <a:t>     </a:t>
            </a:r>
            <a:r>
              <a:rPr lang="en-US"/>
              <a:t> Employee id</a:t>
            </a:r>
            <a:endParaRPr lang="en-US"/>
          </a:p>
          <a:p>
            <a:pPr marL="285750" indent="-285750">
              <a:buFont typeface="Wingdings" panose="05000000000000000000" charset="0"/>
              <a:buChar char="Ø"/>
            </a:pPr>
            <a:r>
              <a:rPr lang="en-US"/>
              <a:t>      First name</a:t>
            </a:r>
            <a:endParaRPr lang="en-US"/>
          </a:p>
          <a:p>
            <a:pPr marL="285750" indent="-285750">
              <a:buFont typeface="Wingdings" panose="05000000000000000000" charset="0"/>
              <a:buChar char="Ø"/>
            </a:pPr>
            <a:r>
              <a:rPr lang="en-US"/>
              <a:t>      Last name</a:t>
            </a:r>
            <a:endParaRPr lang="en-US"/>
          </a:p>
          <a:p>
            <a:pPr marL="285750" indent="-285750">
              <a:buFont typeface="Wingdings" panose="05000000000000000000" charset="0"/>
              <a:buChar char="Ø"/>
            </a:pPr>
            <a:r>
              <a:rPr lang="en-US"/>
              <a:t>      Business unit</a:t>
            </a:r>
            <a:endParaRPr lang="en-US"/>
          </a:p>
          <a:p>
            <a:pPr marL="285750" indent="-285750">
              <a:buFont typeface="Wingdings" panose="05000000000000000000" charset="0"/>
              <a:buChar char="Ø"/>
            </a:pPr>
            <a:r>
              <a:rPr lang="en-US"/>
              <a:t>      Employee type</a:t>
            </a:r>
            <a:endParaRPr lang="en-US"/>
          </a:p>
          <a:p>
            <a:pPr marL="342900" indent="-342900">
              <a:buFont typeface="Wingdings" panose="05000000000000000000" charset="0"/>
              <a:buChar char="Ø"/>
            </a:pPr>
            <a:r>
              <a:rPr lang="en-US"/>
              <a:t>     Gender</a:t>
            </a:r>
            <a:endParaRPr lang="en-US"/>
          </a:p>
          <a:p>
            <a:pPr marL="285750" indent="-285750">
              <a:buFont typeface="Wingdings" panose="05000000000000000000" charset="0"/>
              <a:buChar char="Ø"/>
            </a:pPr>
            <a:r>
              <a:rPr lang="en-US"/>
              <a:t>      Performance score</a:t>
            </a:r>
            <a:endParaRPr lang="en-US"/>
          </a:p>
          <a:p>
            <a:pPr marL="342900" indent="-342900">
              <a:buFont typeface="Wingdings" panose="05000000000000000000" charset="0"/>
              <a:buChar char="Ø"/>
            </a:pPr>
            <a:r>
              <a:rPr lang="en-US"/>
              <a:t>     Current employee rating</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 Box 10"/>
          <p:cNvSpPr txBox="1"/>
          <p:nvPr/>
        </p:nvSpPr>
        <p:spPr>
          <a:xfrm>
            <a:off x="1955165" y="1731645"/>
            <a:ext cx="7364095" cy="645160"/>
          </a:xfrm>
          <a:prstGeom prst="rect">
            <a:avLst/>
          </a:prstGeom>
          <a:noFill/>
        </p:spPr>
        <p:txBody>
          <a:bodyPr wrap="square" rtlCol="0">
            <a:spAutoFit/>
          </a:bodyPr>
          <a:p>
            <a:r>
              <a:rPr lang="en-US" b="1"/>
              <a:t>FORMULA:</a:t>
            </a:r>
            <a:endParaRPr lang="en-US" b="1"/>
          </a:p>
          <a:p>
            <a:r>
              <a:rPr lang="en-US" b="1"/>
              <a:t>=IF(Z37&gt;=5,"VERY HIGH",IF(Z37&gt;=4,"HIGH",IF(Z37&gt;=3,"MED","LOW")))</a:t>
            </a:r>
            <a:endParaRPr lang="en-US" b="1"/>
          </a:p>
        </p:txBody>
      </p:sp>
      <p:sp>
        <p:nvSpPr>
          <p:cNvPr id="14" name="Text Box 13"/>
          <p:cNvSpPr txBox="1"/>
          <p:nvPr/>
        </p:nvSpPr>
        <p:spPr>
          <a:xfrm>
            <a:off x="2362200" y="2438400"/>
            <a:ext cx="6775450" cy="2584450"/>
          </a:xfrm>
          <a:prstGeom prst="rect">
            <a:avLst/>
          </a:prstGeom>
          <a:noFill/>
        </p:spPr>
        <p:txBody>
          <a:bodyPr wrap="square" rtlCol="0">
            <a:spAutoFit/>
          </a:bodyPr>
          <a:p>
            <a:r>
              <a:rPr lang="en-US"/>
              <a:t>This formula is used to find the performanace  level of the employees which is delivered as “ medium,low and high”.And the performance level is used to get an graphical representation of the employee performance.</a:t>
            </a:r>
            <a:endParaRPr lang="en-US"/>
          </a:p>
          <a:p>
            <a:endParaRPr lang="en-US"/>
          </a:p>
          <a:p>
            <a:r>
              <a:rPr lang="en-US"/>
              <a:t>        </a:t>
            </a:r>
            <a:r>
              <a:rPr lang="en-US" b="1"/>
              <a:t> CONDITIONAL FORMATING:</a:t>
            </a:r>
            <a:endParaRPr lang="en-US" b="1"/>
          </a:p>
          <a:p>
            <a:r>
              <a:rPr lang="en-US" b="1"/>
              <a:t>                         </a:t>
            </a:r>
            <a:r>
              <a:rPr lang="en-US"/>
              <a:t> The conditional formattings is used to identify the missing data in a cell , highlight the missing cells and also to remove the missing cell.</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3006</Words>
  <Application>WPS Presentation</Application>
  <PresentationFormat>Widescreen</PresentationFormat>
  <Paragraphs>123</Paragraphs>
  <Slides>12</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12</vt:i4>
      </vt:variant>
    </vt:vector>
  </HeadingPairs>
  <TitlesOfParts>
    <vt:vector size="23" baseType="lpstr">
      <vt:lpstr>Arial</vt:lpstr>
      <vt:lpstr>SimSun</vt:lpstr>
      <vt:lpstr>Wingdings</vt:lpstr>
      <vt:lpstr>Trebuchet MS</vt:lpstr>
      <vt:lpstr>Times New Roman</vt:lpstr>
      <vt:lpstr>Roboto</vt:lpstr>
      <vt:lpstr>Wingdings</vt:lpstr>
      <vt:lpstr>Calibri</vt:lpstr>
      <vt:lpstr>Microsoft YaHei</vt:lpstr>
      <vt:lpstr>Arial Unicode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演示文稿</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HOME</cp:lastModifiedBy>
  <cp:revision>15</cp:revision>
  <dcterms:created xsi:type="dcterms:W3CDTF">2024-03-29T15:07:00Z</dcterms:created>
  <dcterms:modified xsi:type="dcterms:W3CDTF">2024-09-01T08:01:29Z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2024-03-29T11:00:00Z</vt:filetime>
  </property>
  <property fmtid="{D5CDD505-2E9C-101B-9397-08002B2CF9AE}" pid="4" name="ICV">
    <vt:lpwstr>B8EC7B14BA49459AAECF7E9285EAB1EA_13</vt:lpwstr>
  </property>
  <property fmtid="{D5CDD505-2E9C-101B-9397-08002B2CF9AE}" pid="5" name="KSOProductBuildVer">
    <vt:lpwstr>1033-12.2.0.17562</vt:lpwstr>
  </property>
</Properties>
</file>