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Sheet1!$B$7</c:f>
              <c:strCache>
                <c:ptCount val="1"/>
                <c:pt idx="0">
                  <c:v>JAN</c:v>
                </c:pt>
              </c:strCache>
            </c:strRef>
          </c:tx>
          <c:cat>
            <c:strRef>
              <c:f>Sheet1!$A$8:$A$16</c:f>
              <c:strCache>
                <c:ptCount val="9"/>
                <c:pt idx="0">
                  <c:v>ronaldo</c:v>
                </c:pt>
                <c:pt idx="1">
                  <c:v>justin</c:v>
                </c:pt>
                <c:pt idx="2">
                  <c:v>kylie</c:v>
                </c:pt>
                <c:pt idx="3">
                  <c:v>jonston</c:v>
                </c:pt>
                <c:pt idx="4">
                  <c:v>jeo</c:v>
                </c:pt>
                <c:pt idx="5">
                  <c:v>johnny</c:v>
                </c:pt>
                <c:pt idx="6">
                  <c:v>angelina</c:v>
                </c:pt>
                <c:pt idx="7">
                  <c:v>thendal</c:v>
                </c:pt>
                <c:pt idx="8">
                  <c:v>vanitha</c:v>
                </c:pt>
              </c:strCache>
            </c:strRef>
          </c:cat>
          <c:val>
            <c:numRef>
              <c:f>Sheet1!$B$8:$B$16</c:f>
              <c:numCache>
                <c:formatCode>General</c:formatCode>
                <c:ptCount val="9"/>
                <c:pt idx="0">
                  <c:v>1239</c:v>
                </c:pt>
                <c:pt idx="1">
                  <c:v>270</c:v>
                </c:pt>
                <c:pt idx="2">
                  <c:v>4816</c:v>
                </c:pt>
                <c:pt idx="3">
                  <c:v>8765</c:v>
                </c:pt>
                <c:pt idx="4">
                  <c:v>3021</c:v>
                </c:pt>
                <c:pt idx="5">
                  <c:v>2515</c:v>
                </c:pt>
                <c:pt idx="6">
                  <c:v>970</c:v>
                </c:pt>
                <c:pt idx="7">
                  <c:v>8906</c:v>
                </c:pt>
                <c:pt idx="8">
                  <c:v>7765</c:v>
                </c:pt>
              </c:numCache>
            </c:numRef>
          </c:val>
        </c:ser>
        <c:ser>
          <c:idx val="1"/>
          <c:order val="1"/>
          <c:tx>
            <c:strRef>
              <c:f>Sheet1!$C$7</c:f>
              <c:strCache>
                <c:ptCount val="1"/>
                <c:pt idx="0">
                  <c:v>FEB</c:v>
                </c:pt>
              </c:strCache>
            </c:strRef>
          </c:tx>
          <c:cat>
            <c:strRef>
              <c:f>Sheet1!$A$8:$A$16</c:f>
              <c:strCache>
                <c:ptCount val="9"/>
                <c:pt idx="0">
                  <c:v>ronaldo</c:v>
                </c:pt>
                <c:pt idx="1">
                  <c:v>justin</c:v>
                </c:pt>
                <c:pt idx="2">
                  <c:v>kylie</c:v>
                </c:pt>
                <c:pt idx="3">
                  <c:v>jonston</c:v>
                </c:pt>
                <c:pt idx="4">
                  <c:v>jeo</c:v>
                </c:pt>
                <c:pt idx="5">
                  <c:v>johnny</c:v>
                </c:pt>
                <c:pt idx="6">
                  <c:v>angelina</c:v>
                </c:pt>
                <c:pt idx="7">
                  <c:v>thendal</c:v>
                </c:pt>
                <c:pt idx="8">
                  <c:v>vanitha</c:v>
                </c:pt>
              </c:strCache>
            </c:strRef>
          </c:cat>
          <c:val>
            <c:numRef>
              <c:f>Sheet1!$C$8:$C$16</c:f>
              <c:numCache>
                <c:formatCode>General</c:formatCode>
                <c:ptCount val="9"/>
                <c:pt idx="0">
                  <c:v>412</c:v>
                </c:pt>
                <c:pt idx="1">
                  <c:v>4324</c:v>
                </c:pt>
                <c:pt idx="2">
                  <c:v>1074</c:v>
                </c:pt>
                <c:pt idx="3">
                  <c:v>765</c:v>
                </c:pt>
                <c:pt idx="4">
                  <c:v>6098</c:v>
                </c:pt>
                <c:pt idx="5">
                  <c:v>444</c:v>
                </c:pt>
                <c:pt idx="6">
                  <c:v>2476</c:v>
                </c:pt>
                <c:pt idx="7">
                  <c:v>9875</c:v>
                </c:pt>
                <c:pt idx="8">
                  <c:v>5467</c:v>
                </c:pt>
              </c:numCache>
            </c:numRef>
          </c:val>
        </c:ser>
        <c:ser>
          <c:idx val="2"/>
          <c:order val="2"/>
          <c:tx>
            <c:strRef>
              <c:f>Sheet1!$D$7</c:f>
              <c:strCache>
                <c:ptCount val="1"/>
                <c:pt idx="0">
                  <c:v>MAR</c:v>
                </c:pt>
              </c:strCache>
            </c:strRef>
          </c:tx>
          <c:cat>
            <c:strRef>
              <c:f>Sheet1!$A$8:$A$16</c:f>
              <c:strCache>
                <c:ptCount val="9"/>
                <c:pt idx="0">
                  <c:v>ronaldo</c:v>
                </c:pt>
                <c:pt idx="1">
                  <c:v>justin</c:v>
                </c:pt>
                <c:pt idx="2">
                  <c:v>kylie</c:v>
                </c:pt>
                <c:pt idx="3">
                  <c:v>jonston</c:v>
                </c:pt>
                <c:pt idx="4">
                  <c:v>jeo</c:v>
                </c:pt>
                <c:pt idx="5">
                  <c:v>johnny</c:v>
                </c:pt>
                <c:pt idx="6">
                  <c:v>angelina</c:v>
                </c:pt>
                <c:pt idx="7">
                  <c:v>thendal</c:v>
                </c:pt>
                <c:pt idx="8">
                  <c:v>vanitha</c:v>
                </c:pt>
              </c:strCache>
            </c:strRef>
          </c:cat>
          <c:val>
            <c:numRef>
              <c:f>Sheet1!$D$8:$D$16</c:f>
              <c:numCache>
                <c:formatCode>General</c:formatCode>
                <c:ptCount val="9"/>
                <c:pt idx="0">
                  <c:v>110</c:v>
                </c:pt>
                <c:pt idx="1">
                  <c:v>2785</c:v>
                </c:pt>
                <c:pt idx="2">
                  <c:v>3663</c:v>
                </c:pt>
                <c:pt idx="3">
                  <c:v>9807</c:v>
                </c:pt>
                <c:pt idx="4">
                  <c:v>7651</c:v>
                </c:pt>
                <c:pt idx="5">
                  <c:v>1371</c:v>
                </c:pt>
                <c:pt idx="6">
                  <c:v>4532</c:v>
                </c:pt>
                <c:pt idx="7">
                  <c:v>3241</c:v>
                </c:pt>
                <c:pt idx="8">
                  <c:v>980</c:v>
                </c:pt>
              </c:numCache>
            </c:numRef>
          </c:val>
        </c:ser>
        <c:axId val="70744320"/>
        <c:axId val="83611648"/>
      </c:barChart>
      <c:catAx>
        <c:axId val="70744320"/>
        <c:scaling>
          <c:orientation val="minMax"/>
        </c:scaling>
        <c:axPos val="b"/>
        <c:tickLblPos val="nextTo"/>
        <c:crossAx val="83611648"/>
        <c:crosses val="autoZero"/>
        <c:auto val="1"/>
        <c:lblAlgn val="ctr"/>
        <c:lblOffset val="100"/>
      </c:catAx>
      <c:valAx>
        <c:axId val="83611648"/>
        <c:scaling>
          <c:orientation val="minMax"/>
        </c:scaling>
        <c:axPos val="l"/>
        <c:majorGridlines/>
        <c:numFmt formatCode="General" sourceLinked="1"/>
        <c:tickLblPos val="nextTo"/>
        <c:crossAx val="70744320"/>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spcBef>
                <a:spcPts val="130"/>
              </a:spcBef>
            </a:pPr>
            <a:r>
              <a:rPr lang="en-US" b="1" i="0" dirty="0" smtClean="0">
                <a:solidFill>
                  <a:srgbClr val="0F0F0F"/>
                </a:solidFill>
                <a:effectLst/>
                <a:latin typeface="Times New Roman" panose="02020603050405020304" pitchFamily="18" charset="0"/>
                <a:cs typeface="Times New Roman" panose="02020603050405020304" pitchFamily="18" charset="0"/>
              </a:rPr>
              <a:t>Visualizing Employee Attendance Trends With Excel Charts</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P.vanitha</a:t>
            </a:r>
            <a:endParaRPr lang="en-US" sz="2400" dirty="0"/>
          </a:p>
          <a:p>
            <a:r>
              <a:rPr lang="en-US" sz="2400" dirty="0"/>
              <a:t>REGISTER </a:t>
            </a:r>
            <a:r>
              <a:rPr lang="en-US" sz="2400" dirty="0" smtClean="0"/>
              <a:t>NO:312200941</a:t>
            </a:r>
            <a:endParaRPr lang="en-US" sz="2400" dirty="0"/>
          </a:p>
          <a:p>
            <a:r>
              <a:rPr lang="en-US" sz="2400" dirty="0"/>
              <a:t>DEPARTMENT</a:t>
            </a:r>
            <a:r>
              <a:rPr lang="en-US" sz="2400" dirty="0" smtClean="0"/>
              <a:t>: B.com[computer application]</a:t>
            </a:r>
            <a:endParaRPr lang="en-US" sz="2400" dirty="0"/>
          </a:p>
          <a:p>
            <a:r>
              <a:rPr lang="en-US" sz="2400" dirty="0" smtClean="0"/>
              <a:t>COLLEGE: </a:t>
            </a:r>
            <a:r>
              <a:rPr lang="en-US" sz="2400" dirty="0" err="1" smtClean="0"/>
              <a:t>Pachiyappas</a:t>
            </a:r>
            <a:r>
              <a:rPr lang="en-US" sz="2400" dirty="0" smtClean="0"/>
              <a:t>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CC4FA2DA-5308-FA0C-C91F-FB0EB12E79E8}"/>
              </a:ext>
            </a:extLst>
          </p:cNvPr>
          <p:cNvSpPr txBox="1"/>
          <p:nvPr/>
        </p:nvSpPr>
        <p:spPr>
          <a:xfrm>
            <a:off x="914400" y="1049336"/>
            <a:ext cx="9601200" cy="5632311"/>
          </a:xfrm>
          <a:prstGeom prst="rect">
            <a:avLst/>
          </a:prstGeom>
          <a:noFill/>
        </p:spPr>
        <p:txBody>
          <a:bodyPr wrap="square">
            <a:spAutoFit/>
          </a:bodyPr>
          <a:lstStyle/>
          <a:p>
            <a:r>
              <a:rPr lang="en-US" b="1" dirty="0" smtClean="0"/>
              <a:t>Modeling </a:t>
            </a:r>
            <a:r>
              <a:rPr lang="en-US" b="1" dirty="0" smtClean="0"/>
              <a:t>Attendance </a:t>
            </a:r>
            <a:r>
              <a:rPr lang="en-US" b="1" dirty="0" smtClean="0"/>
              <a:t>Trends:</a:t>
            </a:r>
            <a:r>
              <a:rPr lang="en-US" dirty="0" smtClean="0"/>
              <a:t>-</a:t>
            </a:r>
            <a:endParaRPr lang="en-US" dirty="0" smtClean="0"/>
          </a:p>
          <a:p>
            <a:r>
              <a:rPr lang="en-US" b="1" i="1" dirty="0" smtClean="0"/>
              <a:t>  </a:t>
            </a:r>
            <a:r>
              <a:rPr lang="en-US" b="1" i="1" dirty="0" smtClean="0"/>
              <a:t>Forecasting Attendance: </a:t>
            </a:r>
            <a:endParaRPr lang="en-US" b="1" i="1" dirty="0" smtClean="0"/>
          </a:p>
          <a:p>
            <a:r>
              <a:rPr lang="en-US" dirty="0" smtClean="0"/>
              <a:t>     Use </a:t>
            </a:r>
            <a:r>
              <a:rPr lang="en-US" dirty="0" smtClean="0"/>
              <a:t>historical attendance data to forecast future attendance trends and patterns</a:t>
            </a:r>
            <a:r>
              <a:rPr lang="en-US" dirty="0" smtClean="0"/>
              <a:t>.</a:t>
            </a:r>
          </a:p>
          <a:p>
            <a:r>
              <a:rPr lang="en-US" b="1" i="1" dirty="0" smtClean="0"/>
              <a:t> </a:t>
            </a:r>
            <a:r>
              <a:rPr lang="en-US" b="1" i="1" dirty="0" smtClean="0"/>
              <a:t> </a:t>
            </a:r>
            <a:r>
              <a:rPr lang="en-US" b="1" i="1" dirty="0" smtClean="0"/>
              <a:t>Identifying Seasonality: </a:t>
            </a:r>
            <a:endParaRPr lang="en-US" b="1" i="1" dirty="0" smtClean="0"/>
          </a:p>
          <a:p>
            <a:r>
              <a:rPr lang="en-US" dirty="0" smtClean="0"/>
              <a:t>     Apply </a:t>
            </a:r>
            <a:r>
              <a:rPr lang="en-US" dirty="0" smtClean="0"/>
              <a:t>Excel charts to identify seasonal fluctuations in attendance (e.g., summer vacation, holidays</a:t>
            </a:r>
            <a:r>
              <a:rPr lang="en-US" dirty="0" smtClean="0"/>
              <a:t>)</a:t>
            </a:r>
          </a:p>
          <a:p>
            <a:r>
              <a:rPr lang="en-US" dirty="0" smtClean="0"/>
              <a:t> </a:t>
            </a:r>
            <a:r>
              <a:rPr lang="en-US" dirty="0" smtClean="0"/>
              <a:t>Use Excel's built-in trend analysis tools to identify long-term attendance trends and patterns.- </a:t>
            </a:r>
            <a:r>
              <a:rPr lang="en-US" dirty="0" smtClean="0"/>
              <a:t>  </a:t>
            </a:r>
            <a:r>
              <a:rPr lang="en-US" b="1" i="1" dirty="0" smtClean="0"/>
              <a:t>Regression </a:t>
            </a:r>
            <a:r>
              <a:rPr lang="en-US" b="1" i="1" dirty="0" smtClean="0"/>
              <a:t>Analysis: </a:t>
            </a:r>
            <a:endParaRPr lang="en-US" b="1" i="1" dirty="0" smtClean="0"/>
          </a:p>
          <a:p>
            <a:r>
              <a:rPr lang="en-US" dirty="0" smtClean="0"/>
              <a:t>     Apply </a:t>
            </a:r>
            <a:r>
              <a:rPr lang="en-US" dirty="0" smtClean="0"/>
              <a:t>regression analysis to identify correlations between attendance and external factors (e.g., weather, events</a:t>
            </a:r>
            <a:r>
              <a:rPr lang="en-US" dirty="0" smtClean="0"/>
              <a:t>).</a:t>
            </a:r>
          </a:p>
          <a:p>
            <a:endParaRPr lang="en-US" dirty="0" smtClean="0"/>
          </a:p>
          <a:p>
            <a:r>
              <a:rPr lang="en-US" b="1" dirty="0" smtClean="0"/>
              <a:t>Modeling </a:t>
            </a:r>
            <a:r>
              <a:rPr lang="en-US" b="1" dirty="0" smtClean="0"/>
              <a:t>Attendance Drivers</a:t>
            </a:r>
            <a:r>
              <a:rPr lang="en-US" b="1" dirty="0" smtClean="0"/>
              <a:t>:-</a:t>
            </a:r>
          </a:p>
          <a:p>
            <a:r>
              <a:rPr lang="en-US" b="1" i="1" dirty="0" smtClean="0"/>
              <a:t> Employee </a:t>
            </a:r>
            <a:r>
              <a:rPr lang="en-US" b="1" i="1" dirty="0" smtClean="0"/>
              <a:t>Engagement: </a:t>
            </a:r>
            <a:endParaRPr lang="en-US" b="1" i="1" dirty="0" smtClean="0"/>
          </a:p>
          <a:p>
            <a:r>
              <a:rPr lang="en-US" dirty="0" smtClean="0"/>
              <a:t>     Use </a:t>
            </a:r>
            <a:r>
              <a:rPr lang="en-US" dirty="0" smtClean="0"/>
              <a:t>Excel charts to model the relationship between attendance and employee engagement metrics (e.g., survey scores, turnover rates</a:t>
            </a:r>
            <a:r>
              <a:rPr lang="en-US" dirty="0" smtClean="0"/>
              <a:t>).</a:t>
            </a:r>
          </a:p>
          <a:p>
            <a:r>
              <a:rPr lang="en-US" dirty="0" smtClean="0"/>
              <a:t> </a:t>
            </a:r>
            <a:r>
              <a:rPr lang="en-US" b="1" i="1" dirty="0" smtClean="0"/>
              <a:t>Work-Life </a:t>
            </a:r>
            <a:r>
              <a:rPr lang="en-US" b="1" i="1" dirty="0" smtClean="0"/>
              <a:t>Balance: </a:t>
            </a:r>
            <a:endParaRPr lang="en-US" b="1" i="1" dirty="0" smtClean="0"/>
          </a:p>
          <a:p>
            <a:r>
              <a:rPr lang="en-US" dirty="0" smtClean="0"/>
              <a:t>     Analyze </a:t>
            </a:r>
            <a:r>
              <a:rPr lang="en-US" dirty="0" smtClean="0"/>
              <a:t>attendance trends in relation to work-life balance metrics (e.g., overtime hours, flexible work arrangements</a:t>
            </a:r>
            <a:r>
              <a:rPr lang="en-US" dirty="0" smtClean="0"/>
              <a:t>).</a:t>
            </a:r>
          </a:p>
          <a:p>
            <a:r>
              <a:rPr lang="en-US" dirty="0" smtClean="0"/>
              <a:t> </a:t>
            </a:r>
            <a:r>
              <a:rPr lang="en-US" b="1" i="1" dirty="0" smtClean="0"/>
              <a:t>Management </a:t>
            </a:r>
            <a:r>
              <a:rPr lang="en-US" b="1" i="1" dirty="0" smtClean="0"/>
              <a:t>Practices: </a:t>
            </a:r>
            <a:endParaRPr lang="en-US" b="1" i="1" dirty="0" smtClean="0"/>
          </a:p>
          <a:p>
            <a:r>
              <a:rPr lang="en-US" dirty="0" smtClean="0"/>
              <a:t>     Model </a:t>
            </a:r>
            <a:r>
              <a:rPr lang="en-US" dirty="0" smtClean="0"/>
              <a:t>the impact of management practices (e.g., leadership style, communication) on attendance trends.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xmlns="" id="{C99E7B9D-9FD7-39E9-488B-262CECDB14BA}"/>
              </a:ext>
            </a:extLst>
          </p:cNvPr>
          <p:cNvSpPr txBox="1"/>
          <p:nvPr/>
        </p:nvSpPr>
        <p:spPr>
          <a:xfrm>
            <a:off x="914400" y="1295400"/>
            <a:ext cx="8239873" cy="4801314"/>
          </a:xfrm>
          <a:prstGeom prst="rect">
            <a:avLst/>
          </a:prstGeom>
          <a:noFill/>
        </p:spPr>
        <p:txBody>
          <a:bodyPr wrap="square">
            <a:spAutoFit/>
          </a:bodyPr>
          <a:lstStyle/>
          <a:p>
            <a:pPr marL="342900" indent="-342900">
              <a:buAutoNum type="arabicPeriod"/>
            </a:pPr>
            <a:r>
              <a:rPr lang="en-US" b="1" i="1" dirty="0" smtClean="0">
                <a:solidFill>
                  <a:schemeClr val="accent2"/>
                </a:solidFill>
              </a:rPr>
              <a:t>Chart </a:t>
            </a:r>
            <a:r>
              <a:rPr lang="en-US" b="1" i="1" dirty="0" smtClean="0">
                <a:solidFill>
                  <a:schemeClr val="accent2"/>
                </a:solidFill>
              </a:rPr>
              <a:t>types</a:t>
            </a:r>
            <a:r>
              <a:rPr lang="en-US" b="1" i="1" dirty="0" smtClean="0">
                <a:solidFill>
                  <a:schemeClr val="accent2"/>
                </a:solidFill>
              </a:rPr>
              <a:t>:</a:t>
            </a:r>
          </a:p>
          <a:p>
            <a:pPr marL="342900" indent="-342900"/>
            <a:r>
              <a:rPr lang="en-US" b="1" dirty="0" smtClean="0"/>
              <a:t>           Choosing </a:t>
            </a:r>
            <a:r>
              <a:rPr lang="en-US" b="1" dirty="0" smtClean="0"/>
              <a:t>the right chart type (e.g., column, line, pie, scatter, bar) for your data</a:t>
            </a:r>
            <a:r>
              <a:rPr lang="en-US" b="1" dirty="0" smtClean="0"/>
              <a:t>.</a:t>
            </a:r>
          </a:p>
          <a:p>
            <a:pPr marL="342900" indent="-342900"/>
            <a:r>
              <a:rPr lang="en-US" b="1" dirty="0" smtClean="0">
                <a:solidFill>
                  <a:schemeClr val="accent2"/>
                </a:solidFill>
              </a:rPr>
              <a:t>2</a:t>
            </a:r>
            <a:r>
              <a:rPr lang="en-US" b="1" dirty="0" smtClean="0">
                <a:solidFill>
                  <a:schemeClr val="accent2"/>
                </a:solidFill>
              </a:rPr>
              <a:t>. </a:t>
            </a:r>
            <a:r>
              <a:rPr lang="en-US" b="1" i="1" dirty="0" smtClean="0">
                <a:solidFill>
                  <a:schemeClr val="accent2"/>
                </a:solidFill>
              </a:rPr>
              <a:t>Data preparation: </a:t>
            </a:r>
            <a:endParaRPr lang="en-US" b="1" i="1" dirty="0" smtClean="0">
              <a:solidFill>
                <a:schemeClr val="accent2"/>
              </a:solidFill>
            </a:endParaRPr>
          </a:p>
          <a:p>
            <a:pPr marL="342900" indent="-342900"/>
            <a:r>
              <a:rPr lang="en-US" b="1" dirty="0" smtClean="0"/>
              <a:t>      Preparing </a:t>
            </a:r>
            <a:r>
              <a:rPr lang="en-US" b="1" dirty="0" smtClean="0"/>
              <a:t>your data for charting, including data cleaning, formatting, and </a:t>
            </a:r>
            <a:r>
              <a:rPr lang="en-US" b="1" dirty="0" smtClean="0"/>
              <a:t>structuring.</a:t>
            </a:r>
          </a:p>
          <a:p>
            <a:pPr marL="342900" indent="-342900"/>
            <a:r>
              <a:rPr lang="en-US" b="1" dirty="0" smtClean="0">
                <a:solidFill>
                  <a:schemeClr val="accent2"/>
                </a:solidFill>
              </a:rPr>
              <a:t>3</a:t>
            </a:r>
            <a:r>
              <a:rPr lang="en-US" i="1" dirty="0" smtClean="0">
                <a:solidFill>
                  <a:schemeClr val="accent2"/>
                </a:solidFill>
              </a:rPr>
              <a:t>. </a:t>
            </a:r>
            <a:r>
              <a:rPr lang="en-US" b="1" i="1" dirty="0" smtClean="0">
                <a:solidFill>
                  <a:schemeClr val="accent2"/>
                </a:solidFill>
              </a:rPr>
              <a:t>Axis customization</a:t>
            </a:r>
            <a:r>
              <a:rPr lang="en-US" b="1" i="1" dirty="0" smtClean="0">
                <a:solidFill>
                  <a:schemeClr val="accent2"/>
                </a:solidFill>
              </a:rPr>
              <a:t>:</a:t>
            </a:r>
          </a:p>
          <a:p>
            <a:pPr marL="342900" indent="-342900"/>
            <a:r>
              <a:rPr lang="en-US" b="1" dirty="0" smtClean="0"/>
              <a:t>      Customizing </a:t>
            </a:r>
            <a:r>
              <a:rPr lang="en-US" b="1" dirty="0" smtClean="0"/>
              <a:t>chart axes, including labels, scales, and formats</a:t>
            </a:r>
            <a:r>
              <a:rPr lang="en-US" b="1" dirty="0" smtClean="0"/>
              <a:t>.</a:t>
            </a:r>
          </a:p>
          <a:p>
            <a:pPr marL="342900" indent="-342900"/>
            <a:r>
              <a:rPr lang="en-US" b="1" dirty="0" smtClean="0">
                <a:solidFill>
                  <a:schemeClr val="accent2"/>
                </a:solidFill>
              </a:rPr>
              <a:t>4</a:t>
            </a:r>
            <a:r>
              <a:rPr lang="en-US" b="1" i="1" dirty="0" smtClean="0">
                <a:solidFill>
                  <a:schemeClr val="accent2"/>
                </a:solidFill>
              </a:rPr>
              <a:t>. Series and trend analysis: </a:t>
            </a:r>
            <a:endParaRPr lang="en-US" b="1" i="1" dirty="0" smtClean="0">
              <a:solidFill>
                <a:schemeClr val="accent2"/>
              </a:solidFill>
            </a:endParaRPr>
          </a:p>
          <a:p>
            <a:pPr marL="342900" indent="-342900"/>
            <a:r>
              <a:rPr lang="en-US" b="1" dirty="0" smtClean="0"/>
              <a:t>      Analyzing </a:t>
            </a:r>
            <a:r>
              <a:rPr lang="en-US" b="1" dirty="0" smtClean="0"/>
              <a:t>data series, trends, and patterns using charts</a:t>
            </a:r>
            <a:r>
              <a:rPr lang="en-US" b="1" dirty="0" smtClean="0"/>
              <a:t>.</a:t>
            </a:r>
          </a:p>
          <a:p>
            <a:pPr marL="342900" indent="-342900"/>
            <a:r>
              <a:rPr lang="en-US" b="1" dirty="0" smtClean="0">
                <a:solidFill>
                  <a:schemeClr val="accent2"/>
                </a:solidFill>
              </a:rPr>
              <a:t>5</a:t>
            </a:r>
            <a:r>
              <a:rPr lang="en-US" b="1" i="1" dirty="0" smtClean="0">
                <a:solidFill>
                  <a:schemeClr val="accent2"/>
                </a:solidFill>
              </a:rPr>
              <a:t>. Combination charts: </a:t>
            </a:r>
            <a:endParaRPr lang="en-US" b="1" i="1" dirty="0" smtClean="0">
              <a:solidFill>
                <a:schemeClr val="accent2"/>
              </a:solidFill>
            </a:endParaRPr>
          </a:p>
          <a:p>
            <a:pPr marL="342900" indent="-342900"/>
            <a:r>
              <a:rPr lang="en-US" b="1" dirty="0" smtClean="0"/>
              <a:t>      Creating </a:t>
            </a:r>
            <a:r>
              <a:rPr lang="en-US" b="1" dirty="0" smtClean="0"/>
              <a:t>combination charts to display multiple data series</a:t>
            </a:r>
            <a:r>
              <a:rPr lang="en-US" b="1" dirty="0" smtClean="0"/>
              <a:t>.</a:t>
            </a:r>
          </a:p>
          <a:p>
            <a:pPr marL="342900" indent="-342900"/>
            <a:r>
              <a:rPr lang="en-US" b="1" dirty="0" smtClean="0"/>
              <a:t> </a:t>
            </a:r>
            <a:r>
              <a:rPr lang="en-US" b="1" dirty="0" smtClean="0">
                <a:solidFill>
                  <a:schemeClr val="accent2"/>
                </a:solidFill>
              </a:rPr>
              <a:t>6.</a:t>
            </a:r>
            <a:r>
              <a:rPr lang="en-US" b="1" i="1" dirty="0" smtClean="0">
                <a:solidFill>
                  <a:schemeClr val="accent2"/>
                </a:solidFill>
              </a:rPr>
              <a:t> </a:t>
            </a:r>
            <a:r>
              <a:rPr lang="en-US" b="1" i="1" dirty="0" smtClean="0">
                <a:solidFill>
                  <a:schemeClr val="accent2"/>
                </a:solidFill>
              </a:rPr>
              <a:t>Interactive charts: </a:t>
            </a:r>
            <a:endParaRPr lang="en-US" b="1" i="1" dirty="0" smtClean="0">
              <a:solidFill>
                <a:schemeClr val="accent2"/>
              </a:solidFill>
            </a:endParaRPr>
          </a:p>
          <a:p>
            <a:pPr marL="342900" indent="-342900"/>
            <a:r>
              <a:rPr lang="en-US" b="1" dirty="0" smtClean="0"/>
              <a:t>      Creating </a:t>
            </a:r>
            <a:r>
              <a:rPr lang="en-US" b="1" dirty="0" smtClean="0"/>
              <a:t>interactive charts using Excel's built-in tools or add-ins</a:t>
            </a:r>
            <a:r>
              <a:rPr lang="en-US" b="1" dirty="0" smtClean="0"/>
              <a:t>.</a:t>
            </a:r>
          </a:p>
          <a:p>
            <a:pPr marL="342900" indent="-342900"/>
            <a:r>
              <a:rPr lang="en-US" b="1" dirty="0" smtClean="0">
                <a:solidFill>
                  <a:schemeClr val="accent2"/>
                </a:solidFill>
              </a:rPr>
              <a:t>7</a:t>
            </a:r>
            <a:r>
              <a:rPr lang="en-US" b="1" dirty="0" smtClean="0">
                <a:solidFill>
                  <a:schemeClr val="accent2"/>
                </a:solidFill>
              </a:rPr>
              <a:t>. </a:t>
            </a:r>
            <a:r>
              <a:rPr lang="en-US" b="1" i="1" dirty="0" smtClean="0">
                <a:solidFill>
                  <a:schemeClr val="accent2"/>
                </a:solidFill>
              </a:rPr>
              <a:t>Best practices: </a:t>
            </a:r>
            <a:endParaRPr lang="en-US" b="1" i="1" dirty="0" smtClean="0">
              <a:solidFill>
                <a:schemeClr val="accent2"/>
              </a:solidFill>
            </a:endParaRPr>
          </a:p>
          <a:p>
            <a:pPr marL="342900" indent="-342900"/>
            <a:r>
              <a:rPr lang="en-US" b="1" dirty="0" smtClean="0"/>
              <a:t>      Following </a:t>
            </a:r>
            <a:r>
              <a:rPr lang="en-US" b="1" dirty="0" smtClean="0"/>
              <a:t>best practices for chart design, layout, and visualization.8. Advanced charting techniques: Using advanced techniques like dynamic charts, gauges, and thermometers.</a:t>
            </a:r>
            <a:endParaRPr lang="en-US" b="1" dirty="0"/>
          </a:p>
        </p:txBody>
      </p:sp>
    </p:spTree>
    <p:extLst>
      <p:ext uri="{BB962C8B-B14F-4D97-AF65-F5344CB8AC3E}">
        <p14:creationId xmlns:p14="http://schemas.microsoft.com/office/powerpoint/2010/main" xmlns=""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10" name="Chart 9"/>
          <p:cNvGraphicFramePr/>
          <p:nvPr/>
        </p:nvGraphicFramePr>
        <p:xfrm>
          <a:off x="38862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1676400" y="2514600"/>
            <a:ext cx="7772400" cy="1754326"/>
          </a:xfrm>
          <a:prstGeom prst="rect">
            <a:avLst/>
          </a:prstGeom>
        </p:spPr>
        <p:txBody>
          <a:bodyPr wrap="square">
            <a:spAutoFit/>
          </a:bodyPr>
          <a:lstStyle/>
          <a:p>
            <a:r>
              <a:rPr lang="en-US" dirty="0" smtClean="0"/>
              <a:t>Excel effectively visualizes and analyzes attendance data, enabling informed decisions and optimized management strategies. By leveraging its powerful tools and features, organizations can identify trends, reduce absenteeism, and improve productivity. Excel's insights drive business success, enhance employee engagement, and streamline attendance management processes with accuracy and efficiency.</a:t>
            </a:r>
            <a:endParaRPr lang="en-US"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Visualizing Employee Attendance Trends With 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xmlns="" id="{A28CCF42-4C79-F436-DD19-9AA4BBA0F00A}"/>
              </a:ext>
            </a:extLst>
          </p:cNvPr>
          <p:cNvSpPr txBox="1"/>
          <p:nvPr/>
        </p:nvSpPr>
        <p:spPr>
          <a:xfrm>
            <a:off x="0" y="1371601"/>
            <a:ext cx="8610600" cy="4893647"/>
          </a:xfrm>
          <a:prstGeom prst="rect">
            <a:avLst/>
          </a:prstGeom>
          <a:noFill/>
        </p:spPr>
        <p:txBody>
          <a:bodyPr wrap="square">
            <a:spAutoFit/>
          </a:bodyPr>
          <a:lstStyle/>
          <a:p>
            <a:pPr algn="just"/>
            <a:r>
              <a:rPr lang="en-US" sz="2400" dirty="0" smtClean="0"/>
              <a:t>Visualizing employee attendance trends with Excel charts is a great way to identify patterns, track progress, and make data-driven decisions. Here are some steps to create effective charts</a:t>
            </a:r>
            <a:r>
              <a:rPr lang="en-US" sz="2400" dirty="0" smtClean="0"/>
              <a:t>:</a:t>
            </a:r>
          </a:p>
          <a:p>
            <a:pPr algn="just"/>
            <a:r>
              <a:rPr lang="en-US" sz="2400" dirty="0" smtClean="0"/>
              <a:t> </a:t>
            </a:r>
            <a:r>
              <a:rPr lang="en-US" sz="2400" dirty="0" smtClean="0"/>
              <a:t>    1</a:t>
            </a:r>
            <a:r>
              <a:rPr lang="en-US" sz="2400" dirty="0" smtClean="0"/>
              <a:t>. Collect and organize attendance data in an Excel spreadsheet</a:t>
            </a:r>
            <a:r>
              <a:rPr lang="en-US" sz="2400" dirty="0" smtClean="0"/>
              <a:t>.</a:t>
            </a:r>
          </a:p>
          <a:p>
            <a:pPr algn="just"/>
            <a:r>
              <a:rPr lang="en-US" sz="2400" dirty="0" smtClean="0"/>
              <a:t> </a:t>
            </a:r>
            <a:r>
              <a:rPr lang="en-US" sz="2400" dirty="0" smtClean="0"/>
              <a:t>    2</a:t>
            </a:r>
            <a:r>
              <a:rPr lang="en-US" sz="2400" dirty="0" smtClean="0"/>
              <a:t>. Choose the right chart type:    - Line chart: Shows attendance trends over time.    - Bar chart: Compares attendance across different teams or departments.    - </a:t>
            </a:r>
            <a:r>
              <a:rPr lang="en-US" sz="2400" dirty="0" smtClean="0"/>
              <a:t>Heat map</a:t>
            </a:r>
            <a:r>
              <a:rPr lang="en-US" sz="2400" dirty="0" smtClean="0"/>
              <a:t>: Highlights attendance patterns, such as days of the week or months</a:t>
            </a:r>
            <a:r>
              <a:rPr lang="en-US" sz="2400" dirty="0" smtClean="0"/>
              <a:t>.</a:t>
            </a:r>
          </a:p>
          <a:p>
            <a:pPr algn="just"/>
            <a:r>
              <a:rPr lang="en-US" sz="2400" dirty="0" smtClean="0"/>
              <a:t> </a:t>
            </a:r>
            <a:r>
              <a:rPr lang="en-US" sz="2400" dirty="0" smtClean="0"/>
              <a:t>     3</a:t>
            </a:r>
            <a:r>
              <a:rPr lang="en-US" sz="2400" dirty="0" smtClean="0"/>
              <a:t>. Customize your chart:    - Add titles, labels, and legends for clarity.    - Use colors and formatting to emphasize important information</a:t>
            </a:r>
            <a:r>
              <a:rPr lang="en-US" sz="2400" dirty="0" smtClean="0"/>
              <a:t>.</a:t>
            </a:r>
          </a:p>
          <a:p>
            <a:pPr algn="just"/>
            <a:r>
              <a:rPr lang="en-US" sz="2400" dirty="0" smtClean="0"/>
              <a:t> </a:t>
            </a:r>
            <a:r>
              <a:rPr lang="en-US" sz="2400" dirty="0" smtClean="0"/>
              <a:t>     4</a:t>
            </a:r>
            <a:r>
              <a:rPr lang="en-US" sz="2400" dirty="0" smtClean="0"/>
              <a:t>. Analyze and interpret the data:    - Look for trends, such as increased absenteeism during certain periods.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785652"/>
          </a:xfrm>
          <a:prstGeom prst="rect">
            <a:avLst/>
          </a:prstGeom>
          <a:noFill/>
        </p:spPr>
        <p:txBody>
          <a:bodyPr wrap="square" rtlCol="0">
            <a:spAutoFit/>
          </a:bodyPr>
          <a:lstStyle/>
          <a:p>
            <a:r>
              <a:rPr lang="en-US" sz="2400" b="1" dirty="0" smtClean="0">
                <a:solidFill>
                  <a:srgbClr val="0D0D0D"/>
                </a:solidFill>
                <a:latin typeface="Times New Roman" panose="02020603050405020304" pitchFamily="18" charset="0"/>
                <a:cs typeface="Times New Roman" panose="02020603050405020304" pitchFamily="18" charset="0"/>
              </a:rPr>
              <a:t>1</a:t>
            </a:r>
            <a:r>
              <a:rPr lang="en-US" sz="2400" dirty="0" smtClean="0">
                <a:solidFill>
                  <a:srgbClr val="0D0D0D"/>
                </a:solidFill>
                <a:latin typeface="Times New Roman" panose="02020603050405020304" pitchFamily="18" charset="0"/>
                <a:cs typeface="Times New Roman" panose="02020603050405020304" pitchFamily="18" charset="0"/>
              </a:rPr>
              <a:t>. </a:t>
            </a:r>
            <a:r>
              <a:rPr lang="en-US" sz="2400" b="1" i="1" dirty="0" smtClean="0">
                <a:solidFill>
                  <a:srgbClr val="0D0D0D"/>
                </a:solidFill>
                <a:latin typeface="Times New Roman" panose="02020603050405020304" pitchFamily="18" charset="0"/>
                <a:cs typeface="Times New Roman" panose="02020603050405020304" pitchFamily="18" charset="0"/>
              </a:rPr>
              <a:t>Data Collection</a:t>
            </a:r>
            <a:r>
              <a:rPr lang="en-US" sz="2400" i="1" dirty="0" smtClean="0">
                <a:solidFill>
                  <a:srgbClr val="0D0D0D"/>
                </a:solidFill>
                <a:latin typeface="Times New Roman" panose="02020603050405020304" pitchFamily="18" charset="0"/>
                <a:cs typeface="Times New Roman" panose="02020603050405020304" pitchFamily="18" charset="0"/>
              </a:rPr>
              <a:t>: </a:t>
            </a:r>
            <a:r>
              <a:rPr lang="en-US" sz="2400" dirty="0" smtClean="0">
                <a:solidFill>
                  <a:srgbClr val="0D0D0D"/>
                </a:solidFill>
                <a:latin typeface="Times New Roman" panose="02020603050405020304" pitchFamily="18" charset="0"/>
                <a:cs typeface="Times New Roman" panose="02020603050405020304" pitchFamily="18" charset="0"/>
              </a:rPr>
              <a:t>Gather employee attendance data from HR systems or payroll software</a:t>
            </a:r>
            <a:r>
              <a:rPr lang="en-US" sz="2400" dirty="0" smtClean="0">
                <a:solidFill>
                  <a:srgbClr val="0D0D0D"/>
                </a:solidFill>
                <a:latin typeface="Times New Roman" panose="02020603050405020304" pitchFamily="18" charset="0"/>
                <a:cs typeface="Times New Roman" panose="02020603050405020304" pitchFamily="18" charset="0"/>
              </a:rPr>
              <a:t>.</a:t>
            </a:r>
          </a:p>
          <a:p>
            <a:r>
              <a:rPr lang="en-US" sz="2400" b="1" dirty="0" smtClean="0">
                <a:solidFill>
                  <a:srgbClr val="0D0D0D"/>
                </a:solidFill>
                <a:latin typeface="Times New Roman" panose="02020603050405020304" pitchFamily="18" charset="0"/>
                <a:cs typeface="Times New Roman" panose="02020603050405020304" pitchFamily="18" charset="0"/>
              </a:rPr>
              <a:t>2</a:t>
            </a:r>
            <a:r>
              <a:rPr lang="en-US" sz="2400" dirty="0" smtClean="0">
                <a:solidFill>
                  <a:srgbClr val="0D0D0D"/>
                </a:solidFill>
                <a:latin typeface="Times New Roman" panose="02020603050405020304" pitchFamily="18" charset="0"/>
                <a:cs typeface="Times New Roman" panose="02020603050405020304" pitchFamily="18" charset="0"/>
              </a:rPr>
              <a:t>. </a:t>
            </a:r>
            <a:r>
              <a:rPr lang="en-US" sz="2400" b="1" dirty="0" smtClean="0">
                <a:solidFill>
                  <a:srgbClr val="0D0D0D"/>
                </a:solidFill>
                <a:latin typeface="Times New Roman" panose="02020603050405020304" pitchFamily="18" charset="0"/>
                <a:cs typeface="Times New Roman" panose="02020603050405020304" pitchFamily="18" charset="0"/>
              </a:rPr>
              <a:t>Data Analysis</a:t>
            </a:r>
            <a:r>
              <a:rPr lang="en-US" sz="2400" dirty="0" smtClean="0">
                <a:solidFill>
                  <a:srgbClr val="0D0D0D"/>
                </a:solidFill>
                <a:latin typeface="Times New Roman" panose="02020603050405020304" pitchFamily="18" charset="0"/>
                <a:cs typeface="Times New Roman" panose="02020603050405020304" pitchFamily="18" charset="0"/>
              </a:rPr>
              <a:t>: Calculate attendance metrics (e.g., attendance rate, absenteeism rate, tardiness</a:t>
            </a:r>
            <a:r>
              <a:rPr lang="en-US" sz="2400" dirty="0" smtClean="0">
                <a:solidFill>
                  <a:srgbClr val="0D0D0D"/>
                </a:solidFill>
                <a:latin typeface="Times New Roman" panose="02020603050405020304" pitchFamily="18" charset="0"/>
                <a:cs typeface="Times New Roman" panose="02020603050405020304" pitchFamily="18" charset="0"/>
              </a:rPr>
              <a:t>).</a:t>
            </a:r>
          </a:p>
          <a:p>
            <a:r>
              <a:rPr lang="en-US" sz="2400" b="1" dirty="0" smtClean="0">
                <a:solidFill>
                  <a:srgbClr val="0D0D0D"/>
                </a:solidFill>
                <a:latin typeface="Times New Roman" panose="02020603050405020304" pitchFamily="18" charset="0"/>
                <a:cs typeface="Times New Roman" panose="02020603050405020304" pitchFamily="18" charset="0"/>
              </a:rPr>
              <a:t>3</a:t>
            </a:r>
            <a:r>
              <a:rPr lang="en-US" sz="2400" b="1" dirty="0" smtClean="0">
                <a:solidFill>
                  <a:srgbClr val="0D0D0D"/>
                </a:solidFill>
                <a:latin typeface="Times New Roman" panose="02020603050405020304" pitchFamily="18" charset="0"/>
                <a:cs typeface="Times New Roman" panose="02020603050405020304" pitchFamily="18" charset="0"/>
              </a:rPr>
              <a:t>. Chart Creation</a:t>
            </a:r>
            <a:r>
              <a:rPr lang="en-US" sz="2400" dirty="0" smtClean="0">
                <a:solidFill>
                  <a:srgbClr val="0D0D0D"/>
                </a:solidFill>
                <a:latin typeface="Times New Roman" panose="02020603050405020304" pitchFamily="18" charset="0"/>
                <a:cs typeface="Times New Roman" panose="02020603050405020304" pitchFamily="18" charset="0"/>
              </a:rPr>
              <a:t>: Design and develop various Excel charts (line, bar, </a:t>
            </a:r>
            <a:r>
              <a:rPr lang="en-US" sz="2400" dirty="0" smtClean="0">
                <a:solidFill>
                  <a:srgbClr val="0D0D0D"/>
                </a:solidFill>
                <a:latin typeface="Times New Roman" panose="02020603050405020304" pitchFamily="18" charset="0"/>
                <a:cs typeface="Times New Roman" panose="02020603050405020304" pitchFamily="18" charset="0"/>
              </a:rPr>
              <a:t>heat map</a:t>
            </a:r>
            <a:r>
              <a:rPr lang="en-US" sz="2400" dirty="0" smtClean="0">
                <a:solidFill>
                  <a:srgbClr val="0D0D0D"/>
                </a:solidFill>
                <a:latin typeface="Times New Roman" panose="02020603050405020304" pitchFamily="18" charset="0"/>
                <a:cs typeface="Times New Roman" panose="02020603050405020304" pitchFamily="18" charset="0"/>
              </a:rPr>
              <a:t>) to display attendance trends</a:t>
            </a:r>
            <a:r>
              <a:rPr lang="en-US" sz="2400" dirty="0" smtClean="0">
                <a:solidFill>
                  <a:srgbClr val="0D0D0D"/>
                </a:solidFill>
                <a:latin typeface="Times New Roman" panose="02020603050405020304" pitchFamily="18" charset="0"/>
                <a:cs typeface="Times New Roman" panose="02020603050405020304" pitchFamily="18" charset="0"/>
              </a:rPr>
              <a:t>.</a:t>
            </a:r>
          </a:p>
          <a:p>
            <a:r>
              <a:rPr lang="en-US" sz="2400" b="1" dirty="0" smtClean="0">
                <a:solidFill>
                  <a:srgbClr val="0D0D0D"/>
                </a:solidFill>
                <a:latin typeface="Times New Roman" panose="02020603050405020304" pitchFamily="18" charset="0"/>
                <a:cs typeface="Times New Roman" panose="02020603050405020304" pitchFamily="18" charset="0"/>
              </a:rPr>
              <a:t>4</a:t>
            </a:r>
            <a:r>
              <a:rPr lang="en-US" sz="2400" b="1" dirty="0" smtClean="0">
                <a:solidFill>
                  <a:srgbClr val="0D0D0D"/>
                </a:solidFill>
                <a:latin typeface="Times New Roman" panose="02020603050405020304" pitchFamily="18" charset="0"/>
                <a:cs typeface="Times New Roman" panose="02020603050405020304" pitchFamily="18" charset="0"/>
              </a:rPr>
              <a:t>. Customization</a:t>
            </a:r>
            <a:r>
              <a:rPr lang="en-US" sz="2400" dirty="0" smtClean="0">
                <a:solidFill>
                  <a:srgbClr val="0D0D0D"/>
                </a:solidFill>
                <a:latin typeface="Times New Roman" panose="02020603050405020304" pitchFamily="18" charset="0"/>
                <a:cs typeface="Times New Roman" panose="02020603050405020304" pitchFamily="18" charset="0"/>
              </a:rPr>
              <a:t>: Add interactive elements (e.g., filters, drill-down capabilities) to enhance chart usability</a:t>
            </a:r>
            <a:r>
              <a:rPr lang="en-US" sz="2400" dirty="0" smtClean="0">
                <a:solidFill>
                  <a:srgbClr val="0D0D0D"/>
                </a:solidFill>
                <a:latin typeface="Times New Roman" panose="02020603050405020304" pitchFamily="18" charset="0"/>
                <a:cs typeface="Times New Roman" panose="02020603050405020304" pitchFamily="18" charset="0"/>
              </a:rPr>
              <a:t>.</a:t>
            </a:r>
          </a:p>
          <a:p>
            <a:r>
              <a:rPr lang="en-US" sz="2400" b="1" dirty="0" smtClean="0">
                <a:solidFill>
                  <a:srgbClr val="0D0D0D"/>
                </a:solidFill>
                <a:latin typeface="Times New Roman" panose="02020603050405020304" pitchFamily="18" charset="0"/>
                <a:cs typeface="Times New Roman" panose="02020603050405020304" pitchFamily="18" charset="0"/>
              </a:rPr>
              <a:t>5</a:t>
            </a:r>
            <a:r>
              <a:rPr lang="en-US" sz="2400" b="1" dirty="0" smtClean="0">
                <a:solidFill>
                  <a:srgbClr val="0D0D0D"/>
                </a:solidFill>
                <a:latin typeface="Times New Roman" panose="02020603050405020304" pitchFamily="18" charset="0"/>
                <a:cs typeface="Times New Roman" panose="02020603050405020304" pitchFamily="18" charset="0"/>
              </a:rPr>
              <a:t>. Insights Generation</a:t>
            </a:r>
            <a:r>
              <a:rPr lang="en-US" sz="2400" dirty="0" smtClean="0">
                <a:solidFill>
                  <a:srgbClr val="0D0D0D"/>
                </a:solidFill>
                <a:latin typeface="Times New Roman" panose="02020603050405020304" pitchFamily="18" charset="0"/>
                <a:cs typeface="Times New Roman" panose="02020603050405020304" pitchFamily="18" charset="0"/>
              </a:rPr>
              <a:t>: Analyze charts to identify trends, patterns, and areas for improvement.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2">
            <a:extLst>
              <a:ext uri="{FF2B5EF4-FFF2-40B4-BE49-F238E27FC236}">
                <a16:creationId xmlns:a16="http://schemas.microsoft.com/office/drawing/2014/main" xmlns="" id="{2B1AC95D-E282-8FF3-3F94-D7FDC2B1A7D4}"/>
              </a:ext>
            </a:extLst>
          </p:cNvPr>
          <p:cNvSpPr>
            <a:spLocks noChangeArrowheads="1"/>
          </p:cNvSpPr>
          <p:nvPr/>
        </p:nvSpPr>
        <p:spPr bwMode="auto">
          <a:xfrm>
            <a:off x="609600" y="2329036"/>
            <a:ext cx="8743950" cy="28623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spcBef>
                <a:spcPct val="0"/>
              </a:spcBef>
              <a:spcAft>
                <a:spcPct val="0"/>
              </a:spcAft>
              <a:buFont typeface="Wingdings" pitchFamily="2" charset="2"/>
              <a:buChar char="v"/>
            </a:pPr>
            <a:r>
              <a:rPr lang="en-US" altLang="en-US" dirty="0" smtClean="0">
                <a:latin typeface="Arial" panose="020B0604020202020204" pitchFamily="34" charset="0"/>
              </a:rPr>
              <a:t>Regularly </a:t>
            </a:r>
            <a:r>
              <a:rPr lang="en-US" altLang="en-US" dirty="0" smtClean="0">
                <a:latin typeface="Arial" panose="020B0604020202020204" pitchFamily="34" charset="0"/>
              </a:rPr>
              <a:t>review attendance trends to identify areas for </a:t>
            </a:r>
            <a:r>
              <a:rPr lang="en-US" altLang="en-US" dirty="0" smtClean="0">
                <a:latin typeface="Arial" panose="020B0604020202020204" pitchFamily="34" charset="0"/>
              </a:rPr>
              <a:t>improvement</a:t>
            </a:r>
          </a:p>
          <a:p>
            <a:pPr marL="342900" lvl="0" indent="-342900" eaLnBrk="0" fontAlgn="base" hangingPunct="0">
              <a:spcBef>
                <a:spcPct val="0"/>
              </a:spcBef>
              <a:spcAft>
                <a:spcPct val="0"/>
              </a:spcAft>
            </a:pPr>
            <a:r>
              <a:rPr lang="en-US" altLang="en-US" dirty="0" smtClean="0">
                <a:latin typeface="Arial" panose="020B0604020202020204" pitchFamily="34" charset="0"/>
              </a:rPr>
              <a:t>.</a:t>
            </a:r>
          </a:p>
          <a:p>
            <a:pPr marL="342900" lvl="0" indent="-342900" eaLnBrk="0" fontAlgn="base" hangingPunct="0">
              <a:spcBef>
                <a:spcPct val="0"/>
              </a:spcBef>
              <a:spcAft>
                <a:spcPct val="0"/>
              </a:spcAft>
              <a:buFont typeface="Wingdings" pitchFamily="2" charset="2"/>
              <a:buChar char="v"/>
            </a:pPr>
            <a:r>
              <a:rPr lang="en-US" altLang="en-US" dirty="0" smtClean="0">
                <a:latin typeface="Arial" panose="020B0604020202020204" pitchFamily="34" charset="0"/>
              </a:rPr>
              <a:t>Use </a:t>
            </a:r>
            <a:r>
              <a:rPr lang="en-US" altLang="en-US" dirty="0" smtClean="0">
                <a:latin typeface="Arial" panose="020B0604020202020204" pitchFamily="34" charset="0"/>
              </a:rPr>
              <a:t>the dashboard to communicate attendance metrics to employees and stakeholders</a:t>
            </a:r>
            <a:r>
              <a:rPr lang="en-US" altLang="en-US" dirty="0" smtClean="0">
                <a:latin typeface="Arial" panose="020B0604020202020204" pitchFamily="34" charset="0"/>
              </a:rPr>
              <a:t>.</a:t>
            </a:r>
          </a:p>
          <a:p>
            <a:pPr marL="342900" lvl="0" indent="-342900" eaLnBrk="0" fontAlgn="base" hangingPunct="0">
              <a:spcBef>
                <a:spcPct val="0"/>
              </a:spcBef>
              <a:spcAft>
                <a:spcPct val="0"/>
              </a:spcAft>
              <a:buAutoNum type="arabicPeriod"/>
            </a:pPr>
            <a:endParaRPr lang="en-US" altLang="en-US" dirty="0" smtClean="0">
              <a:latin typeface="Arial" panose="020B0604020202020204" pitchFamily="34" charset="0"/>
            </a:endParaRPr>
          </a:p>
          <a:p>
            <a:pPr marL="342900" lvl="0" indent="-342900" eaLnBrk="0" fontAlgn="base" hangingPunct="0">
              <a:spcBef>
                <a:spcPct val="0"/>
              </a:spcBef>
              <a:spcAft>
                <a:spcPct val="0"/>
              </a:spcAft>
              <a:buFont typeface="Wingdings" pitchFamily="2" charset="2"/>
              <a:buChar char="v"/>
            </a:pPr>
            <a:r>
              <a:rPr lang="en-US" altLang="en-US" dirty="0" smtClean="0">
                <a:latin typeface="Arial" panose="020B0604020202020204" pitchFamily="34" charset="0"/>
              </a:rPr>
              <a:t>Set </a:t>
            </a:r>
            <a:r>
              <a:rPr lang="en-US" altLang="en-US" dirty="0" smtClean="0">
                <a:latin typeface="Arial" panose="020B0604020202020204" pitchFamily="34" charset="0"/>
              </a:rPr>
              <a:t>attendance goals and track progress over time</a:t>
            </a:r>
            <a:r>
              <a:rPr lang="en-US" altLang="en-US" dirty="0" smtClean="0">
                <a:latin typeface="Arial" panose="020B0604020202020204" pitchFamily="34" charset="0"/>
              </a:rPr>
              <a:t>.</a:t>
            </a:r>
          </a:p>
          <a:p>
            <a:pPr marL="342900" lvl="0" indent="-342900" eaLnBrk="0" fontAlgn="base" hangingPunct="0">
              <a:spcBef>
                <a:spcPct val="0"/>
              </a:spcBef>
              <a:spcAft>
                <a:spcPct val="0"/>
              </a:spcAft>
              <a:buAutoNum type="arabicPeriod"/>
            </a:pPr>
            <a:endParaRPr lang="en-US" altLang="en-US" dirty="0" smtClean="0">
              <a:latin typeface="Arial" panose="020B0604020202020204" pitchFamily="34" charset="0"/>
            </a:endParaRPr>
          </a:p>
          <a:p>
            <a:pPr marL="342900" lvl="0" indent="-342900" eaLnBrk="0" fontAlgn="base" hangingPunct="0">
              <a:spcBef>
                <a:spcPct val="0"/>
              </a:spcBef>
              <a:spcAft>
                <a:spcPct val="0"/>
              </a:spcAft>
              <a:buFont typeface="Wingdings" pitchFamily="2" charset="2"/>
              <a:buChar char="v"/>
            </a:pPr>
            <a:r>
              <a:rPr lang="en-US" altLang="en-US" dirty="0" smtClean="0">
                <a:latin typeface="Arial" panose="020B0604020202020204" pitchFamily="34" charset="0"/>
              </a:rPr>
              <a:t>Explore </a:t>
            </a:r>
            <a:r>
              <a:rPr lang="en-US" altLang="en-US" dirty="0" smtClean="0">
                <a:latin typeface="Arial" panose="020B0604020202020204" pitchFamily="34" charset="0"/>
              </a:rPr>
              <a:t>correlations between attendance and other HR metrics (e.g., engagement, turnover).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Rectangle 3">
            <a:extLst>
              <a:ext uri="{FF2B5EF4-FFF2-40B4-BE49-F238E27FC236}">
                <a16:creationId xmlns:a16="http://schemas.microsoft.com/office/drawing/2014/main" xmlns="" id="{7928C0CF-8CAF-8962-63CC-441463760F59}"/>
              </a:ext>
            </a:extLst>
          </p:cNvPr>
          <p:cNvSpPr>
            <a:spLocks noChangeArrowheads="1"/>
          </p:cNvSpPr>
          <p:nvPr/>
        </p:nvSpPr>
        <p:spPr bwMode="auto">
          <a:xfrm>
            <a:off x="3124200" y="1502688"/>
            <a:ext cx="8496300" cy="5355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b="1" dirty="0" smtClean="0">
                <a:latin typeface="Arial" panose="020B0604020202020204" pitchFamily="34" charset="0"/>
              </a:rPr>
              <a:t>Solution:- </a:t>
            </a:r>
            <a:endParaRPr lang="en-US" altLang="en-US" b="1" dirty="0" smtClean="0">
              <a:latin typeface="Arial" panose="020B0604020202020204" pitchFamily="34" charset="0"/>
            </a:endParaRPr>
          </a:p>
          <a:p>
            <a:pPr lvl="0" eaLnBrk="0" fontAlgn="base" hangingPunct="0">
              <a:spcBef>
                <a:spcPct val="0"/>
              </a:spcBef>
              <a:spcAft>
                <a:spcPct val="0"/>
              </a:spcAft>
            </a:pPr>
            <a:r>
              <a:rPr lang="en-US" altLang="en-US" dirty="0" smtClean="0">
                <a:latin typeface="Arial" panose="020B0604020202020204" pitchFamily="34" charset="0"/>
              </a:rPr>
              <a:t> </a:t>
            </a:r>
            <a:r>
              <a:rPr lang="en-US" altLang="en-US" dirty="0" smtClean="0">
                <a:latin typeface="Arial" panose="020B0604020202020204" pitchFamily="34" charset="0"/>
              </a:rPr>
              <a:t>    Implement </a:t>
            </a:r>
            <a:r>
              <a:rPr lang="en-US" altLang="en-US" dirty="0" smtClean="0">
                <a:latin typeface="Arial" panose="020B0604020202020204" pitchFamily="34" charset="0"/>
              </a:rPr>
              <a:t>an Employee Attendance Trend Analysis dashboard using Excel charts to provide real-time insights into attendance patterns</a:t>
            </a:r>
            <a:r>
              <a:rPr lang="en-US" altLang="en-US" dirty="0" smtClean="0">
                <a:latin typeface="Arial" panose="020B0604020202020204" pitchFamily="34" charset="0"/>
              </a:rPr>
              <a:t>. </a:t>
            </a:r>
            <a:r>
              <a:rPr lang="en-US" altLang="en-US" dirty="0" smtClean="0">
                <a:latin typeface="Arial" panose="020B0604020202020204" pitchFamily="34" charset="0"/>
              </a:rPr>
              <a:t>Automate data import from HR systems or payroll software to ensure accurate and up-to-date information</a:t>
            </a:r>
            <a:r>
              <a:rPr lang="en-US" altLang="en-US" dirty="0" smtClean="0">
                <a:latin typeface="Arial" panose="020B0604020202020204" pitchFamily="34" charset="0"/>
              </a:rPr>
              <a:t>. </a:t>
            </a:r>
            <a:r>
              <a:rPr lang="en-US" altLang="en-US" dirty="0" smtClean="0">
                <a:latin typeface="Arial" panose="020B0604020202020204" pitchFamily="34" charset="0"/>
              </a:rPr>
              <a:t>Offer customizable dashboards to meet specific client needs and goals</a:t>
            </a:r>
            <a:r>
              <a:rPr lang="en-US" altLang="en-US" dirty="0" smtClean="0">
                <a:latin typeface="Arial" panose="020B0604020202020204" pitchFamily="34" charset="0"/>
              </a:rPr>
              <a:t>.</a:t>
            </a:r>
          </a:p>
          <a:p>
            <a:pPr lvl="0" eaLnBrk="0" fontAlgn="base" hangingPunct="0">
              <a:spcBef>
                <a:spcPct val="0"/>
              </a:spcBef>
              <a:spcAft>
                <a:spcPct val="0"/>
              </a:spcAft>
            </a:pPr>
            <a:r>
              <a:rPr lang="en-US" altLang="en-US" b="1" dirty="0" smtClean="0">
                <a:latin typeface="Arial" panose="020B0604020202020204" pitchFamily="34" charset="0"/>
              </a:rPr>
              <a:t>Proposition:-</a:t>
            </a:r>
          </a:p>
          <a:p>
            <a:pPr lvl="0" eaLnBrk="0" fontAlgn="base" hangingPunct="0">
              <a:spcBef>
                <a:spcPct val="0"/>
              </a:spcBef>
              <a:spcAft>
                <a:spcPct val="0"/>
              </a:spcAft>
            </a:pPr>
            <a:r>
              <a:rPr lang="en-US" altLang="en-US" dirty="0" smtClean="0">
                <a:latin typeface="Arial" panose="020B0604020202020204" pitchFamily="34" charset="0"/>
              </a:rPr>
              <a:t> </a:t>
            </a:r>
            <a:r>
              <a:rPr lang="en-US" altLang="en-US" dirty="0" smtClean="0">
                <a:latin typeface="Arial" panose="020B0604020202020204" pitchFamily="34" charset="0"/>
              </a:rPr>
              <a:t>   </a:t>
            </a:r>
            <a:r>
              <a:rPr lang="en-US" altLang="en-US" dirty="0" smtClean="0">
                <a:latin typeface="Arial" panose="020B0604020202020204" pitchFamily="34" charset="0"/>
              </a:rPr>
              <a:t>"Gain actionable insights into employee attendance trends and patterns with our intuitive and interactive Excel chart solutions</a:t>
            </a:r>
            <a:r>
              <a:rPr lang="en-US" altLang="en-US" dirty="0" smtClean="0">
                <a:latin typeface="Arial" panose="020B0604020202020204" pitchFamily="34" charset="0"/>
              </a:rPr>
              <a:t>. </a:t>
            </a:r>
            <a:r>
              <a:rPr lang="en-US" altLang="en-US" dirty="0" smtClean="0">
                <a:latin typeface="Arial" panose="020B0604020202020204" pitchFamily="34" charset="0"/>
              </a:rPr>
              <a:t>Identify areas for improvement and optimize staffing and scheduling </a:t>
            </a:r>
            <a:r>
              <a:rPr lang="en-US" altLang="en-US" dirty="0" smtClean="0">
                <a:latin typeface="Arial" panose="020B0604020202020204" pitchFamily="34" charset="0"/>
              </a:rPr>
              <a:t>decisions. Enhance </a:t>
            </a:r>
            <a:r>
              <a:rPr lang="en-US" altLang="en-US" dirty="0" smtClean="0">
                <a:latin typeface="Arial" panose="020B0604020202020204" pitchFamily="34" charset="0"/>
              </a:rPr>
              <a:t>employee engagement and management with data-driven </a:t>
            </a:r>
            <a:r>
              <a:rPr lang="en-US" altLang="en-US" dirty="0" smtClean="0">
                <a:latin typeface="Arial" panose="020B0604020202020204" pitchFamily="34" charset="0"/>
              </a:rPr>
              <a:t>strategies. Reduce </a:t>
            </a:r>
            <a:r>
              <a:rPr lang="en-US" altLang="en-US" dirty="0" smtClean="0">
                <a:latin typeface="Arial" panose="020B0604020202020204" pitchFamily="34" charset="0"/>
              </a:rPr>
              <a:t>absenteeism and tardiness, and improve overall productivity.- Get real-time visibility into attendance metrics and track progress over time</a:t>
            </a:r>
            <a:r>
              <a:rPr lang="en-US" altLang="en-US" dirty="0" smtClean="0">
                <a:latin typeface="Arial" panose="020B0604020202020204" pitchFamily="34" charset="0"/>
              </a:rPr>
              <a:t>. </a:t>
            </a:r>
          </a:p>
          <a:p>
            <a:pPr lvl="0" eaLnBrk="0" fontAlgn="base" hangingPunct="0">
              <a:spcBef>
                <a:spcPct val="0"/>
              </a:spcBef>
              <a:spcAft>
                <a:spcPct val="0"/>
              </a:spcAft>
            </a:pPr>
            <a:r>
              <a:rPr lang="en-US" altLang="en-US" b="1" dirty="0" smtClean="0">
                <a:latin typeface="Arial" panose="020B0604020202020204" pitchFamily="34" charset="0"/>
              </a:rPr>
              <a:t>Key Benefits:- </a:t>
            </a:r>
          </a:p>
          <a:p>
            <a:pPr lvl="0" eaLnBrk="0" fontAlgn="base" hangingPunct="0">
              <a:spcBef>
                <a:spcPct val="0"/>
              </a:spcBef>
              <a:spcAft>
                <a:spcPct val="0"/>
              </a:spcAft>
            </a:pPr>
            <a:r>
              <a:rPr lang="en-US" altLang="en-US" dirty="0" smtClean="0">
                <a:latin typeface="Arial" panose="020B0604020202020204" pitchFamily="34" charset="0"/>
              </a:rPr>
              <a:t>      Data-driven </a:t>
            </a:r>
            <a:r>
              <a:rPr lang="en-US" altLang="en-US" dirty="0" smtClean="0">
                <a:latin typeface="Arial" panose="020B0604020202020204" pitchFamily="34" charset="0"/>
              </a:rPr>
              <a:t>decision-making- Improved attendance and punctuality- Enhanced employee engagement and </a:t>
            </a:r>
            <a:r>
              <a:rPr lang="en-US" altLang="en-US" dirty="0" smtClean="0">
                <a:latin typeface="Arial" panose="020B0604020202020204" pitchFamily="34" charset="0"/>
              </a:rPr>
              <a:t>management. </a:t>
            </a:r>
            <a:r>
              <a:rPr lang="en-US" altLang="en-US" dirty="0" smtClean="0">
                <a:latin typeface="Arial" panose="020B0604020202020204" pitchFamily="34" charset="0"/>
              </a:rPr>
              <a:t>Optimized staffing and scheduling- Increased productivity and reduced </a:t>
            </a:r>
            <a:r>
              <a:rPr lang="en-US" altLang="en-US" dirty="0" smtClean="0">
                <a:latin typeface="Arial" panose="020B0604020202020204" pitchFamily="34" charset="0"/>
              </a:rPr>
              <a:t>absenteeism. Target Audience:</a:t>
            </a:r>
          </a:p>
          <a:p>
            <a:pPr lvl="0" eaLnBrk="0" fontAlgn="base" hangingPunct="0">
              <a:spcBef>
                <a:spcPct val="0"/>
              </a:spcBef>
              <a:spcAft>
                <a:spcPct val="0"/>
              </a:spcAft>
            </a:pPr>
            <a:r>
              <a:rPr lang="en-US" altLang="en-US" dirty="0" smtClean="0">
                <a:latin typeface="Arial" panose="020B0604020202020204" pitchFamily="34" charset="0"/>
              </a:rPr>
              <a:t>HR </a:t>
            </a:r>
            <a:r>
              <a:rPr lang="en-US" altLang="en-US" dirty="0" smtClean="0">
                <a:latin typeface="Arial" panose="020B0604020202020204" pitchFamily="34" charset="0"/>
              </a:rPr>
              <a:t>Managers- Operations Managers- Business Owners- Team </a:t>
            </a:r>
            <a:r>
              <a:rPr lang="en-US" altLang="en-US" dirty="0" smtClean="0">
                <a:latin typeface="Arial" panose="020B0604020202020204" pitchFamily="34" charset="0"/>
              </a:rPr>
              <a:t>Leader.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6C39CBBC-4DD4-A549-7B38-188D31E34E9B}"/>
              </a:ext>
            </a:extLst>
          </p:cNvPr>
          <p:cNvSpPr txBox="1"/>
          <p:nvPr/>
        </p:nvSpPr>
        <p:spPr>
          <a:xfrm>
            <a:off x="228600" y="1295400"/>
            <a:ext cx="11963400" cy="5909310"/>
          </a:xfrm>
          <a:prstGeom prst="rect">
            <a:avLst/>
          </a:prstGeom>
          <a:noFill/>
        </p:spPr>
        <p:txBody>
          <a:bodyPr wrap="square">
            <a:spAutoFit/>
          </a:bodyPr>
          <a:lstStyle/>
          <a:p>
            <a:pPr fontAlgn="base"/>
            <a:r>
              <a:rPr lang="en-US" b="1" dirty="0" smtClean="0">
                <a:solidFill>
                  <a:srgbClr val="3C4043"/>
                </a:solidFill>
                <a:latin typeface="inherit"/>
              </a:rPr>
              <a:t>Employee </a:t>
            </a:r>
            <a:r>
              <a:rPr lang="en-US" b="1" dirty="0" smtClean="0">
                <a:solidFill>
                  <a:srgbClr val="3C4043"/>
                </a:solidFill>
                <a:latin typeface="inherit"/>
              </a:rPr>
              <a:t>Attendance Dataset </a:t>
            </a:r>
            <a:r>
              <a:rPr lang="en-US" b="1" dirty="0" smtClean="0">
                <a:solidFill>
                  <a:srgbClr val="3C4043"/>
                </a:solidFill>
                <a:latin typeface="inherit"/>
              </a:rPr>
              <a:t>: </a:t>
            </a:r>
          </a:p>
          <a:p>
            <a:pPr fontAlgn="base"/>
            <a:r>
              <a:rPr lang="en-US" dirty="0" smtClean="0">
                <a:solidFill>
                  <a:srgbClr val="3C4043"/>
                </a:solidFill>
                <a:latin typeface="inherit"/>
              </a:rPr>
              <a:t> </a:t>
            </a:r>
            <a:r>
              <a:rPr lang="en-US" dirty="0" smtClean="0">
                <a:solidFill>
                  <a:srgbClr val="3C4043"/>
                </a:solidFill>
                <a:latin typeface="inherit"/>
              </a:rPr>
              <a:t>  </a:t>
            </a:r>
            <a:r>
              <a:rPr lang="en-US" dirty="0" smtClean="0">
                <a:solidFill>
                  <a:srgbClr val="3C4043"/>
                </a:solidFill>
                <a:latin typeface="inherit"/>
              </a:rPr>
              <a:t>Contains attendance records for employees over a specified period (e.g., monthly, quarterly, annually)  </a:t>
            </a:r>
          </a:p>
          <a:p>
            <a:pPr fontAlgn="base"/>
            <a:r>
              <a:rPr lang="en-US" dirty="0" smtClean="0">
                <a:solidFill>
                  <a:srgbClr val="3C4043"/>
                </a:solidFill>
                <a:latin typeface="inherit"/>
              </a:rPr>
              <a:t> </a:t>
            </a:r>
            <a:r>
              <a:rPr lang="en-US" dirty="0" smtClean="0">
                <a:solidFill>
                  <a:srgbClr val="3C4043"/>
                </a:solidFill>
                <a:latin typeface="inherit"/>
              </a:rPr>
              <a:t>Includes columns for: </a:t>
            </a:r>
            <a:endParaRPr lang="en-US" dirty="0" smtClean="0">
              <a:solidFill>
                <a:srgbClr val="3C4043"/>
              </a:solidFill>
              <a:latin typeface="inherit"/>
            </a:endParaRPr>
          </a:p>
          <a:p>
            <a:pPr fontAlgn="base"/>
            <a:r>
              <a:rPr lang="en-US" dirty="0" smtClean="0">
                <a:solidFill>
                  <a:srgbClr val="3C4043"/>
                </a:solidFill>
                <a:latin typeface="inherit"/>
              </a:rPr>
              <a:t> </a:t>
            </a:r>
            <a:r>
              <a:rPr lang="en-US" dirty="0" smtClean="0">
                <a:solidFill>
                  <a:srgbClr val="3C4043"/>
                </a:solidFill>
                <a:latin typeface="inherit"/>
              </a:rPr>
              <a:t>       </a:t>
            </a:r>
            <a:r>
              <a:rPr lang="en-US" dirty="0" smtClean="0">
                <a:solidFill>
                  <a:srgbClr val="3C4043"/>
                </a:solidFill>
                <a:latin typeface="inherit"/>
              </a:rPr>
              <a:t>Employee ID </a:t>
            </a:r>
            <a:endParaRPr lang="en-US" dirty="0" smtClean="0">
              <a:solidFill>
                <a:srgbClr val="3C4043"/>
              </a:solidFill>
              <a:latin typeface="inherit"/>
            </a:endParaRPr>
          </a:p>
          <a:p>
            <a:pPr fontAlgn="base"/>
            <a:r>
              <a:rPr lang="en-US" dirty="0" smtClean="0">
                <a:solidFill>
                  <a:srgbClr val="3C4043"/>
                </a:solidFill>
                <a:latin typeface="inherit"/>
              </a:rPr>
              <a:t>        </a:t>
            </a:r>
            <a:r>
              <a:rPr lang="en-US" dirty="0" smtClean="0">
                <a:solidFill>
                  <a:srgbClr val="3C4043"/>
                </a:solidFill>
                <a:latin typeface="inherit"/>
              </a:rPr>
              <a:t>Name </a:t>
            </a:r>
            <a:endParaRPr lang="en-US" dirty="0" smtClean="0">
              <a:solidFill>
                <a:srgbClr val="3C4043"/>
              </a:solidFill>
              <a:latin typeface="inherit"/>
            </a:endParaRPr>
          </a:p>
          <a:p>
            <a:pPr fontAlgn="base"/>
            <a:r>
              <a:rPr lang="en-US" dirty="0" smtClean="0">
                <a:solidFill>
                  <a:srgbClr val="3C4043"/>
                </a:solidFill>
                <a:latin typeface="inherit"/>
              </a:rPr>
              <a:t>        Department</a:t>
            </a:r>
          </a:p>
          <a:p>
            <a:pPr fontAlgn="base"/>
            <a:r>
              <a:rPr lang="en-US" dirty="0" smtClean="0">
                <a:solidFill>
                  <a:srgbClr val="3C4043"/>
                </a:solidFill>
                <a:latin typeface="inherit"/>
              </a:rPr>
              <a:t>        </a:t>
            </a:r>
            <a:r>
              <a:rPr lang="en-US" dirty="0" smtClean="0">
                <a:solidFill>
                  <a:srgbClr val="3C4043"/>
                </a:solidFill>
                <a:latin typeface="inherit"/>
              </a:rPr>
              <a:t>Team </a:t>
            </a:r>
            <a:endParaRPr lang="en-US" dirty="0" smtClean="0">
              <a:solidFill>
                <a:srgbClr val="3C4043"/>
              </a:solidFill>
              <a:latin typeface="inherit"/>
            </a:endParaRPr>
          </a:p>
          <a:p>
            <a:pPr fontAlgn="base"/>
            <a:r>
              <a:rPr lang="en-US" dirty="0" smtClean="0">
                <a:solidFill>
                  <a:srgbClr val="3C4043"/>
                </a:solidFill>
                <a:latin typeface="inherit"/>
              </a:rPr>
              <a:t>        </a:t>
            </a:r>
            <a:r>
              <a:rPr lang="en-US" dirty="0" smtClean="0">
                <a:solidFill>
                  <a:srgbClr val="3C4043"/>
                </a:solidFill>
                <a:latin typeface="inherit"/>
              </a:rPr>
              <a:t>Date </a:t>
            </a:r>
            <a:endParaRPr lang="en-US" dirty="0" smtClean="0">
              <a:solidFill>
                <a:srgbClr val="3C4043"/>
              </a:solidFill>
              <a:latin typeface="inherit"/>
            </a:endParaRPr>
          </a:p>
          <a:p>
            <a:pPr fontAlgn="base"/>
            <a:r>
              <a:rPr lang="en-US" dirty="0" smtClean="0">
                <a:solidFill>
                  <a:srgbClr val="3C4043"/>
                </a:solidFill>
                <a:latin typeface="inherit"/>
              </a:rPr>
              <a:t>        </a:t>
            </a:r>
            <a:r>
              <a:rPr lang="en-US" dirty="0" smtClean="0">
                <a:solidFill>
                  <a:srgbClr val="3C4043"/>
                </a:solidFill>
                <a:latin typeface="inherit"/>
              </a:rPr>
              <a:t>Attendance Status (Present, Absent, Late, Leave)  </a:t>
            </a:r>
            <a:endParaRPr lang="en-US" dirty="0" smtClean="0">
              <a:solidFill>
                <a:srgbClr val="3C4043"/>
              </a:solidFill>
              <a:latin typeface="inherit"/>
            </a:endParaRPr>
          </a:p>
          <a:p>
            <a:pPr fontAlgn="base"/>
            <a:r>
              <a:rPr lang="en-US" dirty="0" smtClean="0">
                <a:solidFill>
                  <a:srgbClr val="3C4043"/>
                </a:solidFill>
                <a:latin typeface="inherit"/>
              </a:rPr>
              <a:t>        Leave </a:t>
            </a:r>
            <a:r>
              <a:rPr lang="en-US" dirty="0" smtClean="0">
                <a:solidFill>
                  <a:srgbClr val="3C4043"/>
                </a:solidFill>
                <a:latin typeface="inherit"/>
              </a:rPr>
              <a:t>Type (optional)    </a:t>
            </a:r>
          </a:p>
          <a:p>
            <a:pPr fontAlgn="base"/>
            <a:r>
              <a:rPr lang="en-US" b="1" dirty="0" smtClean="0">
                <a:solidFill>
                  <a:srgbClr val="3C4043"/>
                </a:solidFill>
                <a:latin typeface="inherit"/>
              </a:rPr>
              <a:t>Key </a:t>
            </a:r>
            <a:r>
              <a:rPr lang="en-US" b="1" dirty="0" smtClean="0">
                <a:solidFill>
                  <a:srgbClr val="3C4043"/>
                </a:solidFill>
                <a:latin typeface="inherit"/>
              </a:rPr>
              <a:t>Metrics:- </a:t>
            </a:r>
            <a:endParaRPr lang="en-US" b="1" dirty="0" smtClean="0">
              <a:solidFill>
                <a:srgbClr val="3C4043"/>
              </a:solidFill>
              <a:latin typeface="inherit"/>
            </a:endParaRPr>
          </a:p>
          <a:p>
            <a:pPr fontAlgn="base"/>
            <a:r>
              <a:rPr lang="en-US" dirty="0" smtClean="0">
                <a:solidFill>
                  <a:srgbClr val="3C4043"/>
                </a:solidFill>
                <a:latin typeface="inherit"/>
              </a:rPr>
              <a:t> </a:t>
            </a:r>
            <a:r>
              <a:rPr lang="en-US" dirty="0" smtClean="0">
                <a:solidFill>
                  <a:srgbClr val="3C4043"/>
                </a:solidFill>
                <a:latin typeface="inherit"/>
              </a:rPr>
              <a:t>        Attendance Rate</a:t>
            </a:r>
          </a:p>
          <a:p>
            <a:pPr fontAlgn="base"/>
            <a:r>
              <a:rPr lang="en-US" dirty="0" smtClean="0">
                <a:solidFill>
                  <a:srgbClr val="3C4043"/>
                </a:solidFill>
                <a:latin typeface="inherit"/>
              </a:rPr>
              <a:t>         Absenteeism Rate </a:t>
            </a:r>
          </a:p>
          <a:p>
            <a:pPr fontAlgn="base"/>
            <a:r>
              <a:rPr lang="en-US" dirty="0" smtClean="0">
                <a:solidFill>
                  <a:srgbClr val="3C4043"/>
                </a:solidFill>
                <a:latin typeface="inherit"/>
              </a:rPr>
              <a:t>         Tardiness Rate</a:t>
            </a:r>
          </a:p>
          <a:p>
            <a:pPr fontAlgn="base"/>
            <a:r>
              <a:rPr lang="en-US" dirty="0" smtClean="0">
                <a:solidFill>
                  <a:srgbClr val="3C4043"/>
                </a:solidFill>
                <a:latin typeface="inherit"/>
              </a:rPr>
              <a:t>         Leave Balance</a:t>
            </a:r>
          </a:p>
          <a:p>
            <a:pPr fontAlgn="base"/>
            <a:r>
              <a:rPr lang="en-US" dirty="0" smtClean="0">
                <a:solidFill>
                  <a:srgbClr val="3C4043"/>
                </a:solidFill>
                <a:latin typeface="inherit"/>
              </a:rPr>
              <a:t>         </a:t>
            </a:r>
            <a:r>
              <a:rPr lang="en-US" dirty="0" smtClean="0">
                <a:solidFill>
                  <a:srgbClr val="3C4043"/>
                </a:solidFill>
                <a:latin typeface="inherit"/>
              </a:rPr>
              <a:t>Average Days Absent per </a:t>
            </a:r>
            <a:r>
              <a:rPr lang="en-US" dirty="0" smtClean="0">
                <a:solidFill>
                  <a:srgbClr val="3C4043"/>
                </a:solidFill>
                <a:latin typeface="inherit"/>
              </a:rPr>
              <a:t>Employee-</a:t>
            </a:r>
          </a:p>
          <a:p>
            <a:pPr fontAlgn="base"/>
            <a:r>
              <a:rPr lang="en-US" dirty="0" smtClean="0">
                <a:solidFill>
                  <a:srgbClr val="3C4043"/>
                </a:solidFill>
                <a:latin typeface="inherit"/>
              </a:rPr>
              <a:t>         </a:t>
            </a:r>
            <a:r>
              <a:rPr lang="en-US" dirty="0" smtClean="0">
                <a:solidFill>
                  <a:srgbClr val="3C4043"/>
                </a:solidFill>
                <a:latin typeface="inherit"/>
              </a:rPr>
              <a:t>Average Days Late per </a:t>
            </a:r>
            <a:r>
              <a:rPr lang="en-US" dirty="0" smtClean="0">
                <a:solidFill>
                  <a:srgbClr val="3C4043"/>
                </a:solidFill>
                <a:latin typeface="inherit"/>
              </a:rPr>
              <a:t>Employee</a:t>
            </a:r>
          </a:p>
          <a:p>
            <a:pPr fontAlgn="base"/>
            <a:r>
              <a:rPr lang="en-US" b="1" dirty="0" smtClean="0">
                <a:solidFill>
                  <a:srgbClr val="3C4043"/>
                </a:solidFill>
                <a:latin typeface="inherit"/>
              </a:rPr>
              <a:t>Data </a:t>
            </a:r>
            <a:r>
              <a:rPr lang="en-US" b="1" dirty="0" smtClean="0">
                <a:solidFill>
                  <a:srgbClr val="3C4043"/>
                </a:solidFill>
                <a:latin typeface="inherit"/>
              </a:rPr>
              <a:t>Frequency</a:t>
            </a:r>
            <a:r>
              <a:rPr lang="en-US" dirty="0" smtClean="0">
                <a:solidFill>
                  <a:srgbClr val="3C4043"/>
                </a:solidFill>
                <a:latin typeface="inherit"/>
              </a:rPr>
              <a:t>:- </a:t>
            </a:r>
            <a:endParaRPr lang="en-US" dirty="0" smtClean="0">
              <a:solidFill>
                <a:srgbClr val="3C4043"/>
              </a:solidFill>
              <a:latin typeface="inherit"/>
            </a:endParaRPr>
          </a:p>
          <a:p>
            <a:pPr fontAlgn="base"/>
            <a:r>
              <a:rPr lang="en-US" dirty="0" smtClean="0">
                <a:solidFill>
                  <a:srgbClr val="3C4043"/>
                </a:solidFill>
                <a:latin typeface="inherit"/>
              </a:rPr>
              <a:t>     Daily</a:t>
            </a:r>
            <a:r>
              <a:rPr lang="en-US" b="1" dirty="0" smtClean="0">
                <a:solidFill>
                  <a:srgbClr val="3C4043"/>
                </a:solidFill>
                <a:latin typeface="inherit"/>
              </a:rPr>
              <a:t>,</a:t>
            </a:r>
            <a:r>
              <a:rPr lang="en-US" dirty="0" smtClean="0">
                <a:solidFill>
                  <a:srgbClr val="3C4043"/>
                </a:solidFill>
                <a:latin typeface="inherit"/>
              </a:rPr>
              <a:t> Weekly</a:t>
            </a:r>
            <a:r>
              <a:rPr lang="en-US" b="1" dirty="0" smtClean="0">
                <a:solidFill>
                  <a:srgbClr val="3C4043"/>
                </a:solidFill>
                <a:latin typeface="inherit"/>
              </a:rPr>
              <a:t>,</a:t>
            </a:r>
            <a:r>
              <a:rPr lang="en-US" b="1" dirty="0" smtClean="0">
                <a:solidFill>
                  <a:srgbClr val="3C4043"/>
                </a:solidFill>
                <a:latin typeface="inherit"/>
              </a:rPr>
              <a:t> </a:t>
            </a:r>
            <a:r>
              <a:rPr lang="en-US" dirty="0" smtClean="0">
                <a:solidFill>
                  <a:srgbClr val="3C4043"/>
                </a:solidFill>
                <a:latin typeface="inherit"/>
              </a:rPr>
              <a:t>Monthly</a:t>
            </a:r>
            <a:r>
              <a:rPr lang="en-US" b="1" dirty="0" smtClean="0">
                <a:solidFill>
                  <a:srgbClr val="3C4043"/>
                </a:solidFill>
                <a:latin typeface="inherit"/>
              </a:rPr>
              <a:t>, q</a:t>
            </a:r>
            <a:r>
              <a:rPr lang="en-US" dirty="0" smtClean="0">
                <a:solidFill>
                  <a:srgbClr val="3C4043"/>
                </a:solidFill>
                <a:latin typeface="inherit"/>
              </a:rPr>
              <a:t>uarterly</a:t>
            </a:r>
            <a:r>
              <a:rPr lang="en-US" b="1" dirty="0" smtClean="0">
                <a:solidFill>
                  <a:srgbClr val="3C4043"/>
                </a:solidFill>
                <a:latin typeface="inherit"/>
              </a:rPr>
              <a:t>,</a:t>
            </a:r>
            <a:r>
              <a:rPr lang="en-US" dirty="0" smtClean="0">
                <a:solidFill>
                  <a:srgbClr val="3C4043"/>
                </a:solidFill>
                <a:latin typeface="inherit"/>
              </a:rPr>
              <a:t> Annually. </a:t>
            </a:r>
            <a:r>
              <a:rPr lang="en-US" dirty="0" smtClean="0">
                <a:solidFill>
                  <a:srgbClr val="3C4043"/>
                </a:solidFill>
                <a:latin typeface="inherit"/>
              </a:rPr>
              <a:t>.</a:t>
            </a:r>
          </a:p>
          <a:p>
            <a:pPr fontAlgn="base"/>
            <a:endParaRPr lang="en-US" dirty="0" smtClean="0">
              <a:solidFill>
                <a:srgbClr val="3C4043"/>
              </a:solidFill>
              <a:latin typeface="inherit"/>
            </a:endParaRPr>
          </a:p>
          <a:p>
            <a:pPr algn="l" fontAlgn="base"/>
            <a:endParaRPr lang="en-US" b="0" i="0" dirty="0">
              <a:solidFill>
                <a:srgbClr val="3C4043"/>
              </a:solidFill>
              <a:effectLst/>
              <a:latin typeface="inherit"/>
            </a:endParaRP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xmlns="" id="{563319AE-67B9-56D5-177A-8CCDC35469F0}"/>
              </a:ext>
            </a:extLst>
          </p:cNvPr>
          <p:cNvSpPr>
            <a:spLocks noChangeArrowheads="1"/>
          </p:cNvSpPr>
          <p:nvPr/>
        </p:nvSpPr>
        <p:spPr bwMode="auto">
          <a:xfrm>
            <a:off x="2438400" y="1371600"/>
            <a:ext cx="9753600" cy="5355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en-US" altLang="en-US" dirty="0" smtClean="0">
              <a:latin typeface="Arial" panose="020B0604020202020204" pitchFamily="34" charset="0"/>
            </a:endParaRPr>
          </a:p>
          <a:p>
            <a:pPr lvl="0" eaLnBrk="0" fontAlgn="base" hangingPunct="0">
              <a:spcBef>
                <a:spcPct val="0"/>
              </a:spcBef>
              <a:spcAft>
                <a:spcPct val="0"/>
              </a:spcAft>
            </a:pPr>
            <a:r>
              <a:rPr lang="en-US" altLang="en-US" dirty="0" smtClean="0">
                <a:latin typeface="Arial" panose="020B0604020202020204" pitchFamily="34" charset="0"/>
              </a:rPr>
              <a:t> </a:t>
            </a:r>
            <a:r>
              <a:rPr lang="en-US" altLang="en-US" b="1" dirty="0" smtClean="0">
                <a:latin typeface="Arial" panose="020B0604020202020204" pitchFamily="34" charset="0"/>
              </a:rPr>
              <a:t>Interactive </a:t>
            </a:r>
            <a:r>
              <a:rPr lang="en-US" altLang="en-US" b="1" dirty="0" smtClean="0">
                <a:latin typeface="Arial" panose="020B0604020202020204" pitchFamily="34" charset="0"/>
              </a:rPr>
              <a:t>Attendance Dashboard</a:t>
            </a:r>
            <a:r>
              <a:rPr lang="en-US" altLang="en-US" dirty="0" smtClean="0">
                <a:latin typeface="Arial" panose="020B0604020202020204" pitchFamily="34" charset="0"/>
              </a:rPr>
              <a:t>: </a:t>
            </a:r>
            <a:endParaRPr lang="en-US" altLang="en-US" dirty="0" smtClean="0">
              <a:latin typeface="Arial" panose="020B0604020202020204" pitchFamily="34" charset="0"/>
            </a:endParaRPr>
          </a:p>
          <a:p>
            <a:pPr lvl="0" eaLnBrk="0" fontAlgn="base" hangingPunct="0">
              <a:spcBef>
                <a:spcPct val="0"/>
              </a:spcBef>
              <a:spcAft>
                <a:spcPct val="0"/>
              </a:spcAft>
            </a:pPr>
            <a:r>
              <a:rPr lang="en-US" altLang="en-US" dirty="0" smtClean="0">
                <a:latin typeface="Arial" panose="020B0604020202020204" pitchFamily="34" charset="0"/>
              </a:rPr>
              <a:t>    Create </a:t>
            </a:r>
            <a:r>
              <a:rPr lang="en-US" altLang="en-US" dirty="0" smtClean="0">
                <a:latin typeface="Arial" panose="020B0604020202020204" pitchFamily="34" charset="0"/>
              </a:rPr>
              <a:t>a dynamic and interactive Excel dashboard that allows users to explore attendance trends in </a:t>
            </a:r>
            <a:r>
              <a:rPr lang="en-US" altLang="en-US" dirty="0" smtClean="0">
                <a:latin typeface="Arial" panose="020B0604020202020204" pitchFamily="34" charset="0"/>
              </a:rPr>
              <a:t>real-time.</a:t>
            </a:r>
          </a:p>
          <a:p>
            <a:pPr lvl="0" eaLnBrk="0" fontAlgn="base" hangingPunct="0">
              <a:spcBef>
                <a:spcPct val="0"/>
              </a:spcBef>
              <a:spcAft>
                <a:spcPct val="0"/>
              </a:spcAft>
            </a:pPr>
            <a:r>
              <a:rPr lang="en-US" altLang="en-US" dirty="0" smtClean="0">
                <a:latin typeface="Arial" panose="020B0604020202020204" pitchFamily="34" charset="0"/>
              </a:rPr>
              <a:t> </a:t>
            </a:r>
            <a:r>
              <a:rPr lang="en-US" altLang="en-US" b="1" dirty="0" smtClean="0">
                <a:latin typeface="Arial" panose="020B0604020202020204" pitchFamily="34" charset="0"/>
              </a:rPr>
              <a:t>Live </a:t>
            </a:r>
            <a:r>
              <a:rPr lang="en-US" altLang="en-US" b="1" dirty="0" smtClean="0">
                <a:latin typeface="Arial" panose="020B0604020202020204" pitchFamily="34" charset="0"/>
              </a:rPr>
              <a:t>Attendance </a:t>
            </a:r>
            <a:r>
              <a:rPr lang="en-US" altLang="en-US" b="1" dirty="0" smtClean="0">
                <a:latin typeface="Arial" panose="020B0604020202020204" pitchFamily="34" charset="0"/>
              </a:rPr>
              <a:t>Tracking:</a:t>
            </a:r>
          </a:p>
          <a:p>
            <a:pPr lvl="0" eaLnBrk="0" fontAlgn="base" hangingPunct="0">
              <a:spcBef>
                <a:spcPct val="0"/>
              </a:spcBef>
              <a:spcAft>
                <a:spcPct val="0"/>
              </a:spcAft>
            </a:pPr>
            <a:r>
              <a:rPr lang="en-US" altLang="en-US" dirty="0" smtClean="0">
                <a:latin typeface="Arial" panose="020B0604020202020204" pitchFamily="34" charset="0"/>
              </a:rPr>
              <a:t>     </a:t>
            </a:r>
            <a:r>
              <a:rPr lang="en-US" altLang="en-US" dirty="0" smtClean="0">
                <a:latin typeface="Arial" panose="020B0604020202020204" pitchFamily="34" charset="0"/>
              </a:rPr>
              <a:t>Integrate real-time attendance data from HR systems or payroll software to provide up-to-the-minute insights</a:t>
            </a:r>
            <a:r>
              <a:rPr lang="en-US" altLang="en-US" dirty="0" smtClean="0">
                <a:latin typeface="Arial" panose="020B0604020202020204" pitchFamily="34" charset="0"/>
              </a:rPr>
              <a:t>.</a:t>
            </a:r>
          </a:p>
          <a:p>
            <a:pPr lvl="0" eaLnBrk="0" fontAlgn="base" hangingPunct="0">
              <a:spcBef>
                <a:spcPct val="0"/>
              </a:spcBef>
              <a:spcAft>
                <a:spcPct val="0"/>
              </a:spcAft>
            </a:pPr>
            <a:endParaRPr lang="en-US" altLang="en-US" dirty="0" smtClean="0">
              <a:latin typeface="Arial" panose="020B0604020202020204" pitchFamily="34" charset="0"/>
            </a:endParaRPr>
          </a:p>
          <a:p>
            <a:pPr lvl="0" eaLnBrk="0" fontAlgn="base" hangingPunct="0">
              <a:spcBef>
                <a:spcPct val="0"/>
              </a:spcBef>
              <a:spcAft>
                <a:spcPct val="0"/>
              </a:spcAft>
            </a:pPr>
            <a:r>
              <a:rPr lang="en-US" altLang="en-US" b="1" dirty="0" smtClean="0">
                <a:latin typeface="Arial" panose="020B0604020202020204" pitchFamily="34" charset="0"/>
              </a:rPr>
              <a:t> </a:t>
            </a:r>
            <a:r>
              <a:rPr lang="en-US" altLang="en-US" b="1" dirty="0" smtClean="0">
                <a:latin typeface="Arial" panose="020B0604020202020204" pitchFamily="34" charset="0"/>
              </a:rPr>
              <a:t>Customizable </a:t>
            </a:r>
            <a:r>
              <a:rPr lang="en-US" altLang="en-US" b="1" dirty="0" smtClean="0">
                <a:latin typeface="Arial" panose="020B0604020202020204" pitchFamily="34" charset="0"/>
              </a:rPr>
              <a:t>Visualizations</a:t>
            </a:r>
            <a:r>
              <a:rPr lang="en-US" altLang="en-US" b="1" dirty="0" smtClean="0">
                <a:latin typeface="Arial" panose="020B0604020202020204" pitchFamily="34" charset="0"/>
              </a:rPr>
              <a:t>:</a:t>
            </a:r>
          </a:p>
          <a:p>
            <a:pPr lvl="0" eaLnBrk="0" fontAlgn="base" hangingPunct="0">
              <a:spcBef>
                <a:spcPct val="0"/>
              </a:spcBef>
              <a:spcAft>
                <a:spcPct val="0"/>
              </a:spcAft>
            </a:pPr>
            <a:r>
              <a:rPr lang="en-US" altLang="en-US" dirty="0" smtClean="0">
                <a:latin typeface="Arial" panose="020B0604020202020204" pitchFamily="34" charset="0"/>
              </a:rPr>
              <a:t>     </a:t>
            </a:r>
            <a:r>
              <a:rPr lang="en-US" altLang="en-US" dirty="0" smtClean="0">
                <a:latin typeface="Arial" panose="020B0604020202020204" pitchFamily="34" charset="0"/>
              </a:rPr>
              <a:t>Offer a range of Excel chart options (e.g., </a:t>
            </a:r>
            <a:r>
              <a:rPr lang="en-US" altLang="en-US" dirty="0" err="1" smtClean="0">
                <a:latin typeface="Arial" panose="020B0604020202020204" pitchFamily="34" charset="0"/>
              </a:rPr>
              <a:t>heatmaps</a:t>
            </a:r>
            <a:r>
              <a:rPr lang="en-US" altLang="en-US" dirty="0" smtClean="0">
                <a:latin typeface="Arial" panose="020B0604020202020204" pitchFamily="34" charset="0"/>
              </a:rPr>
              <a:t>, line charts, bar charts) to cater to different user preferences and </a:t>
            </a:r>
            <a:r>
              <a:rPr lang="en-US" altLang="en-US" dirty="0" smtClean="0">
                <a:latin typeface="Arial" panose="020B0604020202020204" pitchFamily="34" charset="0"/>
              </a:rPr>
              <a:t>needs.</a:t>
            </a:r>
          </a:p>
          <a:p>
            <a:pPr lvl="0" eaLnBrk="0" fontAlgn="base" hangingPunct="0">
              <a:spcBef>
                <a:spcPct val="0"/>
              </a:spcBef>
              <a:spcAft>
                <a:spcPct val="0"/>
              </a:spcAft>
            </a:pPr>
            <a:r>
              <a:rPr lang="en-US" altLang="en-US" dirty="0" smtClean="0">
                <a:latin typeface="Arial" panose="020B0604020202020204" pitchFamily="34" charset="0"/>
              </a:rPr>
              <a:t> </a:t>
            </a:r>
            <a:endParaRPr lang="en-US" altLang="en-US" dirty="0" smtClean="0">
              <a:latin typeface="Arial" panose="020B0604020202020204" pitchFamily="34" charset="0"/>
            </a:endParaRPr>
          </a:p>
          <a:p>
            <a:pPr lvl="0" eaLnBrk="0" fontAlgn="base" hangingPunct="0">
              <a:spcBef>
                <a:spcPct val="0"/>
              </a:spcBef>
              <a:spcAft>
                <a:spcPct val="0"/>
              </a:spcAft>
            </a:pPr>
            <a:r>
              <a:rPr lang="en-US" altLang="en-US" b="1" dirty="0" smtClean="0">
                <a:latin typeface="Arial" panose="020B0604020202020204" pitchFamily="34" charset="0"/>
              </a:rPr>
              <a:t> Drill-Down </a:t>
            </a:r>
            <a:r>
              <a:rPr lang="en-US" altLang="en-US" b="1" dirty="0" smtClean="0">
                <a:latin typeface="Arial" panose="020B0604020202020204" pitchFamily="34" charset="0"/>
              </a:rPr>
              <a:t>Capabilities</a:t>
            </a:r>
            <a:r>
              <a:rPr lang="en-US" altLang="en-US" b="1" dirty="0" smtClean="0">
                <a:latin typeface="Arial" panose="020B0604020202020204" pitchFamily="34" charset="0"/>
              </a:rPr>
              <a:t>: </a:t>
            </a:r>
          </a:p>
          <a:p>
            <a:pPr lvl="0" eaLnBrk="0" fontAlgn="base" hangingPunct="0">
              <a:spcBef>
                <a:spcPct val="0"/>
              </a:spcBef>
              <a:spcAft>
                <a:spcPct val="0"/>
              </a:spcAft>
            </a:pPr>
            <a:r>
              <a:rPr lang="en-US" altLang="en-US" dirty="0" smtClean="0">
                <a:latin typeface="Arial" panose="020B0604020202020204" pitchFamily="34" charset="0"/>
              </a:rPr>
              <a:t>     </a:t>
            </a:r>
            <a:r>
              <a:rPr lang="en-US" altLang="en-US" dirty="0" smtClean="0">
                <a:latin typeface="Arial" panose="020B0604020202020204" pitchFamily="34" charset="0"/>
              </a:rPr>
              <a:t>Enable users to drill down into specific attendance data points to investigate trends and </a:t>
            </a:r>
            <a:r>
              <a:rPr lang="en-US" altLang="en-US" dirty="0" smtClean="0">
                <a:latin typeface="Arial" panose="020B0604020202020204" pitchFamily="34" charset="0"/>
              </a:rPr>
              <a:t>    patterns.</a:t>
            </a:r>
          </a:p>
          <a:p>
            <a:pPr lvl="0" eaLnBrk="0" fontAlgn="base" hangingPunct="0">
              <a:spcBef>
                <a:spcPct val="0"/>
              </a:spcBef>
              <a:spcAft>
                <a:spcPct val="0"/>
              </a:spcAft>
            </a:pPr>
            <a:r>
              <a:rPr lang="en-US" altLang="en-US" dirty="0" smtClean="0">
                <a:latin typeface="Arial" panose="020B0604020202020204" pitchFamily="34" charset="0"/>
              </a:rPr>
              <a:t>  </a:t>
            </a:r>
          </a:p>
          <a:p>
            <a:pPr lvl="0" eaLnBrk="0" fontAlgn="base" hangingPunct="0">
              <a:spcBef>
                <a:spcPct val="0"/>
              </a:spcBef>
              <a:spcAft>
                <a:spcPct val="0"/>
              </a:spcAft>
            </a:pPr>
            <a:r>
              <a:rPr lang="en-US" altLang="en-US" b="1" dirty="0" smtClean="0">
                <a:latin typeface="Arial" panose="020B0604020202020204" pitchFamily="34" charset="0"/>
              </a:rPr>
              <a:t>Automated </a:t>
            </a:r>
            <a:r>
              <a:rPr lang="en-US" altLang="en-US" b="1" dirty="0" smtClean="0">
                <a:latin typeface="Arial" panose="020B0604020202020204" pitchFamily="34" charset="0"/>
              </a:rPr>
              <a:t>Insights: </a:t>
            </a:r>
            <a:endParaRPr lang="en-US" altLang="en-US" b="1" dirty="0" smtClean="0">
              <a:latin typeface="Arial" panose="020B0604020202020204" pitchFamily="34" charset="0"/>
            </a:endParaRPr>
          </a:p>
          <a:p>
            <a:pPr lvl="0" eaLnBrk="0" fontAlgn="base" hangingPunct="0">
              <a:spcBef>
                <a:spcPct val="0"/>
              </a:spcBef>
              <a:spcAft>
                <a:spcPct val="0"/>
              </a:spcAft>
            </a:pPr>
            <a:r>
              <a:rPr lang="en-US" altLang="en-US" dirty="0" smtClean="0">
                <a:latin typeface="Arial" panose="020B0604020202020204" pitchFamily="34" charset="0"/>
              </a:rPr>
              <a:t>     Use </a:t>
            </a:r>
            <a:r>
              <a:rPr lang="en-US" altLang="en-US" dirty="0" smtClean="0">
                <a:latin typeface="Arial" panose="020B0604020202020204" pitchFamily="34" charset="0"/>
              </a:rPr>
              <a:t>Excel formulas and conditional formatting to highlight attendance trends, anomalies, and areas for </a:t>
            </a:r>
            <a:r>
              <a:rPr lang="en-US" altLang="en-US" dirty="0" smtClean="0">
                <a:latin typeface="Arial" panose="020B0604020202020204" pitchFamily="34" charset="0"/>
              </a:rPr>
              <a:t>improvement..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1118</Words>
  <Application>Microsoft Office PowerPoint</Application>
  <PresentationFormat>Custom</PresentationFormat>
  <Paragraphs>129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Visualizing Employee Attendance Trends With Excel Charts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WELCOME2</cp:lastModifiedBy>
  <cp:revision>33</cp:revision>
  <dcterms:created xsi:type="dcterms:W3CDTF">2024-03-29T15:07:22Z</dcterms:created>
  <dcterms:modified xsi:type="dcterms:W3CDTF">2024-08-31T11:32:30Z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