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sldIdLst>
    <p:sldId id="256" r:id="rId4"/>
    <p:sldId id="257" r:id="rId5"/>
    <p:sldId id="280" r:id="rId6"/>
    <p:sldId id="281" r:id="rId7"/>
    <p:sldId id="282" r:id="rId8"/>
    <p:sldId id="283" r:id="rId9"/>
    <p:sldId id="284" r:id="rId10"/>
    <p:sldId id="268" r:id="rId11"/>
    <p:sldId id="269" r:id="rId12"/>
    <p:sldId id="259" r:id="rId13"/>
    <p:sldId id="272" r:id="rId14"/>
    <p:sldId id="273" r:id="rId15"/>
    <p:sldId id="274" r:id="rId16"/>
    <p:sldId id="263" r:id="rId17"/>
    <p:sldId id="265" r:id="rId18"/>
    <p:sldId id="266" r:id="rId19"/>
    <p:sldId id="270" r:id="rId20"/>
    <p:sldId id="271" r:id="rId21"/>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4660"/>
  </p:normalViewPr>
  <p:slideViewPr>
    <p:cSldViewPr snapToGrid="0">
      <p:cViewPr varScale="1">
        <p:scale>
          <a:sx n="72" d="100"/>
          <a:sy n="72" d="100"/>
        </p:scale>
        <p:origin x="5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2284" y="3716339"/>
            <a:ext cx="6144683" cy="1512887"/>
          </a:xfrm>
        </p:spPr>
        <p:txBody>
          <a:bodyPr/>
          <a:lstStyle>
            <a:lvl1pPr>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912284" y="5489575"/>
            <a:ext cx="6144683" cy="603250"/>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a:latin typeface="Futura LT Book" pitchFamily="2" charset="0"/>
              </a:defRPr>
            </a:lvl1pPr>
          </a:lstStyle>
          <a:p>
            <a:pPr lvl="0"/>
            <a:r>
              <a:rPr lang="en-US" noProof="0"/>
              <a:t>Click to edit Master subtitle style</a:t>
            </a:r>
            <a:endParaRPr lang="ru-RU" noProof="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692151"/>
            <a:ext cx="2734733" cy="540067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624418" y="692151"/>
            <a:ext cx="8005233"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B533DF1-2D0B-48F7-B406-7281ECDE9124}" type="slidenum">
              <a:rPr lang="ru-RU"/>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BC9E5A32-06D9-4CAF-8BD6-F3204EBCB9E1}" type="slidenum">
              <a:rPr lang="ru-RU"/>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E8FC7A5-BB79-43EA-8195-138869809BEB}" type="slidenum">
              <a:rPr lang="ru-RU"/>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2434167" y="1600201"/>
            <a:ext cx="45127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7150100" y="1600201"/>
            <a:ext cx="45148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9DC1CDFE-DE5A-40F6-B2AE-D019E4538BA4}" type="slidenum">
              <a:rPr lang="ru-RU"/>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D1B6607A-C67D-449D-8521-DFE30049E006}" type="slidenum">
              <a:rPr lang="ru-RU"/>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D0F3F77A-C33B-4D31-B0DE-67722D54EB35}" type="slidenum">
              <a:rPr lang="ru-RU"/>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9E3BB0E5-3537-41B8-8723-118955EAFBB1}" type="slidenum">
              <a:rPr lang="ru-RU"/>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1FCEE359-F3BC-4D5A-9C19-DBAA89065C92}"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03F89D0C-BBC1-4D80-B041-C9276225D7FA}" type="slidenum">
              <a:rPr lang="ru-RU"/>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1185470-3E84-4AA5-B21F-2FA3FE689AB0}" type="slidenum">
              <a:rPr lang="ru-RU"/>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7785" y="274639"/>
            <a:ext cx="2307167"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2434168" y="274639"/>
            <a:ext cx="672041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E582FE8-BAF7-42E2-9E0A-8A6C558D0E2B}" type="slidenum">
              <a:rPr lang="ru-RU"/>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6"/>
            <a:ext cx="103632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ctr" rtl="0">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ctr" rtl="0">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a:t>Click to edit Master subtitle style</a:t>
            </a: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a:spcAft>
                <a:spcPts val="0"/>
              </a:spcAft>
            </a:pPr>
            <a:fld id="{00000000-1234-1234-1234-123412341234}" type="slidenum">
              <a:rPr lang="en-US" smtClean="0"/>
              <a:t>‹#›</a:t>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23" name="Google Shape;23;p3"/>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24" name="Google Shape;24;p3"/>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25" name="Google Shape;25;p3"/>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26" name="Google Shape;26;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63084" y="4406901"/>
            <a:ext cx="10363200" cy="136207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1400"/>
              <a:buFont typeface="Calibri" panose="020F0502020204030204"/>
              <a:buNone/>
              <a:defRPr sz="4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29" name="Google Shape;29;p4"/>
          <p:cNvSpPr txBox="1">
            <a:spLocks noGrp="1"/>
          </p:cNvSpPr>
          <p:nvPr>
            <p:ph type="body" idx="1"/>
          </p:nvPr>
        </p:nvSpPr>
        <p:spPr>
          <a:xfrm>
            <a:off x="963084" y="2906713"/>
            <a:ext cx="10363200" cy="150018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rgbClr val="888888"/>
              </a:buClr>
              <a:buSzPts val="32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Clr>
                <a:srgbClr val="888888"/>
              </a:buClr>
              <a:buSzPts val="2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20"/>
              </a:spcBef>
              <a:spcAft>
                <a:spcPts val="0"/>
              </a:spcAft>
              <a:buClr>
                <a:srgbClr val="888888"/>
              </a:buClr>
              <a:buSzPts val="24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80"/>
              </a:spcBef>
              <a:spcAft>
                <a:spcPts val="0"/>
              </a:spcAft>
              <a:buClr>
                <a:srgbClr val="888888"/>
              </a:buClr>
              <a:buSzPts val="20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80"/>
              </a:spcBef>
              <a:spcAft>
                <a:spcPts val="0"/>
              </a:spcAft>
              <a:buClr>
                <a:srgbClr val="888888"/>
              </a:buClr>
              <a:buSzPts val="20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280"/>
              </a:spcBef>
              <a:spcAft>
                <a:spcPts val="0"/>
              </a:spcAft>
              <a:buClr>
                <a:srgbClr val="888888"/>
              </a:buClr>
              <a:buSzPts val="20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280"/>
              </a:spcBef>
              <a:spcAft>
                <a:spcPts val="0"/>
              </a:spcAft>
              <a:buClr>
                <a:srgbClr val="888888"/>
              </a:buClr>
              <a:buSzPts val="20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280"/>
              </a:spcBef>
              <a:spcAft>
                <a:spcPts val="0"/>
              </a:spcAft>
              <a:buClr>
                <a:srgbClr val="888888"/>
              </a:buClr>
              <a:buSzPts val="20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280"/>
              </a:spcBef>
              <a:spcAft>
                <a:spcPts val="0"/>
              </a:spcAft>
              <a:buClr>
                <a:srgbClr val="888888"/>
              </a:buClr>
              <a:buSzPts val="20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30" name="Google Shape;30;p4"/>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31" name="Google Shape;31;p4"/>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32" name="Google Shape;32;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35" name="Google Shape;35;p5"/>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36" name="Google Shape;36;p5"/>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37" name="Google Shape;37;p5"/>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38" name="Google Shape;38;p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39" name="Google Shape;39;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42" name="Google Shape;42;p6"/>
          <p:cNvSpPr txBox="1">
            <a:spLocks noGrp="1"/>
          </p:cNvSpPr>
          <p:nvPr>
            <p:ph type="body" idx="1"/>
          </p:nvPr>
        </p:nvSpPr>
        <p:spPr>
          <a:xfrm>
            <a:off x="609600" y="1535113"/>
            <a:ext cx="5386917"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8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24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43" name="Google Shape;43;p6"/>
          <p:cNvSpPr txBox="1">
            <a:spLocks noGrp="1"/>
          </p:cNvSpPr>
          <p:nvPr>
            <p:ph type="body" idx="2"/>
          </p:nvPr>
        </p:nvSpPr>
        <p:spPr>
          <a:xfrm>
            <a:off x="609600" y="2174875"/>
            <a:ext cx="5386917"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44" name="Google Shape;44;p6"/>
          <p:cNvSpPr txBox="1">
            <a:spLocks noGrp="1"/>
          </p:cNvSpPr>
          <p:nvPr>
            <p:ph type="body" idx="3"/>
          </p:nvPr>
        </p:nvSpPr>
        <p:spPr>
          <a:xfrm>
            <a:off x="6193368" y="1535113"/>
            <a:ext cx="5389033"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8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24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20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45" name="Google Shape;45;p6"/>
          <p:cNvSpPr txBox="1">
            <a:spLocks noGrp="1"/>
          </p:cNvSpPr>
          <p:nvPr>
            <p:ph type="body" idx="4"/>
          </p:nvPr>
        </p:nvSpPr>
        <p:spPr>
          <a:xfrm>
            <a:off x="6193368" y="2174875"/>
            <a:ext cx="5389033"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46" name="Google Shape;46;p6"/>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47" name="Google Shape;47;p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48" name="Google Shape;48;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51" name="Google Shape;51;p7"/>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52" name="Google Shape;52;p7"/>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53" name="Google Shape;53;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56" name="Google Shape;56;p8"/>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57" name="Google Shape;57;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1" y="273050"/>
            <a:ext cx="4011084" cy="116205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60" name="Google Shape;60;p9"/>
          <p:cNvSpPr txBox="1">
            <a:spLocks noGrp="1"/>
          </p:cNvSpPr>
          <p:nvPr>
            <p:ph type="body" idx="1"/>
          </p:nvPr>
        </p:nvSpPr>
        <p:spPr>
          <a:xfrm>
            <a:off x="4766733" y="273051"/>
            <a:ext cx="6815667"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61" name="Google Shape;61;p9"/>
          <p:cNvSpPr txBox="1">
            <a:spLocks noGrp="1"/>
          </p:cNvSpPr>
          <p:nvPr>
            <p:ph type="body" idx="2"/>
          </p:nvPr>
        </p:nvSpPr>
        <p:spPr>
          <a:xfrm>
            <a:off x="609601" y="1435101"/>
            <a:ext cx="4011084"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28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24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62" name="Google Shape;62;p9"/>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63" name="Google Shape;63;p9"/>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64" name="Google Shape;64;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67" name="Google Shape;67;p10"/>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560"/>
              </a:spcBef>
              <a:spcAft>
                <a:spcPts val="0"/>
              </a:spcAft>
              <a:buClr>
                <a:schemeClr val="dk1"/>
              </a:buClr>
              <a:buSzPts val="14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480"/>
              </a:spcBef>
              <a:spcAft>
                <a:spcPts val="0"/>
              </a:spcAft>
              <a:buClr>
                <a:schemeClr val="dk1"/>
              </a:buClr>
              <a:buSzPts val="1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Click icon to add picture</a:t>
            </a:r>
          </a:p>
        </p:txBody>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28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24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20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69" name="Google Shape;69;p10"/>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70" name="Google Shape;70;p10"/>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71" name="Google Shape;71;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74" name="Google Shape;74;p11"/>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75" name="Google Shape;75;p1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76" name="Google Shape;76;p11"/>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77" name="Google Shape;77;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8" y="1828800"/>
            <a:ext cx="5851525" cy="2743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p>
        </p:txBody>
      </p:sp>
      <p:sp>
        <p:nvSpPr>
          <p:cNvPr id="80" name="Google Shape;80;p12"/>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r>
              <a:rPr lang="en-US"/>
              <a:t>Click to edit Master text styles</a:t>
            </a:r>
          </a:p>
        </p:txBody>
      </p:sp>
      <p:sp>
        <p:nvSpPr>
          <p:cNvPr id="81" name="Google Shape;81;p12"/>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82" name="Google Shape;82;p1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83" name="Google Shape;8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624418" y="1916113"/>
            <a:ext cx="5369983" cy="417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97600" y="1916113"/>
            <a:ext cx="5369984" cy="417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C71E1AD-798B-4F20-9F4D-DFC539C2E55D}" type="datetimeFigureOut">
              <a:rPr lang="en-US" smtClean="0"/>
              <a:t>5/11/2021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EA5ACA-F907-4CF7-8ED1-D24B0F530CF1}"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8" y="692150"/>
            <a:ext cx="10943167"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624418" y="1916113"/>
            <a:ext cx="10943167"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33" name="Rectangle 9"/>
          <p:cNvSpPr>
            <a:spLocks noGrp="1" noChangeArrowheads="1"/>
          </p:cNvSpPr>
          <p:nvPr>
            <p:ph type="dt" sz="half" idx="2"/>
          </p:nvPr>
        </p:nvSpPr>
        <p:spPr bwMode="auto">
          <a:xfrm>
            <a:off x="609600" y="6453189"/>
            <a:ext cx="2844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900">
                <a:solidFill>
                  <a:srgbClr val="000000"/>
                </a:solidFill>
                <a:latin typeface="Futura LT" pitchFamily="2" charset="0"/>
              </a:defRPr>
            </a:lvl1pPr>
          </a:lstStyle>
          <a:p>
            <a:fld id="{BC71E1AD-798B-4F20-9F4D-DFC539C2E55D}" type="datetimeFigureOut">
              <a:rPr lang="en-US" smtClean="0"/>
              <a:t>5/11/2021</a:t>
            </a:fld>
            <a:endParaRPr lang="en-US"/>
          </a:p>
        </p:txBody>
      </p:sp>
      <p:sp>
        <p:nvSpPr>
          <p:cNvPr id="1034" name="Rectangle 10"/>
          <p:cNvSpPr>
            <a:spLocks noGrp="1" noChangeArrowheads="1"/>
          </p:cNvSpPr>
          <p:nvPr>
            <p:ph type="ftr" sz="quarter" idx="3"/>
          </p:nvPr>
        </p:nvSpPr>
        <p:spPr bwMode="auto">
          <a:xfrm>
            <a:off x="4165600" y="6453189"/>
            <a:ext cx="3860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900">
                <a:solidFill>
                  <a:srgbClr val="000000"/>
                </a:solidFill>
                <a:latin typeface="Futura LT" pitchFamily="2" charset="0"/>
              </a:defRPr>
            </a:lvl1pPr>
          </a:lstStyle>
          <a:p>
            <a:endParaRPr lang="en-US"/>
          </a:p>
        </p:txBody>
      </p:sp>
      <p:sp>
        <p:nvSpPr>
          <p:cNvPr id="1035" name="Rectangle 11"/>
          <p:cNvSpPr>
            <a:spLocks noGrp="1" noChangeArrowheads="1"/>
          </p:cNvSpPr>
          <p:nvPr>
            <p:ph type="sldNum" sz="quarter" idx="4"/>
          </p:nvPr>
        </p:nvSpPr>
        <p:spPr bwMode="auto">
          <a:xfrm>
            <a:off x="8737600" y="6453189"/>
            <a:ext cx="2844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900">
                <a:solidFill>
                  <a:srgbClr val="000000"/>
                </a:solidFill>
                <a:latin typeface="Futura LT" pitchFamily="2" charset="0"/>
              </a:defRPr>
            </a:lvl1pPr>
          </a:lstStyle>
          <a:p>
            <a:fld id="{F6EA5ACA-F907-4CF7-8ED1-D24B0F530C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Futura LT Book" pitchFamily="2" charset="0"/>
        </a:defRPr>
      </a:lvl2pPr>
      <a:lvl3pPr algn="l" rtl="0" eaLnBrk="1" fontAlgn="base" hangingPunct="1">
        <a:spcBef>
          <a:spcPct val="0"/>
        </a:spcBef>
        <a:spcAft>
          <a:spcPct val="0"/>
        </a:spcAft>
        <a:defRPr sz="3600">
          <a:solidFill>
            <a:srgbClr val="000000"/>
          </a:solidFill>
          <a:latin typeface="Futura LT Book" pitchFamily="2" charset="0"/>
        </a:defRPr>
      </a:lvl3pPr>
      <a:lvl4pPr algn="l" rtl="0" eaLnBrk="1" fontAlgn="base" hangingPunct="1">
        <a:spcBef>
          <a:spcPct val="0"/>
        </a:spcBef>
        <a:spcAft>
          <a:spcPct val="0"/>
        </a:spcAft>
        <a:defRPr sz="3600">
          <a:solidFill>
            <a:srgbClr val="000000"/>
          </a:solidFill>
          <a:latin typeface="Futura LT Book" pitchFamily="2" charset="0"/>
        </a:defRPr>
      </a:lvl4pPr>
      <a:lvl5pPr algn="l" rtl="0" eaLnBrk="1" fontAlgn="base" hangingPunct="1">
        <a:spcBef>
          <a:spcPct val="0"/>
        </a:spcBef>
        <a:spcAft>
          <a:spcPct val="0"/>
        </a:spcAft>
        <a:defRPr sz="3600">
          <a:solidFill>
            <a:srgbClr val="000000"/>
          </a:solidFill>
          <a:latin typeface="Futura LT Book" pitchFamily="2" charset="0"/>
        </a:defRPr>
      </a:lvl5pPr>
      <a:lvl6pPr marL="457200" algn="l" rtl="0" eaLnBrk="1" fontAlgn="base" hangingPunct="1">
        <a:spcBef>
          <a:spcPct val="0"/>
        </a:spcBef>
        <a:spcAft>
          <a:spcPct val="0"/>
        </a:spcAft>
        <a:defRPr sz="3600">
          <a:solidFill>
            <a:srgbClr val="000000"/>
          </a:solidFill>
          <a:latin typeface="Futura LT Book" pitchFamily="2" charset="0"/>
        </a:defRPr>
      </a:lvl6pPr>
      <a:lvl7pPr marL="914400" algn="l" rtl="0" eaLnBrk="1" fontAlgn="base" hangingPunct="1">
        <a:spcBef>
          <a:spcPct val="0"/>
        </a:spcBef>
        <a:spcAft>
          <a:spcPct val="0"/>
        </a:spcAft>
        <a:defRPr sz="3600">
          <a:solidFill>
            <a:srgbClr val="000000"/>
          </a:solidFill>
          <a:latin typeface="Futura LT Book" pitchFamily="2" charset="0"/>
        </a:defRPr>
      </a:lvl7pPr>
      <a:lvl8pPr marL="1371600" algn="l" rtl="0" eaLnBrk="1" fontAlgn="base" hangingPunct="1">
        <a:spcBef>
          <a:spcPct val="0"/>
        </a:spcBef>
        <a:spcAft>
          <a:spcPct val="0"/>
        </a:spcAft>
        <a:defRPr sz="3600">
          <a:solidFill>
            <a:srgbClr val="000000"/>
          </a:solidFill>
          <a:latin typeface="Futura LT Book" pitchFamily="2" charset="0"/>
        </a:defRPr>
      </a:lvl8pPr>
      <a:lvl9pPr marL="1828800" algn="l" rtl="0" eaLnBrk="1" fontAlgn="base" hangingPunct="1">
        <a:spcBef>
          <a:spcPct val="0"/>
        </a:spcBef>
        <a:spcAft>
          <a:spcPct val="0"/>
        </a:spcAft>
        <a:defRPr sz="3600">
          <a:solidFill>
            <a:srgbClr val="000000"/>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2446867" y="274638"/>
            <a:ext cx="921808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t>Click to edit Master title style</a:t>
            </a:r>
            <a:endParaRPr lang="ru-RU"/>
          </a:p>
        </p:txBody>
      </p:sp>
      <p:sp>
        <p:nvSpPr>
          <p:cNvPr id="359427" name="Rectangle 3"/>
          <p:cNvSpPr>
            <a:spLocks noGrp="1" noChangeArrowheads="1"/>
          </p:cNvSpPr>
          <p:nvPr>
            <p:ph type="body" idx="1"/>
          </p:nvPr>
        </p:nvSpPr>
        <p:spPr bwMode="auto">
          <a:xfrm>
            <a:off x="2434167" y="1600201"/>
            <a:ext cx="92307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359428" name="Rectangle 4"/>
          <p:cNvSpPr>
            <a:spLocks noGrp="1" noChangeArrowheads="1"/>
          </p:cNvSpPr>
          <p:nvPr>
            <p:ph type="dt" sz="half" idx="2"/>
          </p:nvPr>
        </p:nvSpPr>
        <p:spPr bwMode="auto">
          <a:xfrm>
            <a:off x="609600" y="6524625"/>
            <a:ext cx="28448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900">
                <a:latin typeface="Futura LT" pitchFamily="2" charset="0"/>
              </a:defRPr>
            </a:lvl1pPr>
          </a:lstStyle>
          <a:p>
            <a:endParaRPr lang="ru-RU"/>
          </a:p>
        </p:txBody>
      </p:sp>
      <p:sp>
        <p:nvSpPr>
          <p:cNvPr id="359429" name="Rectangle 5"/>
          <p:cNvSpPr>
            <a:spLocks noGrp="1" noChangeArrowheads="1"/>
          </p:cNvSpPr>
          <p:nvPr>
            <p:ph type="ftr" sz="quarter" idx="3"/>
          </p:nvPr>
        </p:nvSpPr>
        <p:spPr bwMode="auto">
          <a:xfrm>
            <a:off x="4165600" y="6524625"/>
            <a:ext cx="38608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900">
                <a:latin typeface="Futura LT" pitchFamily="2" charset="0"/>
              </a:defRPr>
            </a:lvl1pPr>
          </a:lstStyle>
          <a:p>
            <a:endParaRPr lang="ru-RU"/>
          </a:p>
        </p:txBody>
      </p:sp>
      <p:sp>
        <p:nvSpPr>
          <p:cNvPr id="359430" name="Rectangle 6"/>
          <p:cNvSpPr>
            <a:spLocks noGrp="1" noChangeArrowheads="1"/>
          </p:cNvSpPr>
          <p:nvPr>
            <p:ph type="sldNum" sz="quarter" idx="4"/>
          </p:nvPr>
        </p:nvSpPr>
        <p:spPr bwMode="auto">
          <a:xfrm>
            <a:off x="8737600" y="6524625"/>
            <a:ext cx="28448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900">
                <a:latin typeface="Futura LT" pitchFamily="2" charset="0"/>
              </a:defRPr>
            </a:lvl1pPr>
          </a:lstStyle>
          <a:p>
            <a:fld id="{9E036C31-853A-4B8E-8336-43FF0682151D}"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666666"/>
          </a:solidFill>
          <a:latin typeface="+mj-lt"/>
          <a:ea typeface="+mj-ea"/>
          <a:cs typeface="+mj-cs"/>
        </a:defRPr>
      </a:lvl1pPr>
      <a:lvl2pPr algn="l" rtl="0" eaLnBrk="1" fontAlgn="base" hangingPunct="1">
        <a:spcBef>
          <a:spcPct val="0"/>
        </a:spcBef>
        <a:spcAft>
          <a:spcPct val="0"/>
        </a:spcAft>
        <a:defRPr sz="3600">
          <a:solidFill>
            <a:srgbClr val="666666"/>
          </a:solidFill>
          <a:latin typeface="Futura LT Book" pitchFamily="2" charset="0"/>
        </a:defRPr>
      </a:lvl2pPr>
      <a:lvl3pPr algn="l" rtl="0" eaLnBrk="1" fontAlgn="base" hangingPunct="1">
        <a:spcBef>
          <a:spcPct val="0"/>
        </a:spcBef>
        <a:spcAft>
          <a:spcPct val="0"/>
        </a:spcAft>
        <a:defRPr sz="3600">
          <a:solidFill>
            <a:srgbClr val="666666"/>
          </a:solidFill>
          <a:latin typeface="Futura LT Book" pitchFamily="2" charset="0"/>
        </a:defRPr>
      </a:lvl3pPr>
      <a:lvl4pPr algn="l" rtl="0" eaLnBrk="1" fontAlgn="base" hangingPunct="1">
        <a:spcBef>
          <a:spcPct val="0"/>
        </a:spcBef>
        <a:spcAft>
          <a:spcPct val="0"/>
        </a:spcAft>
        <a:defRPr sz="3600">
          <a:solidFill>
            <a:srgbClr val="666666"/>
          </a:solidFill>
          <a:latin typeface="Futura LT Book" pitchFamily="2" charset="0"/>
        </a:defRPr>
      </a:lvl4pPr>
      <a:lvl5pPr algn="l" rtl="0" eaLnBrk="1" fontAlgn="base" hangingPunct="1">
        <a:spcBef>
          <a:spcPct val="0"/>
        </a:spcBef>
        <a:spcAft>
          <a:spcPct val="0"/>
        </a:spcAft>
        <a:defRPr sz="3600">
          <a:solidFill>
            <a:srgbClr val="666666"/>
          </a:solidFill>
          <a:latin typeface="Futura LT Book" pitchFamily="2" charset="0"/>
        </a:defRPr>
      </a:lvl5pPr>
      <a:lvl6pPr marL="457200" algn="l" rtl="0" eaLnBrk="1" fontAlgn="base" hangingPunct="1">
        <a:spcBef>
          <a:spcPct val="0"/>
        </a:spcBef>
        <a:spcAft>
          <a:spcPct val="0"/>
        </a:spcAft>
        <a:defRPr sz="3600">
          <a:solidFill>
            <a:srgbClr val="666666"/>
          </a:solidFill>
          <a:latin typeface="Futura LT Book" pitchFamily="2" charset="0"/>
        </a:defRPr>
      </a:lvl6pPr>
      <a:lvl7pPr marL="914400" algn="l" rtl="0" eaLnBrk="1" fontAlgn="base" hangingPunct="1">
        <a:spcBef>
          <a:spcPct val="0"/>
        </a:spcBef>
        <a:spcAft>
          <a:spcPct val="0"/>
        </a:spcAft>
        <a:defRPr sz="3600">
          <a:solidFill>
            <a:srgbClr val="666666"/>
          </a:solidFill>
          <a:latin typeface="Futura LT Book" pitchFamily="2" charset="0"/>
        </a:defRPr>
      </a:lvl7pPr>
      <a:lvl8pPr marL="1371600" algn="l" rtl="0" eaLnBrk="1" fontAlgn="base" hangingPunct="1">
        <a:spcBef>
          <a:spcPct val="0"/>
        </a:spcBef>
        <a:spcAft>
          <a:spcPct val="0"/>
        </a:spcAft>
        <a:defRPr sz="3600">
          <a:solidFill>
            <a:srgbClr val="666666"/>
          </a:solidFill>
          <a:latin typeface="Futura LT Book" pitchFamily="2" charset="0"/>
        </a:defRPr>
      </a:lvl8pPr>
      <a:lvl9pPr marL="1828800" algn="l" rtl="0" eaLnBrk="1" fontAlgn="base" hangingPunct="1">
        <a:spcBef>
          <a:spcPct val="0"/>
        </a:spcBef>
        <a:spcAft>
          <a:spcPct val="0"/>
        </a:spcAft>
        <a:defRPr sz="3600">
          <a:solidFill>
            <a:srgbClr val="666666"/>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a:solidFill>
            <a:srgbClr val="666666"/>
          </a:solidFill>
          <a:latin typeface="+mn-lt"/>
        </a:defRPr>
      </a:lvl2pPr>
      <a:lvl3pPr marL="1143000" indent="-228600" algn="l" rtl="0" eaLnBrk="1" fontAlgn="base" hangingPunct="1">
        <a:spcBef>
          <a:spcPct val="20000"/>
        </a:spcBef>
        <a:spcAft>
          <a:spcPct val="0"/>
        </a:spcAft>
        <a:buChar char="•"/>
        <a:defRPr sz="2000">
          <a:solidFill>
            <a:srgbClr val="666666"/>
          </a:solidFill>
          <a:latin typeface="+mn-lt"/>
        </a:defRPr>
      </a:lvl3pPr>
      <a:lvl4pPr marL="1600200" indent="-228600" algn="l" rtl="0" eaLnBrk="1" fontAlgn="base" hangingPunct="1">
        <a:spcBef>
          <a:spcPct val="20000"/>
        </a:spcBef>
        <a:spcAft>
          <a:spcPct val="0"/>
        </a:spcAft>
        <a:buChar char="–"/>
        <a:defRPr sz="2000">
          <a:solidFill>
            <a:srgbClr val="666666"/>
          </a:solidFill>
          <a:latin typeface="+mn-lt"/>
        </a:defRPr>
      </a:lvl4pPr>
      <a:lvl5pPr marL="2057400" indent="-228600" algn="l" rtl="0" eaLnBrk="1" fontAlgn="base" hangingPunct="1">
        <a:spcBef>
          <a:spcPct val="20000"/>
        </a:spcBef>
        <a:spcAft>
          <a:spcPct val="0"/>
        </a:spcAft>
        <a:buChar char="»"/>
        <a:defRPr sz="2000">
          <a:solidFill>
            <a:srgbClr val="666666"/>
          </a:solidFill>
          <a:latin typeface="+mn-lt"/>
        </a:defRPr>
      </a:lvl5pPr>
      <a:lvl6pPr marL="2514600" indent="-228600" algn="l" rtl="0" eaLnBrk="1" fontAlgn="base" hangingPunct="1">
        <a:spcBef>
          <a:spcPct val="20000"/>
        </a:spcBef>
        <a:spcAft>
          <a:spcPct val="0"/>
        </a:spcAft>
        <a:buChar char="»"/>
        <a:defRPr sz="2000">
          <a:solidFill>
            <a:srgbClr val="666666"/>
          </a:solidFill>
          <a:latin typeface="+mn-lt"/>
        </a:defRPr>
      </a:lvl6pPr>
      <a:lvl7pPr marL="2971800" indent="-228600" algn="l" rtl="0" eaLnBrk="1" fontAlgn="base" hangingPunct="1">
        <a:spcBef>
          <a:spcPct val="20000"/>
        </a:spcBef>
        <a:spcAft>
          <a:spcPct val="0"/>
        </a:spcAft>
        <a:buChar char="»"/>
        <a:defRPr sz="2000">
          <a:solidFill>
            <a:srgbClr val="666666"/>
          </a:solidFill>
          <a:latin typeface="+mn-lt"/>
        </a:defRPr>
      </a:lvl7pPr>
      <a:lvl8pPr marL="3429000" indent="-228600" algn="l" rtl="0" eaLnBrk="1" fontAlgn="base" hangingPunct="1">
        <a:spcBef>
          <a:spcPct val="20000"/>
        </a:spcBef>
        <a:spcAft>
          <a:spcPct val="0"/>
        </a:spcAft>
        <a:buChar char="»"/>
        <a:defRPr sz="2000">
          <a:solidFill>
            <a:srgbClr val="666666"/>
          </a:solidFill>
          <a:latin typeface="+mn-lt"/>
        </a:defRPr>
      </a:lvl8pPr>
      <a:lvl9pPr marL="3886200" indent="-228600" algn="l" rtl="0" eaLnBrk="1" fontAlgn="base" hangingPunct="1">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C71E1AD-798B-4F20-9F4D-DFC539C2E55D}" type="datetimeFigureOut">
              <a:rPr lang="en-US" smtClean="0"/>
              <a:t>5/11/2021</a:t>
            </a:fld>
            <a:endParaRPr lang="en-US"/>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F6EA5ACA-F907-4CF7-8ED1-D24B0F530CF1}"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486" y="1012238"/>
            <a:ext cx="9144000" cy="2387600"/>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Computational Analysis of Mental Health Disorders during COVID-19</a:t>
            </a:r>
          </a:p>
        </p:txBody>
      </p:sp>
      <p:sp>
        <p:nvSpPr>
          <p:cNvPr id="3" name="Subtitle 2"/>
          <p:cNvSpPr>
            <a:spLocks noGrp="1"/>
          </p:cNvSpPr>
          <p:nvPr>
            <p:ph type="subTitle" idx="1"/>
          </p:nvPr>
        </p:nvSpPr>
        <p:spPr>
          <a:xfrm>
            <a:off x="1150342" y="4372071"/>
            <a:ext cx="4659100" cy="1738095"/>
          </a:xfrm>
        </p:spPr>
        <p:txBody>
          <a:bodyPr>
            <a:normAutofit fontScale="77500" lnSpcReduction="20000"/>
          </a:bodyPr>
          <a:lstStyle/>
          <a:p>
            <a:pPr algn="l"/>
            <a:r>
              <a:rPr lang="en-US" b="1" dirty="0">
                <a:solidFill>
                  <a:schemeClr val="tx1"/>
                </a:solidFill>
                <a:latin typeface="Times New Roman" panose="02020603050405020304" pitchFamily="18" charset="0"/>
                <a:cs typeface="Times New Roman" panose="02020603050405020304" pitchFamily="18" charset="0"/>
              </a:rPr>
              <a:t>Arooj Fatima	</a:t>
            </a:r>
            <a:r>
              <a:rPr lang="en-US" dirty="0">
                <a:solidFill>
                  <a:schemeClr val="tx1"/>
                </a:solidFill>
                <a:latin typeface="Times New Roman" panose="02020603050405020304" pitchFamily="18" charset="0"/>
                <a:cs typeface="Times New Roman" panose="02020603050405020304" pitchFamily="18" charset="0"/>
              </a:rPr>
              <a:t>2019-CS-102</a:t>
            </a:r>
          </a:p>
          <a:p>
            <a:pPr algn="l"/>
            <a:r>
              <a:rPr lang="en-US" b="1" dirty="0" err="1">
                <a:solidFill>
                  <a:schemeClr val="tx1"/>
                </a:solidFill>
                <a:latin typeface="Times New Roman" panose="02020603050405020304" pitchFamily="18" charset="0"/>
                <a:cs typeface="Times New Roman" panose="02020603050405020304" pitchFamily="18" charset="0"/>
              </a:rPr>
              <a:t>Vaniza</a:t>
            </a:r>
            <a:r>
              <a:rPr lang="en-US" b="1" dirty="0">
                <a:solidFill>
                  <a:schemeClr val="tx1"/>
                </a:solidFill>
                <a:latin typeface="Times New Roman" panose="02020603050405020304" pitchFamily="18" charset="0"/>
                <a:cs typeface="Times New Roman" panose="02020603050405020304" pitchFamily="18" charset="0"/>
              </a:rPr>
              <a:t> Riaz		</a:t>
            </a:r>
            <a:r>
              <a:rPr lang="en-US" dirty="0">
                <a:solidFill>
                  <a:schemeClr val="tx1"/>
                </a:solidFill>
                <a:latin typeface="Times New Roman" panose="02020603050405020304" pitchFamily="18" charset="0"/>
                <a:cs typeface="Times New Roman" panose="02020603050405020304" pitchFamily="18" charset="0"/>
              </a:rPr>
              <a:t>2019-CS-105</a:t>
            </a:r>
          </a:p>
          <a:p>
            <a:pPr algn="l"/>
            <a:r>
              <a:rPr lang="en-US" b="1" dirty="0" err="1">
                <a:solidFill>
                  <a:schemeClr val="tx1"/>
                </a:solidFill>
                <a:latin typeface="Times New Roman" panose="02020603050405020304" pitchFamily="18" charset="0"/>
                <a:cs typeface="Times New Roman" panose="02020603050405020304" pitchFamily="18" charset="0"/>
              </a:rPr>
              <a:t>Rimsha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Zaib</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2019-CS-113</a:t>
            </a:r>
          </a:p>
          <a:p>
            <a:pPr algn="l"/>
            <a:r>
              <a:rPr lang="en-US" b="1" dirty="0">
                <a:solidFill>
                  <a:schemeClr val="tx1"/>
                </a:solidFill>
                <a:latin typeface="Times New Roman" panose="02020603050405020304" pitchFamily="18" charset="0"/>
                <a:cs typeface="Times New Roman" panose="02020603050405020304" pitchFamily="18" charset="0"/>
              </a:rPr>
              <a:t>Project ID</a:t>
            </a:r>
            <a:r>
              <a:rPr lang="en-US" dirty="0">
                <a:solidFill>
                  <a:schemeClr val="tx1"/>
                </a:solidFill>
                <a:latin typeface="Times New Roman" panose="02020603050405020304" pitchFamily="18" charset="0"/>
                <a:cs typeface="Times New Roman" panose="02020603050405020304" pitchFamily="18" charset="0"/>
              </a:rPr>
              <a:t>		26</a:t>
            </a:r>
          </a:p>
        </p:txBody>
      </p:sp>
      <p:pic>
        <p:nvPicPr>
          <p:cNvPr id="5" name="Picture 4"/>
          <p:cNvPicPr>
            <a:picLocks noChangeAspect="1"/>
          </p:cNvPicPr>
          <p:nvPr/>
        </p:nvPicPr>
        <p:blipFill>
          <a:blip r:embed="rId2"/>
          <a:stretch>
            <a:fillRect/>
          </a:stretch>
        </p:blipFill>
        <p:spPr>
          <a:xfrm>
            <a:off x="10256193" y="179916"/>
            <a:ext cx="1868642" cy="2707407"/>
          </a:xfrm>
          <a:prstGeom prst="rect">
            <a:avLst/>
          </a:prstGeom>
        </p:spPr>
      </p:pic>
      <p:pic>
        <p:nvPicPr>
          <p:cNvPr id="2050" name="Picture 2" descr="Depression And Anxiety Clipart Images – Free PNG Images Vector, PSD,  Clipart,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3692" y="3504360"/>
            <a:ext cx="2285795" cy="2605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5849" y="1424642"/>
            <a:ext cx="5980858" cy="3616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3" name="Oval 13"/>
          <p:cNvSpPr>
            <a:spLocks noChangeArrowheads="1"/>
          </p:cNvSpPr>
          <p:nvPr/>
        </p:nvSpPr>
        <p:spPr bwMode="auto">
          <a:xfrm>
            <a:off x="740990" y="1227710"/>
            <a:ext cx="1296988" cy="1002371"/>
          </a:xfrm>
          <a:prstGeom prst="ellipse">
            <a:avLst/>
          </a:prstGeom>
          <a:solidFill>
            <a:schemeClr val="tx1">
              <a:lumMod val="50000"/>
              <a:lumOff val="50000"/>
            </a:schemeClr>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Import Dataset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5"/>
          <p:cNvSpPr>
            <a:spLocks noChangeArrowheads="1"/>
          </p:cNvSpPr>
          <p:nvPr/>
        </p:nvSpPr>
        <p:spPr bwMode="auto">
          <a:xfrm>
            <a:off x="2600324" y="2059314"/>
            <a:ext cx="2030414" cy="906706"/>
          </a:xfrm>
          <a:prstGeom prst="rect">
            <a:avLst/>
          </a:prstGeom>
          <a:solidFill>
            <a:schemeClr val="bg1">
              <a:lumMod val="85000"/>
            </a:schemeClr>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9"/>
          <p:cNvSpPr>
            <a:spLocks noChangeArrowheads="1"/>
          </p:cNvSpPr>
          <p:nvPr/>
        </p:nvSpPr>
        <p:spPr bwMode="auto">
          <a:xfrm>
            <a:off x="5031693" y="2966020"/>
            <a:ext cx="1985740" cy="791894"/>
          </a:xfrm>
          <a:prstGeom prst="rect">
            <a:avLst/>
          </a:prstGeom>
          <a:solidFill>
            <a:schemeClr val="bg1">
              <a:lumMod val="85000"/>
            </a:schemeClr>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Attribute Selection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8308116" y="4611093"/>
            <a:ext cx="0" cy="346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32"/>
          <p:cNvSpPr>
            <a:spLocks noChangeArrowheads="1"/>
          </p:cNvSpPr>
          <p:nvPr/>
        </p:nvSpPr>
        <p:spPr bwMode="auto">
          <a:xfrm>
            <a:off x="7401981" y="3812266"/>
            <a:ext cx="1812271" cy="776334"/>
          </a:xfrm>
          <a:prstGeom prst="rect">
            <a:avLst/>
          </a:prstGeom>
          <a:solidFill>
            <a:schemeClr val="bg1">
              <a:lumMod val="85000"/>
            </a:schemeClr>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Apply model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9959597" y="5383546"/>
            <a:ext cx="0" cy="390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5"/>
          <p:cNvSpPr>
            <a:spLocks noChangeArrowheads="1"/>
          </p:cNvSpPr>
          <p:nvPr/>
        </p:nvSpPr>
        <p:spPr bwMode="auto">
          <a:xfrm>
            <a:off x="9601595" y="4588600"/>
            <a:ext cx="1838025" cy="794946"/>
          </a:xfrm>
          <a:prstGeom prst="rect">
            <a:avLst/>
          </a:prstGeom>
          <a:solidFill>
            <a:schemeClr val="bg1">
              <a:lumMod val="85000"/>
            </a:schemeClr>
          </a:solidFill>
          <a:ln w="12700">
            <a:solidFill>
              <a:srgbClr val="000000"/>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070533" y="7292617"/>
            <a:ext cx="9525" cy="35242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7398068" y="7656472"/>
            <a:ext cx="125412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393623" y="7642502"/>
            <a:ext cx="0" cy="247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8649018" y="7662822"/>
            <a:ext cx="0" cy="247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Rounded Corners 22"/>
          <p:cNvSpPr>
            <a:spLocks noChangeArrowheads="1"/>
          </p:cNvSpPr>
          <p:nvPr/>
        </p:nvSpPr>
        <p:spPr bwMode="auto">
          <a:xfrm>
            <a:off x="4852623" y="4378887"/>
            <a:ext cx="2162015" cy="911097"/>
          </a:xfrm>
          <a:prstGeom prst="roundRect">
            <a:avLst>
              <a:gd name="adj" fmla="val 16667"/>
            </a:avLst>
          </a:prstGeom>
          <a:solidFill>
            <a:schemeClr val="bg1">
              <a:lumMod val="65000"/>
            </a:schemeClr>
          </a:solidFill>
          <a:ln w="12700">
            <a:solidFill>
              <a:srgbClr val="70AD47"/>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DASS_depression</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gender, age, hope, gratitude etc.</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Rounded Corners 33"/>
          <p:cNvSpPr>
            <a:spLocks noChangeArrowheads="1"/>
          </p:cNvSpPr>
          <p:nvPr/>
        </p:nvSpPr>
        <p:spPr bwMode="auto">
          <a:xfrm>
            <a:off x="2514120" y="3540053"/>
            <a:ext cx="2030413" cy="865253"/>
          </a:xfrm>
          <a:prstGeom prst="roundRect">
            <a:avLst>
              <a:gd name="adj" fmla="val 16667"/>
            </a:avLst>
          </a:prstGeom>
          <a:solidFill>
            <a:schemeClr val="bg1">
              <a:lumMod val="65000"/>
            </a:schemeClr>
          </a:solidFill>
          <a:ln w="12700">
            <a:solidFill>
              <a:srgbClr val="70AD47"/>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missing value and outlier found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Rectangle: Rounded Corners 38"/>
          <p:cNvSpPr>
            <a:spLocks noChangeArrowheads="1"/>
          </p:cNvSpPr>
          <p:nvPr/>
        </p:nvSpPr>
        <p:spPr bwMode="auto">
          <a:xfrm>
            <a:off x="10834336" y="5874245"/>
            <a:ext cx="998173" cy="406527"/>
          </a:xfrm>
          <a:prstGeom prst="roundRect">
            <a:avLst>
              <a:gd name="adj" fmla="val 16667"/>
            </a:avLst>
          </a:prstGeom>
          <a:solidFill>
            <a:schemeClr val="bg1">
              <a:lumMod val="65000"/>
            </a:schemeClr>
          </a:solidFill>
          <a:ln w="12700">
            <a:solidFill>
              <a:srgbClr val="53813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Error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Rectangle: Rounded Corners 39"/>
          <p:cNvSpPr>
            <a:spLocks noChangeArrowheads="1"/>
          </p:cNvSpPr>
          <p:nvPr/>
        </p:nvSpPr>
        <p:spPr bwMode="auto">
          <a:xfrm>
            <a:off x="9601595" y="5844210"/>
            <a:ext cx="1105534" cy="436562"/>
          </a:xfrm>
          <a:prstGeom prst="roundRect">
            <a:avLst>
              <a:gd name="adj" fmla="val 16667"/>
            </a:avLst>
          </a:prstGeom>
          <a:solidFill>
            <a:schemeClr val="bg1">
              <a:lumMod val="65000"/>
            </a:schemeClr>
          </a:solidFill>
          <a:ln w="12700">
            <a:solidFill>
              <a:srgbClr val="53813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11158066" y="5383546"/>
            <a:ext cx="0" cy="395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Rounded Corners 41"/>
          <p:cNvSpPr>
            <a:spLocks noChangeArrowheads="1"/>
          </p:cNvSpPr>
          <p:nvPr/>
        </p:nvSpPr>
        <p:spPr bwMode="auto">
          <a:xfrm>
            <a:off x="7316788" y="5067880"/>
            <a:ext cx="1993727" cy="1101100"/>
          </a:xfrm>
          <a:prstGeom prst="roundRect">
            <a:avLst>
              <a:gd name="adj" fmla="val 16667"/>
            </a:avLst>
          </a:prstGeom>
          <a:solidFill>
            <a:schemeClr val="bg1">
              <a:lumMod val="65000"/>
            </a:schemeClr>
          </a:solidFill>
          <a:ln w="12700">
            <a:solidFill>
              <a:srgbClr val="53813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Gradient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Boosted Tree,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a:t>
            </a:r>
            <a:r>
              <a:rPr kumimoji="0" lang="en-US" altLang="en-US"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Deep Learning Model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2"/>
          <p:cNvSpPr>
            <a:spLocks noChangeArrowheads="1"/>
          </p:cNvSpPr>
          <p:nvPr/>
        </p:nvSpPr>
        <p:spPr bwMode="auto">
          <a:xfrm>
            <a:off x="3880771" y="585792"/>
            <a:ext cx="428758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Steps</a:t>
            </a:r>
            <a:r>
              <a:rPr kumimoji="0" lang="en-US" altLang="en-US" sz="3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Methodology</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33"/>
          <p:cNvSpPr>
            <a:spLocks noChangeArrowheads="1"/>
          </p:cNvSpPr>
          <p:nvPr/>
        </p:nvSpPr>
        <p:spPr bwMode="auto">
          <a:xfrm>
            <a:off x="1144588" y="8690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a:off x="3481078" y="2966998"/>
            <a:ext cx="0" cy="462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6024563" y="3836263"/>
            <a:ext cx="0" cy="388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p:cNvCxnSpPr>
            <a:stCxn id="4" idx="3"/>
          </p:cNvCxnSpPr>
          <p:nvPr/>
        </p:nvCxnSpPr>
        <p:spPr>
          <a:xfrm>
            <a:off x="4630738" y="2512667"/>
            <a:ext cx="400955" cy="4251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p:cNvCxnSpPr/>
          <p:nvPr/>
        </p:nvCxnSpPr>
        <p:spPr>
          <a:xfrm>
            <a:off x="7034295" y="3360031"/>
            <a:ext cx="400955" cy="4251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p:cNvCxnSpPr/>
          <p:nvPr/>
        </p:nvCxnSpPr>
        <p:spPr>
          <a:xfrm>
            <a:off x="9214252" y="4183454"/>
            <a:ext cx="400955" cy="4251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p:cNvCxnSpPr/>
          <p:nvPr/>
        </p:nvCxnSpPr>
        <p:spPr>
          <a:xfrm>
            <a:off x="2073499" y="1790122"/>
            <a:ext cx="526825" cy="50231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4100" name="Picture 4" descr="Cartoon Thinking with Question Black and White (Page 4) - Line.17QQ.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195" y="1087081"/>
            <a:ext cx="200025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circle(in)">
                                      <p:cBhvr>
                                        <p:cTn id="44" dur="20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1000" fill="hold"/>
                                        <p:tgtEl>
                                          <p:spTgt spid="7"/>
                                        </p:tgtEl>
                                        <p:attrNameLst>
                                          <p:attrName>ppt_w</p:attrName>
                                        </p:attrNameLst>
                                      </p:cBhvr>
                                      <p:tavLst>
                                        <p:tav tm="0">
                                          <p:val>
                                            <p:fltVal val="0"/>
                                          </p:val>
                                        </p:tav>
                                        <p:tav tm="100000">
                                          <p:val>
                                            <p:strVal val="#ppt_w"/>
                                          </p:val>
                                        </p:tav>
                                      </p:tavLst>
                                    </p:anim>
                                    <p:anim calcmode="lin" valueType="num">
                                      <p:cBhvr>
                                        <p:cTn id="54" dur="1000" fill="hold"/>
                                        <p:tgtEl>
                                          <p:spTgt spid="7"/>
                                        </p:tgtEl>
                                        <p:attrNameLst>
                                          <p:attrName>ppt_h</p:attrName>
                                        </p:attrNameLst>
                                      </p:cBhvr>
                                      <p:tavLst>
                                        <p:tav tm="0">
                                          <p:val>
                                            <p:fltVal val="0"/>
                                          </p:val>
                                        </p:tav>
                                        <p:tav tm="100000">
                                          <p:val>
                                            <p:strVal val="#ppt_h"/>
                                          </p:val>
                                        </p:tav>
                                      </p:tavLst>
                                    </p:anim>
                                    <p:anim calcmode="lin" valueType="num">
                                      <p:cBhvr>
                                        <p:cTn id="55" dur="1000" fill="hold"/>
                                        <p:tgtEl>
                                          <p:spTgt spid="7"/>
                                        </p:tgtEl>
                                        <p:attrNameLst>
                                          <p:attrName>style.rotation</p:attrName>
                                        </p:attrNameLst>
                                      </p:cBhvr>
                                      <p:tavLst>
                                        <p:tav tm="0">
                                          <p:val>
                                            <p:fltVal val="90"/>
                                          </p:val>
                                        </p:tav>
                                        <p:tav tm="100000">
                                          <p:val>
                                            <p:fltVal val="0"/>
                                          </p:val>
                                        </p:tav>
                                      </p:tavLst>
                                    </p:anim>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1000" fill="hold"/>
                                        <p:tgtEl>
                                          <p:spTgt spid="23"/>
                                        </p:tgtEl>
                                        <p:attrNameLst>
                                          <p:attrName>ppt_w</p:attrName>
                                        </p:attrNameLst>
                                      </p:cBhvr>
                                      <p:tavLst>
                                        <p:tav tm="0">
                                          <p:val>
                                            <p:fltVal val="0"/>
                                          </p:val>
                                        </p:tav>
                                        <p:tav tm="100000">
                                          <p:val>
                                            <p:strVal val="#ppt_w"/>
                                          </p:val>
                                        </p:tav>
                                      </p:tavLst>
                                    </p:anim>
                                    <p:anim calcmode="lin" valueType="num">
                                      <p:cBhvr>
                                        <p:cTn id="66" dur="1000" fill="hold"/>
                                        <p:tgtEl>
                                          <p:spTgt spid="23"/>
                                        </p:tgtEl>
                                        <p:attrNameLst>
                                          <p:attrName>ppt_h</p:attrName>
                                        </p:attrNameLst>
                                      </p:cBhvr>
                                      <p:tavLst>
                                        <p:tav tm="0">
                                          <p:val>
                                            <p:fltVal val="0"/>
                                          </p:val>
                                        </p:tav>
                                        <p:tav tm="100000">
                                          <p:val>
                                            <p:strVal val="#ppt_h"/>
                                          </p:val>
                                        </p:tav>
                                      </p:tavLst>
                                    </p:anim>
                                    <p:anim calcmode="lin" valueType="num">
                                      <p:cBhvr>
                                        <p:cTn id="67" dur="1000" fill="hold"/>
                                        <p:tgtEl>
                                          <p:spTgt spid="23"/>
                                        </p:tgtEl>
                                        <p:attrNameLst>
                                          <p:attrName>style.rotation</p:attrName>
                                        </p:attrNameLst>
                                      </p:cBhvr>
                                      <p:tavLst>
                                        <p:tav tm="0">
                                          <p:val>
                                            <p:fltVal val="90"/>
                                          </p:val>
                                        </p:tav>
                                        <p:tav tm="100000">
                                          <p:val>
                                            <p:fltVal val="0"/>
                                          </p:val>
                                        </p:tav>
                                      </p:tavLst>
                                    </p:anim>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randombar(horizontal)">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randombar(horizontal)">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randombar(horizontal)">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9" grpId="0" animBg="1"/>
      <p:bldP spid="14" grpId="0" animBg="1"/>
      <p:bldP spid="16" grpId="0" animBg="1"/>
      <p:bldP spid="20" grpId="0" animBg="1"/>
      <p:bldP spid="21"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6040" y="954997"/>
            <a:ext cx="9090417" cy="4977970"/>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Description of Statistics</a:t>
            </a:r>
          </a:p>
          <a:p>
            <a:endParaRPr lang="en-US" sz="20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According to statistics</a:t>
            </a:r>
          </a:p>
          <a:p>
            <a:pPr algn="just"/>
            <a:endParaRPr lang="en-US" sz="1800" dirty="0">
              <a:latin typeface="Times New Roman" panose="02020603050405020304" pitchFamily="18" charset="0"/>
              <a:cs typeface="Times New Roman" panose="02020603050405020304" pitchFamily="18" charset="0"/>
            </a:endParaRPr>
          </a:p>
          <a:p>
            <a:pPr marL="457200" indent="-457200" algn="just">
              <a:buClr>
                <a:schemeClr val="tx2"/>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Nearly 77.6% people’s anxiety is scaled between 0 to 5 and 16.4% people’s anxiety is scaled between 5 to 10 and 5% people’s anxiety is scaled between 10 to 17.5.</a:t>
            </a:r>
          </a:p>
          <a:p>
            <a:pPr marL="457200" indent="-457200" algn="just">
              <a:buClr>
                <a:schemeClr val="tx2"/>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About 54% people’s depression is scaled between 0 to 5 and 30.8% people’s depression is scaled between 5 to 10 and 15% people’s depression is scaled between 10 to 22.5.</a:t>
            </a:r>
          </a:p>
          <a:p>
            <a:pPr marL="457200" indent="-457200" algn="just">
              <a:buClr>
                <a:schemeClr val="tx2"/>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About 29.13% people’s stress is scaled between 0 to 5 and 46% people’s stress is scaled between 5 to 10 and 24.7% people’s stress is scaled between 10 to 22.5.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199" y="1001563"/>
            <a:ext cx="9376230" cy="2154436"/>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Description of Statistics (cont’d)</a:t>
            </a:r>
          </a:p>
          <a:p>
            <a:endParaRPr lang="en-US" sz="2800" b="1" dirty="0">
              <a:latin typeface="Times New Roman" panose="02020603050405020304" pitchFamily="18" charset="0"/>
              <a:cs typeface="Times New Roman" panose="02020603050405020304" pitchFamily="18" charset="0"/>
            </a:endParaRPr>
          </a:p>
          <a:p>
            <a:pPr marL="457200" indent="-457200" algn="just">
              <a:buClr>
                <a:schemeClr val="tx2"/>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About 9% people are scaled between 0 to 10 and 77.7% are scaled between 10 to 20 and 13.3% people are scaled between 20 to 25 for s</a:t>
            </a:r>
            <a:r>
              <a:rPr lang="en-US" sz="2400" b="0" i="0" dirty="0">
                <a:effectLst/>
                <a:latin typeface="Times New Roman" panose="02020603050405020304" pitchFamily="18" charset="0"/>
                <a:cs typeface="Times New Roman" panose="02020603050405020304" pitchFamily="18" charset="0"/>
              </a:rPr>
              <a:t>elf-efficacy for Covid-19</a:t>
            </a:r>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9540" y="1824122"/>
            <a:ext cx="8932919" cy="4442368"/>
          </a:xfrm>
          <a:prstGeom prst="rect">
            <a:avLst/>
          </a:prstGeom>
        </p:spPr>
      </p:pic>
      <p:sp>
        <p:nvSpPr>
          <p:cNvPr id="4" name="TextBox 3"/>
          <p:cNvSpPr txBox="1"/>
          <p:nvPr/>
        </p:nvSpPr>
        <p:spPr>
          <a:xfrm>
            <a:off x="1188149" y="735127"/>
            <a:ext cx="622536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 Statistics (cont’d)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5727" y="1321382"/>
            <a:ext cx="7120330" cy="2397195"/>
          </a:xfrm>
          <a:prstGeom prst="rect">
            <a:avLst/>
          </a:prstGeom>
          <a:noFill/>
        </p:spPr>
        <p:txBody>
          <a:bodyPr wrap="square">
            <a:spAutoFit/>
          </a:bodyPr>
          <a:lstStyle/>
          <a:p>
            <a:pPr marL="0" marR="0" algn="just">
              <a:lnSpc>
                <a:spcPct val="106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p>
          <a:p>
            <a:pPr marL="0" marR="0" algn="just">
              <a:lnSpc>
                <a:spcPct val="106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06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Dataset was imported in Rapid Minor and explored through it.</a:t>
            </a:r>
          </a:p>
          <a:p>
            <a:pPr marL="285750" marR="0" indent="-285750" algn="just">
              <a:lnSpc>
                <a:spcPct val="106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No missing vales and outliers were found.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763742" y="1534374"/>
            <a:ext cx="2612826" cy="38876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6524" y="1352281"/>
            <a:ext cx="5480675" cy="264604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 Applied</a:t>
            </a:r>
          </a:p>
          <a:p>
            <a:endParaRPr lang="en-US" dirty="0"/>
          </a:p>
          <a:p>
            <a:r>
              <a:rPr lang="en-US" sz="2400" dirty="0">
                <a:latin typeface="Times New Roman" panose="02020603050405020304" pitchFamily="18" charset="0"/>
                <a:cs typeface="Times New Roman" panose="02020603050405020304" pitchFamily="18" charset="0"/>
                <a:sym typeface="+mn-ea"/>
              </a:rPr>
              <a:t>We have applied three different  models </a:t>
            </a:r>
            <a:endParaRPr lang="en-US" sz="2400" dirty="0">
              <a:latin typeface="Times New Roman" panose="02020603050405020304" pitchFamily="18" charset="0"/>
              <a:cs typeface="Times New Roman" panose="02020603050405020304" pitchFamily="18" charset="0"/>
            </a:endParaRPr>
          </a:p>
          <a:p>
            <a:endParaRPr lang="en-US" dirty="0"/>
          </a:p>
          <a:p>
            <a:pPr marL="514350" indent="-514350">
              <a:buFont typeface="+mj-lt"/>
              <a:buAutoNum type="romanUcPeriod"/>
            </a:pPr>
            <a:r>
              <a:rPr lang="en-US" sz="2400" dirty="0">
                <a:latin typeface="Times New Roman" panose="02020603050405020304" pitchFamily="18" charset="0"/>
                <a:cs typeface="Times New Roman" panose="02020603050405020304" pitchFamily="18" charset="0"/>
              </a:rPr>
              <a:t>Gradient Boost Tree</a:t>
            </a:r>
          </a:p>
          <a:p>
            <a:pPr marL="514350" indent="-514350">
              <a:buFont typeface="+mj-lt"/>
              <a:buAutoNum type="romanUcPeriod"/>
            </a:pPr>
            <a:r>
              <a:rPr lang="en-US" sz="2400" dirty="0">
                <a:latin typeface="Times New Roman" panose="02020603050405020304" pitchFamily="18" charset="0"/>
                <a:cs typeface="Times New Roman" panose="02020603050405020304" pitchFamily="18" charset="0"/>
              </a:rPr>
              <a:t> Deep Learning </a:t>
            </a:r>
          </a:p>
          <a:p>
            <a:pPr marL="514350" indent="-514350">
              <a:buFont typeface="+mj-lt"/>
              <a:buAutoNum type="romanUcPeriod"/>
            </a:pPr>
            <a:r>
              <a:rPr lang="en-US" sz="2400" dirty="0">
                <a:latin typeface="Times New Roman" panose="02020603050405020304" pitchFamily="18" charset="0"/>
                <a:cs typeface="Times New Roman" panose="02020603050405020304" pitchFamily="18" charset="0"/>
              </a:rPr>
              <a:t> Random Forest model</a:t>
            </a:r>
          </a:p>
        </p:txBody>
      </p:sp>
      <p:pic>
        <p:nvPicPr>
          <p:cNvPr id="5" name="Picture 4"/>
          <p:cNvPicPr>
            <a:picLocks noChangeAspect="1"/>
          </p:cNvPicPr>
          <p:nvPr/>
        </p:nvPicPr>
        <p:blipFill>
          <a:blip r:embed="rId2"/>
          <a:stretch>
            <a:fillRect/>
          </a:stretch>
        </p:blipFill>
        <p:spPr>
          <a:xfrm>
            <a:off x="7351353" y="2205048"/>
            <a:ext cx="3877216" cy="27054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1000"/>
                                        <p:tgtEl>
                                          <p:spTgt spid="2">
                                            <p:txEl>
                                              <p:pRg st="4" end="4"/>
                                            </p:txEl>
                                          </p:spTgt>
                                        </p:tgtEl>
                                      </p:cBhvr>
                                    </p:animEffect>
                                    <p:anim calcmode="lin" valueType="num">
                                      <p:cBhvr>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1000"/>
                                        <p:tgtEl>
                                          <p:spTgt spid="2">
                                            <p:txEl>
                                              <p:pRg st="5" end="5"/>
                                            </p:txEl>
                                          </p:spTgt>
                                        </p:tgtEl>
                                      </p:cBhvr>
                                    </p:animEffect>
                                    <p:anim calcmode="lin" valueType="num">
                                      <p:cBhvr>
                                        <p:cTn id="1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1000"/>
                                        <p:tgtEl>
                                          <p:spTgt spid="2">
                                            <p:txEl>
                                              <p:pRg st="6" end="6"/>
                                            </p:txEl>
                                          </p:spTgt>
                                        </p:tgtEl>
                                      </p:cBhvr>
                                    </p:animEffect>
                                    <p:anim calcmode="lin" valueType="num">
                                      <p:cBhvr>
                                        <p:cTn id="2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71221" y="2167875"/>
          <a:ext cx="8989455" cy="3565611"/>
        </p:xfrm>
        <a:graphic>
          <a:graphicData uri="http://schemas.openxmlformats.org/drawingml/2006/table">
            <a:tbl>
              <a:tblPr firstRow="1" firstCol="1" bandRow="1">
                <a:tableStyleId>{9D7B26C5-4107-4FEC-AEDC-1716B250A1EF}</a:tableStyleId>
              </a:tblPr>
              <a:tblGrid>
                <a:gridCol w="1584291">
                  <a:extLst>
                    <a:ext uri="{9D8B030D-6E8A-4147-A177-3AD203B41FA5}">
                      <a16:colId xmlns:a16="http://schemas.microsoft.com/office/drawing/2014/main" val="20000"/>
                    </a:ext>
                  </a:extLst>
                </a:gridCol>
                <a:gridCol w="2553668">
                  <a:extLst>
                    <a:ext uri="{9D8B030D-6E8A-4147-A177-3AD203B41FA5}">
                      <a16:colId xmlns:a16="http://schemas.microsoft.com/office/drawing/2014/main" val="20001"/>
                    </a:ext>
                  </a:extLst>
                </a:gridCol>
                <a:gridCol w="1517040">
                  <a:extLst>
                    <a:ext uri="{9D8B030D-6E8A-4147-A177-3AD203B41FA5}">
                      <a16:colId xmlns:a16="http://schemas.microsoft.com/office/drawing/2014/main" val="20002"/>
                    </a:ext>
                  </a:extLst>
                </a:gridCol>
                <a:gridCol w="1756772">
                  <a:extLst>
                    <a:ext uri="{9D8B030D-6E8A-4147-A177-3AD203B41FA5}">
                      <a16:colId xmlns:a16="http://schemas.microsoft.com/office/drawing/2014/main" val="20003"/>
                    </a:ext>
                  </a:extLst>
                </a:gridCol>
                <a:gridCol w="1577684">
                  <a:extLst>
                    <a:ext uri="{9D8B030D-6E8A-4147-A177-3AD203B41FA5}">
                      <a16:colId xmlns:a16="http://schemas.microsoft.com/office/drawing/2014/main" val="20004"/>
                    </a:ext>
                  </a:extLst>
                </a:gridCol>
              </a:tblGrid>
              <a:tr h="999729">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Techniques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Root Mean Squared-Error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Absolute Error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Relative Error </a:t>
                      </a:r>
                    </a:p>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Squared Error </a:t>
                      </a:r>
                    </a:p>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42943">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Gradient boosted tree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3.789+/-0.000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2.957+/-2.369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22.08%+/-27.6%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14.45+/21.422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21751">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Deep learning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1.739+/-0.000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1.380+/-1.058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29.51%+/-41.3%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3.025+/-4.299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42943">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Random forest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3.560+/-0.000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2.710+/-2.309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20.35%+/-29.26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12.676+/-24.246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3" name="TextBox 2"/>
          <p:cNvSpPr txBox="1"/>
          <p:nvPr/>
        </p:nvSpPr>
        <p:spPr>
          <a:xfrm>
            <a:off x="1442059" y="1004179"/>
            <a:ext cx="324547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a:t>
            </a:r>
          </a:p>
        </p:txBody>
      </p:sp>
      <p:pic>
        <p:nvPicPr>
          <p:cNvPr id="4" name="Picture 2" descr="Homework Freeuse Stock Free Download On Melbournechapter - Study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973" y="309754"/>
            <a:ext cx="2933700"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678" y="1313645"/>
            <a:ext cx="7984900" cy="3200876"/>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Random Forest, Gradient Boosted Tree and Deep Learning Models were applied on </a:t>
            </a:r>
            <a:r>
              <a:rPr lang="en-US" sz="2400" dirty="0" err="1">
                <a:latin typeface="Times New Roman" panose="02020603050405020304" pitchFamily="18" charset="0"/>
                <a:cs typeface="Times New Roman" panose="02020603050405020304" pitchFamily="18" charset="0"/>
              </a:rPr>
              <a:t>DASS_depression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DASS_anxiety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DASS_stress</a:t>
            </a:r>
            <a:r>
              <a:rPr lang="en-US" sz="2400" dirty="0">
                <a:latin typeface="Times New Roman" panose="02020603050405020304" pitchFamily="18" charset="0"/>
                <a:cs typeface="Times New Roman" panose="02020603050405020304" pitchFamily="18" charset="0"/>
              </a:rPr>
              <a:t> and self-efficacy of COVID-19, their results were compared and the deep learning model worked more efficiently.</a:t>
            </a:r>
          </a:p>
          <a:p>
            <a:r>
              <a:rPr lang="en-US" sz="2400" dirty="0">
                <a:latin typeface="Times New Roman" panose="02020603050405020304" pitchFamily="18" charset="0"/>
                <a:cs typeface="Times New Roman" panose="02020603050405020304" pitchFamily="18" charset="0"/>
              </a:rPr>
              <a:t> </a:t>
            </a:r>
          </a:p>
        </p:txBody>
      </p:sp>
      <p:pic>
        <p:nvPicPr>
          <p:cNvPr id="1026" name="Picture 2" descr="Funny Volkswagen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5278" y="2631689"/>
            <a:ext cx="1320087" cy="23572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Outlined cartoon light bulb. Vector ... | Stock vector | Colourbox"/>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932019" y="1179724"/>
            <a:ext cx="968060" cy="12551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circle(in)">
                                      <p:cBhvr>
                                        <p:cTn id="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0522" y="2383713"/>
            <a:ext cx="5305539" cy="1200329"/>
          </a:xfrm>
          <a:prstGeom prst="rect">
            <a:avLst/>
          </a:prstGeom>
          <a:noFill/>
        </p:spPr>
        <p:txBody>
          <a:bodyPr wrap="square" rtlCol="0">
            <a:spAutoFit/>
          </a:bodyPr>
          <a:lstStyle/>
          <a:p>
            <a:r>
              <a:rPr lang="en-US" sz="7200" b="1" dirty="0">
                <a:latin typeface="Times New Roman" panose="02020603050405020304" pitchFamily="18" charset="0"/>
                <a:cs typeface="Times New Roman" panose="02020603050405020304" pitchFamily="18" charset="0"/>
              </a:rPr>
              <a:t>Thank You</a:t>
            </a:r>
          </a:p>
        </p:txBody>
      </p:sp>
      <p:pic>
        <p:nvPicPr>
          <p:cNvPr id="8194" name="Picture 2" descr="22 Smile &amp; Bridge the Gap ideas | smile logo, smile, logo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486061" y="332180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09" y="983312"/>
            <a:ext cx="8305801" cy="1231854"/>
          </a:xfrm>
        </p:spPr>
        <p:txBody>
          <a:bodyPr>
            <a:normAutofit/>
          </a:bodyPr>
          <a:lstStyle/>
          <a:p>
            <a:pPr algn="l"/>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Title:</a:t>
            </a:r>
            <a:br>
              <a:rPr lang="en-US" sz="3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954405" y="2932430"/>
            <a:ext cx="8305800" cy="2355850"/>
          </a:xfrm>
        </p:spPr>
        <p:txBody>
          <a:bodyPr>
            <a:normAutofit fontScale="77500" lnSpcReduction="20000"/>
          </a:bodyPr>
          <a:lstStyle/>
          <a:p>
            <a:pPr marL="0" indent="0">
              <a:buNone/>
            </a:pPr>
            <a:r>
              <a:rPr lang="en-US" sz="413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a:p>
            <a:pPr marL="0" indent="0">
              <a:buNone/>
            </a:pP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sym typeface="+mn-ea"/>
              </a:rPr>
              <a:t>Computational Analysis and Prediction of Mental Health Disorders during COVID-19 </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sym typeface="+mn-ea"/>
              </a:rPr>
              <a:t>Our goal is to predict stress, anxiety, depression and SEC.</a:t>
            </a:r>
            <a:r>
              <a:rPr lang="en-US" sz="28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54110" y="1953556"/>
            <a:ext cx="84446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Computational Analysis of Mental Health during COVID-19</a:t>
            </a:r>
          </a:p>
        </p:txBody>
      </p:sp>
      <p:pic>
        <p:nvPicPr>
          <p:cNvPr id="6146" name="Picture 2" descr="Trapped Clipart Stress - Depression Cartoon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760" y="4228950"/>
            <a:ext cx="26765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38457" y="102775"/>
            <a:ext cx="1798866" cy="260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5288"/>
            <a:ext cx="10972800" cy="114300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review:</a:t>
            </a:r>
            <a:endParaRPr lang="en-US" sz="3200" dirty="0"/>
          </a:p>
        </p:txBody>
      </p:sp>
      <p:sp>
        <p:nvSpPr>
          <p:cNvPr id="3" name="Text Placeholder 2"/>
          <p:cNvSpPr>
            <a:spLocks noGrp="1"/>
          </p:cNvSpPr>
          <p:nvPr>
            <p:ph type="body" idx="1"/>
          </p:nvPr>
        </p:nvSpPr>
        <p:spPr>
          <a:xfrm>
            <a:off x="925830" y="1811655"/>
            <a:ext cx="10279380" cy="4526280"/>
          </a:xfrm>
        </p:spPr>
        <p:txBody>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study </a:t>
            </a:r>
            <a:r>
              <a:rPr lang="en-US" sz="2400" b="1" dirty="0">
                <a:latin typeface="Times New Roman" panose="02020603050405020304" pitchFamily="18" charset="0"/>
                <a:cs typeface="Times New Roman" panose="02020603050405020304" pitchFamily="18" charset="0"/>
              </a:rPr>
              <a:t>“Identifying Predictors of Psychological Distress During COVID-19: A Machine Learning Approach” </a:t>
            </a:r>
            <a:r>
              <a:rPr lang="en-US" sz="2400" dirty="0">
                <a:latin typeface="Times New Roman" panose="02020603050405020304" pitchFamily="18" charset="0"/>
                <a:cs typeface="Times New Roman" panose="02020603050405020304" pitchFamily="18" charset="0"/>
              </a:rPr>
              <a:t>monitors rates of depression, anxiety and PTSS  during the COVID-19 </a:t>
            </a:r>
            <a:r>
              <a:rPr lang="en-US" sz="2400" dirty="0" err="1">
                <a:latin typeface="Times New Roman" panose="02020603050405020304" pitchFamily="18" charset="0"/>
                <a:cs typeface="Times New Roman" panose="02020603050405020304" pitchFamily="18" charset="0"/>
              </a:rPr>
              <a:t>pandemic.This</a:t>
            </a:r>
            <a:r>
              <a:rPr lang="en-US" sz="2400" dirty="0">
                <a:latin typeface="Times New Roman" panose="02020603050405020304" pitchFamily="18" charset="0"/>
                <a:cs typeface="Times New Roman" panose="02020603050405020304" pitchFamily="18" charset="0"/>
              </a:rPr>
              <a:t> cross-sectional study was advertised via social media and emails, with participants (N=2787) invited to complete an online  survey. Data were collected between March 25, 2020 and April 22, 2020.From the 2,787 </a:t>
            </a:r>
            <a:r>
              <a:rPr lang="en-US" sz="2400" dirty="0" err="1">
                <a:latin typeface="Times New Roman" panose="02020603050405020304" pitchFamily="18" charset="0"/>
                <a:cs typeface="Times New Roman" panose="02020603050405020304" pitchFamily="18" charset="0"/>
              </a:rPr>
              <a:t>participants,the</a:t>
            </a:r>
            <a:r>
              <a:rPr lang="en-US" sz="2400" dirty="0">
                <a:latin typeface="Times New Roman" panose="02020603050405020304" pitchFamily="18" charset="0"/>
                <a:cs typeface="Times New Roman" panose="02020603050405020304" pitchFamily="18" charset="0"/>
              </a:rPr>
              <a:t>  levels of anxiety, depression, and PTSS was 27.3%, 36.6%, and 30.9%, </a:t>
            </a:r>
            <a:r>
              <a:rPr lang="en-US" sz="2400" dirty="0" err="1">
                <a:latin typeface="Times New Roman" panose="02020603050405020304" pitchFamily="18" charset="0"/>
                <a:cs typeface="Times New Roman" panose="02020603050405020304" pitchFamily="18" charset="0"/>
              </a:rPr>
              <a:t>respectively.A</a:t>
            </a:r>
            <a:r>
              <a:rPr lang="en-US" sz="2400" dirty="0">
                <a:latin typeface="Times New Roman" panose="02020603050405020304" pitchFamily="18" charset="0"/>
                <a:cs typeface="Times New Roman" panose="02020603050405020304" pitchFamily="18" charset="0"/>
              </a:rPr>
              <a:t> random forest machine </a:t>
            </a:r>
            <a:r>
              <a:rPr lang="en-US" sz="2400" dirty="0">
                <a:latin typeface="Times New Roman" panose="02020603050405020304" pitchFamily="18" charset="0"/>
                <a:cs typeface="Times New Roman" panose="02020603050405020304" pitchFamily="18" charset="0"/>
                <a:sym typeface="+mn-ea"/>
              </a:rPr>
              <a:t>learning algorithm and regression trees were used to identify  predictors of distress.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review(cont’d)</a:t>
            </a:r>
            <a:endParaRPr lang="en-US" sz="3200" dirty="0"/>
          </a:p>
        </p:txBody>
      </p:sp>
      <p:sp>
        <p:nvSpPr>
          <p:cNvPr id="3" name="Text Placeholder 2"/>
          <p:cNvSpPr>
            <a:spLocks noGrp="1"/>
          </p:cNvSpPr>
          <p:nvPr>
            <p:ph type="body" idx="1"/>
          </p:nvPr>
        </p:nvSpPr>
        <p:spPr>
          <a:xfrm>
            <a:off x="609600" y="1417955"/>
            <a:ext cx="10430510" cy="4887595"/>
          </a:xfrm>
        </p:spPr>
        <p:txBody>
          <a:bodyPr/>
          <a:lstStyle/>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paper </a:t>
            </a:r>
            <a:r>
              <a:rPr lang="en-US" sz="2400" b="1" dirty="0">
                <a:latin typeface="Times New Roman" panose="02020603050405020304" pitchFamily="18" charset="0"/>
                <a:cs typeface="Times New Roman" panose="02020603050405020304" pitchFamily="18" charset="0"/>
              </a:rPr>
              <a:t>“Prevalence of Depression Symptoms in US Adults Before and During the COVID-19 Pandemic”</a:t>
            </a:r>
            <a:r>
              <a:rPr lang="en-US" sz="2400" dirty="0">
                <a:latin typeface="Times New Roman" panose="02020603050405020304" pitchFamily="18" charset="0"/>
                <a:cs typeface="Times New Roman" panose="02020603050405020304" pitchFamily="18" charset="0"/>
              </a:rPr>
              <a:t> examines  the  risk factor associated with depression symptoms among US adults during vs before the COVID-19 pandemic .A total of 1470 participants completed the survey in  COVID-19 and in  pre–COVID-19 there were 5065 </a:t>
            </a:r>
            <a:r>
              <a:rPr lang="en-US" sz="2400" dirty="0" err="1">
                <a:latin typeface="Times New Roman" panose="02020603050405020304" pitchFamily="18" charset="0"/>
                <a:cs typeface="Times New Roman" panose="02020603050405020304" pitchFamily="18" charset="0"/>
              </a:rPr>
              <a:t>participants.This</a:t>
            </a:r>
            <a:r>
              <a:rPr lang="en-US" sz="2400" dirty="0">
                <a:latin typeface="Times New Roman" panose="02020603050405020304" pitchFamily="18" charset="0"/>
                <a:cs typeface="Times New Roman" panose="02020603050405020304" pitchFamily="18" charset="0"/>
              </a:rPr>
              <a:t> study was approved by the  NORC at the University of Chicago and Boston University. Depression symptoms, defined using the Patient Health Questionnaire-9 cutoff of 10 or higher .These findings suggest that prevalence of depression symptoms in the US was  3-fold higher during COVID-19 compared with before the COVID-19 pandemic.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102235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review(cont’d)</a:t>
            </a:r>
            <a:endParaRPr lang="en-US" sz="3200" dirty="0"/>
          </a:p>
        </p:txBody>
      </p:sp>
      <p:sp>
        <p:nvSpPr>
          <p:cNvPr id="3" name="Text Placeholder 2"/>
          <p:cNvSpPr>
            <a:spLocks noGrp="1"/>
          </p:cNvSpPr>
          <p:nvPr>
            <p:ph type="body" idx="1"/>
          </p:nvPr>
        </p:nvSpPr>
        <p:spPr>
          <a:xfrm>
            <a:off x="609600" y="1297305"/>
            <a:ext cx="10626090" cy="4526280"/>
          </a:xfrm>
        </p:spPr>
        <p:txBody>
          <a:bodyPr/>
          <a:lstStyle/>
          <a:p>
            <a:pPr algn="just"/>
            <a:r>
              <a:rPr lang="en-US" sz="2400" dirty="0">
                <a:latin typeface="Times New Roman" panose="02020603050405020304" pitchFamily="18" charset="0"/>
                <a:cs typeface="Times New Roman" panose="02020603050405020304" pitchFamily="18" charset="0"/>
              </a:rPr>
              <a:t>The aim of this paper </a:t>
            </a:r>
            <a:r>
              <a:rPr lang="en-US" sz="2400" b="1" dirty="0">
                <a:latin typeface="Times New Roman" panose="02020603050405020304" pitchFamily="18" charset="0"/>
                <a:cs typeface="Times New Roman" panose="02020603050405020304" pitchFamily="18" charset="0"/>
              </a:rPr>
              <a:t>“ Evidence of Gender Differences in the Diagnosis and Management of Coronavirus Disease 2019 Patients: An Analysis of Electronic Health Records Using Natural Language Processing and Machine Learning”</a:t>
            </a:r>
            <a:r>
              <a:rPr lang="en-US" sz="2400" dirty="0">
                <a:latin typeface="Times New Roman" panose="02020603050405020304" pitchFamily="18" charset="0"/>
                <a:cs typeface="Times New Roman" panose="02020603050405020304" pitchFamily="18" charset="0"/>
              </a:rPr>
              <a:t> is  to address whether the frequency and severity of COVID-19 affected women differently than men or not. They explored the unstructured free text in the electronic health records (EHRs) within the SESCAM Healthcare Network (Castilla La-Mancha, Spain).The study sample comprised the entire population with available EHRs (1,446,452 patients). Frequency table was used to display the information. In this study there was 4,780 patients with a test-confirmed diagnosis of COVID-19, of whom 2,443 (51%) were </a:t>
            </a:r>
            <a:r>
              <a:rPr lang="en-US" sz="2400" dirty="0" err="1">
                <a:latin typeface="Times New Roman" panose="02020603050405020304" pitchFamily="18" charset="0"/>
                <a:cs typeface="Times New Roman" panose="02020603050405020304" pitchFamily="18" charset="0"/>
              </a:rPr>
              <a:t>women.In</a:t>
            </a:r>
            <a:r>
              <a:rPr lang="en-US" sz="2400" dirty="0">
                <a:latin typeface="Times New Roman" panose="02020603050405020304" pitchFamily="18" charset="0"/>
                <a:cs typeface="Times New Roman" panose="02020603050405020304" pitchFamily="18" charset="0"/>
              </a:rPr>
              <a:t> addition, women presented different symptoms at disease</a:t>
            </a:r>
            <a:r>
              <a:rPr 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6883"/>
            <a:ext cx="10972800" cy="114300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review(cont’d)</a:t>
            </a:r>
            <a:br>
              <a:rPr lang="en-US" dirty="0"/>
            </a:br>
            <a:endParaRPr lang="en-US" dirty="0"/>
          </a:p>
        </p:txBody>
      </p:sp>
      <p:sp>
        <p:nvSpPr>
          <p:cNvPr id="3" name="Text Placeholder 2"/>
          <p:cNvSpPr>
            <a:spLocks noGrp="1"/>
          </p:cNvSpPr>
          <p:nvPr>
            <p:ph type="body" idx="1"/>
          </p:nvPr>
        </p:nvSpPr>
        <p:spPr>
          <a:xfrm>
            <a:off x="1183005" y="1328420"/>
            <a:ext cx="9674860" cy="4526280"/>
          </a:xfrm>
        </p:spPr>
        <p:txBody>
          <a:bodyPr/>
          <a:lstStyle/>
          <a:p>
            <a:pPr algn="just"/>
            <a:r>
              <a:rPr lang="en-US" sz="2400" dirty="0">
                <a:latin typeface="Times New Roman" panose="02020603050405020304" pitchFamily="18" charset="0"/>
                <a:cs typeface="Times New Roman" panose="02020603050405020304" pitchFamily="18" charset="0"/>
              </a:rPr>
              <a:t>This paper </a:t>
            </a:r>
            <a:r>
              <a:rPr lang="en-US" sz="2400" b="1" dirty="0">
                <a:latin typeface="Times New Roman" panose="02020603050405020304" pitchFamily="18" charset="0"/>
                <a:cs typeface="Times New Roman" panose="02020603050405020304" pitchFamily="18" charset="0"/>
              </a:rPr>
              <a:t>“COVID-19 anxiety symptoms associated with problematic smartphone use severity in Chinese adults”</a:t>
            </a:r>
            <a:r>
              <a:rPr lang="en-US" sz="2400" dirty="0">
                <a:latin typeface="Times New Roman" panose="02020603050405020304" pitchFamily="18" charset="0"/>
                <a:cs typeface="Times New Roman" panose="02020603050405020304" pitchFamily="18" charset="0"/>
              </a:rPr>
              <a:t> investigates COVID-19 anxiety, general anxiety and depression symptoms due to Smartphone addiction specially in COVID-19.Participants were 908 residents of a large Eastern Chinese city, surveyed from late-February to mid-March, 2020. . Using structural equation modeling COVID-19 anxiety correlated with severity of smartphone usage was found .As, 12% of participants were identified with at least moderate depression, and 24% with moderate anxiety.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review(cont’d)</a:t>
            </a:r>
            <a:endParaRPr lang="en-US" sz="3200" dirty="0"/>
          </a:p>
        </p:txBody>
      </p:sp>
      <p:sp>
        <p:nvSpPr>
          <p:cNvPr id="3" name="Text Placeholder 2"/>
          <p:cNvSpPr>
            <a:spLocks noGrp="1"/>
          </p:cNvSpPr>
          <p:nvPr>
            <p:ph type="body" idx="1"/>
          </p:nvPr>
        </p:nvSpPr>
        <p:spPr>
          <a:xfrm>
            <a:off x="926465" y="1614170"/>
            <a:ext cx="10097770" cy="4315460"/>
          </a:xfrm>
        </p:spPr>
        <p:txBody>
          <a:bodyPr/>
          <a:lstStyle/>
          <a:p>
            <a:pPr algn="just"/>
            <a:r>
              <a:rPr lang="en-US" sz="2400">
                <a:latin typeface="Times New Roman" panose="02020603050405020304" pitchFamily="18" charset="0"/>
                <a:cs typeface="Times New Roman" panose="02020603050405020304" pitchFamily="18" charset="0"/>
              </a:rPr>
              <a:t>This paper </a:t>
            </a:r>
            <a:r>
              <a:rPr lang="en-US" sz="2400" b="1">
                <a:latin typeface="Times New Roman" panose="02020603050405020304" pitchFamily="18" charset="0"/>
                <a:cs typeface="Times New Roman" panose="02020603050405020304" pitchFamily="18" charset="0"/>
              </a:rPr>
              <a:t>“Monitoring Depression Trend on Twitter during the COVID-19 Pandemic”</a:t>
            </a:r>
            <a:r>
              <a:rPr lang="en-US" sz="2400">
                <a:latin typeface="Times New Roman" panose="02020603050405020304" pitchFamily="18" charset="0"/>
                <a:cs typeface="Times New Roman" panose="02020603050405020304" pitchFamily="18" charset="0"/>
              </a:rPr>
              <a:t>  reports the COVID-19 influence on people’s mental health conditions.Social media platform twitter  is used as  main data resource with  English Twitter depression dataset with 2,575 depression users and Tweepy  API is used to obtain 41.3 million tweet.Linguistic Inquiry Word Count (LIWC) is used to capture people’s psychological states by analyzing the contents of their tweets.Deep learning model  and user’s demographic information were used to identify  predictors of distress. Pipeline is used  to monitor public depression.This research found that COVID-19 has infected over five million people globally.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73890" y="1104347"/>
            <a:ext cx="3601085" cy="584775"/>
          </a:xfrm>
          <a:prstGeom prst="rect">
            <a:avLst/>
          </a:prstGeom>
          <a:noFill/>
        </p:spPr>
        <p:txBody>
          <a:bodyPr wrap="square" rtlCol="0" anchor="t">
            <a:spAutoFit/>
          </a:bodyPr>
          <a:lstStyle/>
          <a:p>
            <a:r>
              <a:rPr lang="en-US" sz="3200" b="1" dirty="0">
                <a:latin typeface="Times New Roman" panose="02020603050405020304" pitchFamily="18" charset="0"/>
                <a:cs typeface="Times New Roman" panose="02020603050405020304" pitchFamily="18" charset="0"/>
                <a:sym typeface="+mn-ea"/>
              </a:rPr>
              <a:t>Dataset</a:t>
            </a:r>
            <a:endParaRPr lang="en-US" sz="32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042586" y="2200971"/>
            <a:ext cx="9055569" cy="2677656"/>
          </a:xfrm>
          <a:prstGeom prst="rect">
            <a:avLst/>
          </a:prstGeom>
          <a:noFill/>
        </p:spPr>
        <p:txBody>
          <a:bodyPr wrap="square" rtlCol="0" anchor="t">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mn-ea"/>
              </a:rPr>
              <a:t>Data was collected from 944 Italian Respondents by means of an online survey.</a:t>
            </a: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mn-ea"/>
              </a:rPr>
              <a:t>The dataset includes dependent attributes (</a:t>
            </a:r>
            <a:r>
              <a:rPr lang="en-US" sz="2400" dirty="0" err="1">
                <a:latin typeface="Times New Roman" panose="02020603050405020304" pitchFamily="18" charset="0"/>
                <a:cs typeface="Times New Roman" panose="02020603050405020304" pitchFamily="18" charset="0"/>
                <a:sym typeface="+mn-ea"/>
              </a:rPr>
              <a:t>DASS_anxiety</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DASS_depression</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DASS_stress</a:t>
            </a:r>
            <a:r>
              <a:rPr lang="en-US" sz="2400" dirty="0">
                <a:latin typeface="Times New Roman" panose="02020603050405020304" pitchFamily="18" charset="0"/>
                <a:cs typeface="Times New Roman" panose="02020603050405020304" pitchFamily="18" charset="0"/>
                <a:sym typeface="+mn-ea"/>
              </a:rPr>
              <a:t>, SEC) and independent attributes (</a:t>
            </a:r>
            <a:r>
              <a:rPr lang="en-US" sz="2400" dirty="0">
                <a:latin typeface="Times New Roman" panose="02020603050405020304" pitchFamily="18" charset="0"/>
                <a:cs typeface="Times New Roman" panose="02020603050405020304" pitchFamily="18" charset="0"/>
              </a:rPr>
              <a:t>bravery, creativity, curiosity, fairness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DASS_depression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DASS_anxiety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DASS_stress</a:t>
            </a:r>
            <a:r>
              <a:rPr lang="en-US" sz="2400" dirty="0">
                <a:latin typeface="Times New Roman" panose="02020603050405020304" pitchFamily="18" charset="0"/>
                <a:cs typeface="Times New Roman" panose="02020603050405020304" pitchFamily="18" charset="0"/>
              </a:rPr>
              <a:t> and self-efficacy of COVID-19 are being predicted on the basis of character strengths.</a:t>
            </a:r>
          </a:p>
        </p:txBody>
      </p:sp>
      <p:pic>
        <p:nvPicPr>
          <p:cNvPr id="5" name="Picture 4"/>
          <p:cNvPicPr>
            <a:picLocks noChangeAspect="1"/>
          </p:cNvPicPr>
          <p:nvPr/>
        </p:nvPicPr>
        <p:blipFill>
          <a:blip r:embed="rId2"/>
          <a:stretch>
            <a:fillRect/>
          </a:stretch>
        </p:blipFill>
        <p:spPr>
          <a:xfrm>
            <a:off x="9333233" y="386708"/>
            <a:ext cx="2566847" cy="18142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39071" y="994866"/>
            <a:ext cx="9113857" cy="5299607"/>
          </a:xfrm>
          <a:prstGeom prst="rect">
            <a:avLst/>
          </a:prstGeom>
        </p:spPr>
      </p:pic>
    </p:spTree>
  </p:cSld>
  <p:clrMapOvr>
    <a:masterClrMapping/>
  </p:clrMapOvr>
</p:sld>
</file>

<file path=ppt/theme/theme1.xml><?xml version="1.0" encoding="utf-8"?>
<a:theme xmlns:a="http://schemas.openxmlformats.org/drawingml/2006/main" name="Theme1">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2">
  <a:themeElements>
    <a:clrScheme name="Custom 18">
      <a:dk1>
        <a:srgbClr val="000000"/>
      </a:dk1>
      <a:lt1>
        <a:srgbClr val="FFFFFF"/>
      </a:lt1>
      <a:dk2>
        <a:srgbClr val="1F497D"/>
      </a:dk2>
      <a:lt2>
        <a:srgbClr val="EEECE1"/>
      </a:lt2>
      <a:accent1>
        <a:srgbClr val="FF0000"/>
      </a:accent1>
      <a:accent2>
        <a:srgbClr val="C00000"/>
      </a:accent2>
      <a:accent3>
        <a:srgbClr val="639729"/>
      </a:accent3>
      <a:accent4>
        <a:srgbClr val="92D050"/>
      </a:accent4>
      <a:accent5>
        <a:srgbClr val="FFC000"/>
      </a:accent5>
      <a:accent6>
        <a:srgbClr val="FF9900"/>
      </a:accent6>
      <a:hlink>
        <a:srgbClr val="FF99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TotalTime>
  <Words>1054</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Futura LT</vt:lpstr>
      <vt:lpstr>Futura LT Book</vt:lpstr>
      <vt:lpstr>Times New Roman</vt:lpstr>
      <vt:lpstr>Wingdings</vt:lpstr>
      <vt:lpstr>Theme1</vt:lpstr>
      <vt:lpstr>Custom Design</vt:lpstr>
      <vt:lpstr>Theme2</vt:lpstr>
      <vt:lpstr>Computational Analysis of Mental Health Disorders during COVID-19</vt:lpstr>
      <vt:lpstr>Project Title: </vt:lpstr>
      <vt:lpstr>Literature review:</vt:lpstr>
      <vt:lpstr>Literature review(cont’d)</vt:lpstr>
      <vt:lpstr>Literature review(cont’d)</vt:lpstr>
      <vt:lpstr>Literature review(cont’d) </vt:lpstr>
      <vt:lpstr>Literature review(cont’d)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Analysis of Mental Health Disorders during COVID-19</dc:title>
  <dc:creator>2019cs102</dc:creator>
  <cp:lastModifiedBy>Vaniza Riaz</cp:lastModifiedBy>
  <cp:revision>61</cp:revision>
  <dcterms:created xsi:type="dcterms:W3CDTF">2021-05-06T18:04:00Z</dcterms:created>
  <dcterms:modified xsi:type="dcterms:W3CDTF">2021-05-11T18:30:23Z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