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3" r:id="rId9"/>
    <p:sldId id="261" r:id="rId10"/>
    <p:sldId id="264" r:id="rId11"/>
    <p:sldId id="265" r:id="rId12"/>
    <p:sldId id="266" r:id="rId13"/>
    <p:sldId id="267" r:id="rId14"/>
    <p:sldId id="268" r:id="rId15"/>
    <p:sldId id="273" r:id="rId16"/>
    <p:sldId id="270" r:id="rId17"/>
    <p:sldId id="269" r:id="rId18"/>
    <p:sldId id="280" r:id="rId19"/>
    <p:sldId id="284" r:id="rId20"/>
    <p:sldId id="274" r:id="rId21"/>
    <p:sldId id="275" r:id="rId2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45870" y="486410"/>
            <a:ext cx="10045700" cy="2307590"/>
          </a:xfrm>
        </p:spPr>
        <p:txBody>
          <a:bodyPr>
            <a:normAutofit/>
          </a:bodyPr>
          <a:p>
            <a:r>
              <a:rPr lang="en-US" sz="3600" u="sng">
                <a:solidFill>
                  <a:schemeClr val="accent1"/>
                </a:solidFill>
                <a:effectLst>
                  <a:outerShdw blurRad="38100" dist="25400" dir="5400000" algn="ctr" rotWithShape="0">
                    <a:srgbClr val="6E747A">
                      <a:alpha val="43000"/>
                    </a:srgbClr>
                  </a:outerShdw>
                </a:effectLst>
              </a:rPr>
              <a:t>A multilayer</a:t>
            </a:r>
            <a:br>
              <a:rPr lang="en-US" sz="3600" u="sng">
                <a:solidFill>
                  <a:schemeClr val="accent1"/>
                </a:solidFill>
                <a:effectLst>
                  <a:outerShdw blurRad="38100" dist="25400" dir="5400000" algn="ctr" rotWithShape="0">
                    <a:srgbClr val="6E747A">
                      <a:alpha val="43000"/>
                    </a:srgbClr>
                  </a:outerShdw>
                </a:effectLst>
              </a:rPr>
            </a:br>
            <a:r>
              <a:rPr lang="en-US" sz="3600" u="sng">
                <a:solidFill>
                  <a:schemeClr val="accent1"/>
                </a:solidFill>
                <a:effectLst>
                  <a:outerShdw blurRad="38100" dist="25400" dir="5400000" algn="ctr" rotWithShape="0">
                    <a:srgbClr val="6E747A">
                      <a:alpha val="43000"/>
                    </a:srgbClr>
                  </a:outerShdw>
                </a:effectLst>
              </a:rPr>
              <a:t>network dataset of interaction and</a:t>
            </a:r>
            <a:br>
              <a:rPr lang="en-US" sz="3600" u="sng">
                <a:solidFill>
                  <a:schemeClr val="accent1"/>
                </a:solidFill>
                <a:effectLst>
                  <a:outerShdw blurRad="38100" dist="25400" dir="5400000" algn="ctr" rotWithShape="0">
                    <a:srgbClr val="6E747A">
                      <a:alpha val="43000"/>
                    </a:srgbClr>
                  </a:outerShdw>
                </a:effectLst>
              </a:rPr>
            </a:br>
            <a:r>
              <a:rPr lang="en-US" sz="3600" u="sng">
                <a:solidFill>
                  <a:schemeClr val="accent1"/>
                </a:solidFill>
                <a:effectLst>
                  <a:outerShdw blurRad="38100" dist="25400" dir="5400000" algn="ctr" rotWithShape="0">
                    <a:srgbClr val="6E747A">
                      <a:alpha val="43000"/>
                    </a:srgbClr>
                  </a:outerShdw>
                </a:effectLst>
              </a:rPr>
              <a:t>influence spreading in a</a:t>
            </a:r>
            <a:br>
              <a:rPr lang="en-US" sz="3600" u="sng">
                <a:solidFill>
                  <a:schemeClr val="accent1"/>
                </a:solidFill>
                <a:effectLst>
                  <a:outerShdw blurRad="38100" dist="25400" dir="5400000" algn="ctr" rotWithShape="0">
                    <a:srgbClr val="6E747A">
                      <a:alpha val="43000"/>
                    </a:srgbClr>
                  </a:outerShdw>
                </a:effectLst>
              </a:rPr>
            </a:br>
            <a:r>
              <a:rPr lang="en-US" sz="3600" u="sng">
                <a:solidFill>
                  <a:schemeClr val="accent1"/>
                </a:solidFill>
                <a:effectLst>
                  <a:outerShdw blurRad="38100" dist="25400" dir="5400000" algn="ctr" rotWithShape="0">
                    <a:srgbClr val="6E747A">
                      <a:alpha val="43000"/>
                    </a:srgbClr>
                  </a:outerShdw>
                </a:effectLst>
              </a:rPr>
              <a:t>virtual world</a:t>
            </a:r>
            <a:endParaRPr lang="en-US" sz="3600" u="sng">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422275" y="3360420"/>
            <a:ext cx="11360785" cy="2306955"/>
          </a:xfrm>
          <a:prstGeom prst="rect">
            <a:avLst/>
          </a:prstGeom>
          <a:noFill/>
        </p:spPr>
        <p:txBody>
          <a:bodyPr wrap="square" rtlCol="0">
            <a:spAutoFit/>
          </a:bodyPr>
          <a:p>
            <a:pPr algn="ctr"/>
            <a:r>
              <a:rPr lang="en-US"/>
              <a:t>Virtual worlds and online games create interesting environments having the ability to monitor content</a:t>
            </a:r>
            <a:endParaRPr lang="en-US"/>
          </a:p>
          <a:p>
            <a:pPr algn="ctr"/>
            <a:r>
              <a:rPr lang="en-US"/>
              <a:t>diffusion with mechanics close to the real systems. Users, represented by avatars in synchronic</a:t>
            </a:r>
            <a:endParaRPr lang="en-US"/>
          </a:p>
          <a:p>
            <a:pPr algn="ctr"/>
            <a:r>
              <a:rPr lang="en-US"/>
              <a:t>environments, perform actions similar to real world face-to-face communication, with direct contact</a:t>
            </a:r>
            <a:endParaRPr lang="en-US"/>
          </a:p>
          <a:p>
            <a:pPr algn="ctr"/>
            <a:r>
              <a:rPr lang="en-US"/>
              <a:t>between content sender and recipient. The level of interaction and the content sharing is influenced by</a:t>
            </a:r>
            <a:endParaRPr lang="en-US"/>
          </a:p>
          <a:p>
            <a:pPr algn="ctr"/>
            <a:r>
              <a:rPr lang="en-US"/>
              <a:t>factors similar to those occurring in the real world, such as visual characteristics, social ties, activity within</a:t>
            </a:r>
            <a:endParaRPr lang="en-US"/>
          </a:p>
          <a:p>
            <a:pPr algn="ctr"/>
            <a:r>
              <a:rPr lang="en-US"/>
              <a:t>groups and emotions. Virtual worlds can be treated as laboratories for analysis and observing social and</a:t>
            </a:r>
            <a:endParaRPr lang="en-US"/>
          </a:p>
          <a:p>
            <a:pPr algn="ctr"/>
            <a:r>
              <a:rPr lang="en-US"/>
              <a:t>economic phenomena. Virtual worlds have been used for studying the dynamics of infectious diseases,</a:t>
            </a:r>
            <a:endParaRPr lang="en-US"/>
          </a:p>
          <a:p>
            <a:pPr algn="ctr"/>
            <a:r>
              <a:rPr lang="en-US"/>
              <a:t>virtual goods transmission, visual factors affecting the spread of information.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4150"/>
            <a:ext cx="10515600" cy="690245"/>
          </a:xfrm>
        </p:spPr>
        <p:txBody>
          <a:bodyPr>
            <a:normAutofit fontScale="90000"/>
          </a:bodyPr>
          <a:p>
            <a:pPr algn="ctr" fontAlgn="ctr"/>
            <a:br>
              <a:rPr lang="en-US" sz="3200">
                <a:solidFill>
                  <a:schemeClr val="accent1"/>
                </a:solidFill>
                <a:effectLst>
                  <a:outerShdw blurRad="38100" dist="25400" dir="5400000" algn="ctr" rotWithShape="0">
                    <a:srgbClr val="6E747A">
                      <a:alpha val="43000"/>
                    </a:srgbClr>
                  </a:outerShdw>
                </a:effectLst>
                <a:sym typeface="+mn-ea"/>
              </a:rPr>
            </a:br>
            <a:r>
              <a:rPr lang="en-US" sz="3200">
                <a:solidFill>
                  <a:schemeClr val="accent1"/>
                </a:solidFill>
                <a:effectLst>
                  <a:outerShdw blurRad="38100" dist="25400" dir="5400000" algn="ctr" rotWithShape="0">
                    <a:srgbClr val="6E747A">
                      <a:alpha val="43000"/>
                    </a:srgbClr>
                  </a:outerShdw>
                </a:effectLst>
                <a:sym typeface="+mn-ea"/>
              </a:rPr>
              <a:t>Spreading process in Campaigns 3 and 4 (first 10 days)</a:t>
            </a:r>
            <a:br>
              <a:rPr lang="en-US">
                <a:solidFill>
                  <a:schemeClr val="accent1"/>
                </a:solidFill>
                <a:effectLst>
                  <a:outerShdw blurRad="38100" dist="25400" dir="5400000" algn="ctr" rotWithShape="0">
                    <a:srgbClr val="6E747A">
                      <a:alpha val="43000"/>
                    </a:srgbClr>
                  </a:outerShdw>
                </a:effectLst>
              </a:rPr>
            </a:br>
            <a:endParaRPr lang="en-US"/>
          </a:p>
        </p:txBody>
      </p:sp>
      <p:sp>
        <p:nvSpPr>
          <p:cNvPr id="5" name="Text Box 4"/>
          <p:cNvSpPr txBox="1"/>
          <p:nvPr/>
        </p:nvSpPr>
        <p:spPr>
          <a:xfrm>
            <a:off x="461645" y="1161415"/>
            <a:ext cx="2649855" cy="953135"/>
          </a:xfrm>
          <a:prstGeom prst="rect">
            <a:avLst/>
          </a:prstGeom>
          <a:noFill/>
        </p:spPr>
        <p:txBody>
          <a:bodyPr wrap="square" rtlCol="0">
            <a:spAutoFit/>
          </a:bodyPr>
          <a:p>
            <a:r>
              <a:rPr lang="en-US" sz="1400"/>
              <a:t>Number of nodes in graph: 156</a:t>
            </a:r>
            <a:endParaRPr lang="en-US" sz="1400"/>
          </a:p>
          <a:p>
            <a:r>
              <a:rPr lang="en-US" sz="1400"/>
              <a:t>Diameter: 13</a:t>
            </a:r>
            <a:endParaRPr lang="en-US" sz="1400"/>
          </a:p>
          <a:p>
            <a:r>
              <a:rPr lang="en-US" sz="1400"/>
              <a:t>Radius: 7</a:t>
            </a:r>
            <a:endParaRPr lang="en-US" sz="1400"/>
          </a:p>
          <a:p>
            <a:r>
              <a:rPr lang="en-US" sz="1400"/>
              <a:t>Time: 2011-12-11 to 2011-12-12</a:t>
            </a:r>
            <a:endParaRPr lang="en-US" sz="1400"/>
          </a:p>
        </p:txBody>
      </p:sp>
      <p:sp>
        <p:nvSpPr>
          <p:cNvPr id="6" name="Text Box 5"/>
          <p:cNvSpPr txBox="1"/>
          <p:nvPr/>
        </p:nvSpPr>
        <p:spPr>
          <a:xfrm>
            <a:off x="3716020" y="4966970"/>
            <a:ext cx="2703830" cy="953135"/>
          </a:xfrm>
          <a:prstGeom prst="rect">
            <a:avLst/>
          </a:prstGeom>
          <a:noFill/>
        </p:spPr>
        <p:txBody>
          <a:bodyPr wrap="square" rtlCol="0">
            <a:spAutoFit/>
          </a:bodyPr>
          <a:p>
            <a:r>
              <a:rPr lang="en-US" sz="1400"/>
              <a:t>Number of nodes in graph: 227</a:t>
            </a:r>
            <a:endParaRPr lang="en-US" sz="1400"/>
          </a:p>
          <a:p>
            <a:r>
              <a:rPr lang="en-US" sz="1400"/>
              <a:t>Diameter: 14</a:t>
            </a:r>
            <a:endParaRPr lang="en-US" sz="1400"/>
          </a:p>
          <a:p>
            <a:r>
              <a:rPr lang="en-US" sz="1400"/>
              <a:t>Radius: 7</a:t>
            </a:r>
            <a:endParaRPr lang="en-US" sz="1400"/>
          </a:p>
          <a:p>
            <a:r>
              <a:rPr lang="en-US" sz="1400"/>
              <a:t>Time: </a:t>
            </a:r>
            <a:r>
              <a:rPr lang="en-US" sz="1400">
                <a:sym typeface="+mn-ea"/>
              </a:rPr>
              <a:t>2011-12-20 to 2011-12-21</a:t>
            </a:r>
            <a:endParaRPr lang="en-US" sz="1400"/>
          </a:p>
        </p:txBody>
      </p:sp>
      <p:pic>
        <p:nvPicPr>
          <p:cNvPr id="7" name="Content Placeholder 6" descr="c31a"/>
          <p:cNvPicPr>
            <a:picLocks noChangeAspect="1"/>
          </p:cNvPicPr>
          <p:nvPr>
            <p:ph sz="half" idx="1"/>
          </p:nvPr>
        </p:nvPicPr>
        <p:blipFill>
          <a:blip r:embed="rId1"/>
          <a:stretch>
            <a:fillRect/>
          </a:stretch>
        </p:blipFill>
        <p:spPr>
          <a:xfrm>
            <a:off x="3415665" y="1231265"/>
            <a:ext cx="2419985" cy="2657475"/>
          </a:xfrm>
          <a:prstGeom prst="rect">
            <a:avLst/>
          </a:prstGeom>
        </p:spPr>
      </p:pic>
      <p:sp>
        <p:nvSpPr>
          <p:cNvPr id="10" name="Text Box 9"/>
          <p:cNvSpPr txBox="1"/>
          <p:nvPr/>
        </p:nvSpPr>
        <p:spPr>
          <a:xfrm>
            <a:off x="6525895" y="1245235"/>
            <a:ext cx="2583815" cy="953135"/>
          </a:xfrm>
          <a:prstGeom prst="rect">
            <a:avLst/>
          </a:prstGeom>
          <a:noFill/>
        </p:spPr>
        <p:txBody>
          <a:bodyPr wrap="square" rtlCol="0">
            <a:spAutoFit/>
          </a:bodyPr>
          <a:p>
            <a:r>
              <a:rPr lang="en-US" sz="1400"/>
              <a:t>Number of nodes in graph: 140</a:t>
            </a:r>
            <a:endParaRPr lang="en-US" sz="1400"/>
          </a:p>
          <a:p>
            <a:r>
              <a:rPr lang="en-US" sz="1400"/>
              <a:t>Diameter: 14</a:t>
            </a:r>
            <a:endParaRPr lang="en-US" sz="1400"/>
          </a:p>
          <a:p>
            <a:r>
              <a:rPr lang="en-US" sz="1400"/>
              <a:t>Radius: 7</a:t>
            </a:r>
            <a:endParaRPr lang="en-US" sz="1400"/>
          </a:p>
          <a:p>
            <a:r>
              <a:rPr lang="en-US" sz="1400"/>
              <a:t>Time: 2011-12-24 to 2011-12-25</a:t>
            </a:r>
            <a:endParaRPr lang="en-US" sz="1400"/>
          </a:p>
        </p:txBody>
      </p:sp>
      <p:sp>
        <p:nvSpPr>
          <p:cNvPr id="11" name="Text Box 10"/>
          <p:cNvSpPr txBox="1"/>
          <p:nvPr/>
        </p:nvSpPr>
        <p:spPr>
          <a:xfrm>
            <a:off x="9260840" y="4966970"/>
            <a:ext cx="2613025" cy="953135"/>
          </a:xfrm>
          <a:prstGeom prst="rect">
            <a:avLst/>
          </a:prstGeom>
          <a:noFill/>
        </p:spPr>
        <p:txBody>
          <a:bodyPr wrap="square" rtlCol="0">
            <a:spAutoFit/>
          </a:bodyPr>
          <a:p>
            <a:r>
              <a:rPr lang="en-US" sz="1400"/>
              <a:t>Number of nodes in graph: 352</a:t>
            </a:r>
            <a:endParaRPr lang="en-US" sz="1400"/>
          </a:p>
          <a:p>
            <a:r>
              <a:rPr lang="en-US" sz="1400"/>
              <a:t>Diameter: 20</a:t>
            </a:r>
            <a:endParaRPr lang="en-US" sz="1400"/>
          </a:p>
          <a:p>
            <a:r>
              <a:rPr lang="en-US" sz="1400"/>
              <a:t>Radius: 10</a:t>
            </a:r>
            <a:endParaRPr lang="en-US" sz="1400"/>
          </a:p>
          <a:p>
            <a:r>
              <a:rPr lang="en-US" sz="1400"/>
              <a:t>Time: 2012-01-02 to 2012-01-03</a:t>
            </a:r>
            <a:endParaRPr lang="en-US" sz="1400"/>
          </a:p>
        </p:txBody>
      </p:sp>
      <p:pic>
        <p:nvPicPr>
          <p:cNvPr id="13" name="Content Placeholder 12" descr="c410a"/>
          <p:cNvPicPr>
            <a:picLocks noChangeAspect="1"/>
          </p:cNvPicPr>
          <p:nvPr>
            <p:ph sz="half" idx="2"/>
          </p:nvPr>
        </p:nvPicPr>
        <p:blipFill>
          <a:blip r:embed="rId2"/>
          <a:stretch>
            <a:fillRect/>
          </a:stretch>
        </p:blipFill>
        <p:spPr>
          <a:xfrm>
            <a:off x="6193155" y="3324225"/>
            <a:ext cx="2916555" cy="3185795"/>
          </a:xfrm>
          <a:prstGeom prst="rect">
            <a:avLst/>
          </a:prstGeom>
        </p:spPr>
      </p:pic>
      <p:pic>
        <p:nvPicPr>
          <p:cNvPr id="15" name="Picture 14" descr="c41a"/>
          <p:cNvPicPr>
            <a:picLocks noChangeAspect="1"/>
          </p:cNvPicPr>
          <p:nvPr/>
        </p:nvPicPr>
        <p:blipFill>
          <a:blip r:embed="rId3"/>
          <a:stretch>
            <a:fillRect/>
          </a:stretch>
        </p:blipFill>
        <p:spPr>
          <a:xfrm>
            <a:off x="8959215" y="1245235"/>
            <a:ext cx="2530475" cy="2786380"/>
          </a:xfrm>
          <a:prstGeom prst="rect">
            <a:avLst/>
          </a:prstGeom>
        </p:spPr>
      </p:pic>
      <p:pic>
        <p:nvPicPr>
          <p:cNvPr id="16" name="Picture 15" descr="c310a"/>
          <p:cNvPicPr>
            <a:picLocks noChangeAspect="1"/>
          </p:cNvPicPr>
          <p:nvPr/>
        </p:nvPicPr>
        <p:blipFill>
          <a:blip r:embed="rId4"/>
          <a:stretch>
            <a:fillRect/>
          </a:stretch>
        </p:blipFill>
        <p:spPr>
          <a:xfrm>
            <a:off x="461645" y="3269615"/>
            <a:ext cx="2953385" cy="3240405"/>
          </a:xfrm>
          <a:prstGeom prst="rect">
            <a:avLst/>
          </a:prstGeom>
        </p:spPr>
      </p:pic>
      <p:sp>
        <p:nvSpPr>
          <p:cNvPr id="18" name="Text Box 17"/>
          <p:cNvSpPr txBox="1"/>
          <p:nvPr/>
        </p:nvSpPr>
        <p:spPr>
          <a:xfrm>
            <a:off x="654050" y="697865"/>
            <a:ext cx="5181600" cy="368300"/>
          </a:xfrm>
          <a:prstGeom prst="rect">
            <a:avLst/>
          </a:prstGeom>
          <a:noFill/>
        </p:spPr>
        <p:txBody>
          <a:bodyPr wrap="square" rtlCol="0">
            <a:spAutoFit/>
          </a:bodyPr>
          <a:p>
            <a:r>
              <a:rPr lang="en-US"/>
              <a:t>298 users were activated in Campaign 3</a:t>
            </a:r>
            <a:endParaRPr lang="en-US"/>
          </a:p>
        </p:txBody>
      </p:sp>
      <p:sp>
        <p:nvSpPr>
          <p:cNvPr id="19" name="Text Box 18"/>
          <p:cNvSpPr txBox="1"/>
          <p:nvPr/>
        </p:nvSpPr>
        <p:spPr>
          <a:xfrm>
            <a:off x="6344920" y="697865"/>
            <a:ext cx="4592320" cy="645160"/>
          </a:xfrm>
          <a:prstGeom prst="rect">
            <a:avLst/>
          </a:prstGeom>
          <a:noFill/>
        </p:spPr>
        <p:txBody>
          <a:bodyPr wrap="square" rtlCol="0">
            <a:spAutoFit/>
          </a:bodyPr>
          <a:p>
            <a:r>
              <a:rPr lang="en-US">
                <a:sym typeface="+mn-ea"/>
              </a:rPr>
              <a:t>437 users were activated in Campaign 4</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1825"/>
          </a:xfrm>
        </p:spPr>
        <p:txBody>
          <a:bodyPr>
            <a:normAutofit/>
          </a:bodyPr>
          <a:p>
            <a:pPr algn="ctr"/>
            <a:r>
              <a:rPr lang="en-US" sz="2800">
                <a:solidFill>
                  <a:schemeClr val="accent1"/>
                </a:solidFill>
                <a:effectLst>
                  <a:outerShdw blurRad="38100" dist="25400" dir="5400000" algn="ctr" rotWithShape="0">
                    <a:srgbClr val="6E747A">
                      <a:alpha val="43000"/>
                    </a:srgbClr>
                  </a:outerShdw>
                </a:effectLst>
                <a:sym typeface="+mn-ea"/>
              </a:rPr>
              <a:t>Spreading process in Campaigns 5 (first week)</a:t>
            </a:r>
            <a:endParaRPr lang="en-US" sz="2800"/>
          </a:p>
        </p:txBody>
      </p:sp>
      <p:sp>
        <p:nvSpPr>
          <p:cNvPr id="3" name="Content Placeholder 2"/>
          <p:cNvSpPr>
            <a:spLocks noGrp="1"/>
          </p:cNvSpPr>
          <p:nvPr>
            <p:ph sz="half" idx="1"/>
          </p:nvPr>
        </p:nvSpPr>
        <p:spPr>
          <a:xfrm>
            <a:off x="551180" y="1100455"/>
            <a:ext cx="5468620" cy="5076825"/>
          </a:xfrm>
        </p:spPr>
        <p:txBody>
          <a:bodyPr/>
          <a:p>
            <a:pPr marL="0" indent="0">
              <a:buNone/>
            </a:pPr>
            <a:r>
              <a:rPr lang="en-US" sz="2000">
                <a:sym typeface="+mn-ea"/>
              </a:rPr>
              <a:t>270 users were activated in Campaign 5</a:t>
            </a:r>
            <a:endParaRPr lang="en-US" sz="2000">
              <a:sym typeface="+mn-ea"/>
            </a:endParaRPr>
          </a:p>
          <a:p>
            <a:pPr marL="0" indent="0">
              <a:buNone/>
            </a:pPr>
            <a:endParaRPr lang="en-US" sz="2000"/>
          </a:p>
          <a:p>
            <a:pPr marL="0" indent="0">
              <a:buNone/>
            </a:pPr>
            <a:endParaRPr lang="en-US" sz="2000"/>
          </a:p>
        </p:txBody>
      </p:sp>
      <p:pic>
        <p:nvPicPr>
          <p:cNvPr id="4" name="Content Placeholder 3" descr="c51a"/>
          <p:cNvPicPr>
            <a:picLocks noChangeAspect="1"/>
          </p:cNvPicPr>
          <p:nvPr>
            <p:ph sz="half" idx="2"/>
          </p:nvPr>
        </p:nvPicPr>
        <p:blipFill>
          <a:blip r:embed="rId1"/>
          <a:stretch>
            <a:fillRect/>
          </a:stretch>
        </p:blipFill>
        <p:spPr>
          <a:xfrm>
            <a:off x="430530" y="1878965"/>
            <a:ext cx="3613150" cy="3993515"/>
          </a:xfrm>
          <a:prstGeom prst="rect">
            <a:avLst/>
          </a:prstGeom>
        </p:spPr>
      </p:pic>
      <p:pic>
        <p:nvPicPr>
          <p:cNvPr id="5" name="Picture 4" descr="c57a"/>
          <p:cNvPicPr>
            <a:picLocks noChangeAspect="1"/>
          </p:cNvPicPr>
          <p:nvPr/>
        </p:nvPicPr>
        <p:blipFill>
          <a:blip r:embed="rId2"/>
          <a:stretch>
            <a:fillRect/>
          </a:stretch>
        </p:blipFill>
        <p:spPr>
          <a:xfrm>
            <a:off x="7641590" y="1377315"/>
            <a:ext cx="3712210" cy="4103370"/>
          </a:xfrm>
          <a:prstGeom prst="rect">
            <a:avLst/>
          </a:prstGeom>
        </p:spPr>
      </p:pic>
      <p:sp>
        <p:nvSpPr>
          <p:cNvPr id="6" name="Text Box 5"/>
          <p:cNvSpPr txBox="1"/>
          <p:nvPr/>
        </p:nvSpPr>
        <p:spPr>
          <a:xfrm>
            <a:off x="3761105" y="1758950"/>
            <a:ext cx="2870200" cy="953135"/>
          </a:xfrm>
          <a:prstGeom prst="rect">
            <a:avLst/>
          </a:prstGeom>
          <a:noFill/>
        </p:spPr>
        <p:txBody>
          <a:bodyPr wrap="square" rtlCol="0">
            <a:spAutoFit/>
          </a:bodyPr>
          <a:p>
            <a:r>
              <a:rPr lang="en-US" sz="1400"/>
              <a:t>Number of nodes in graph: 124</a:t>
            </a:r>
            <a:endParaRPr lang="en-US" sz="1400"/>
          </a:p>
          <a:p>
            <a:r>
              <a:rPr lang="en-US" sz="1400"/>
              <a:t>Diameter: 15</a:t>
            </a:r>
            <a:endParaRPr lang="en-US" sz="1400"/>
          </a:p>
          <a:p>
            <a:r>
              <a:rPr lang="en-US" sz="1400"/>
              <a:t>Radius: 8</a:t>
            </a:r>
            <a:endParaRPr lang="en-US" sz="1400"/>
          </a:p>
          <a:p>
            <a:r>
              <a:rPr lang="en-US" sz="1400"/>
              <a:t>Time: 2012-01-30 to 2012-01-31</a:t>
            </a:r>
            <a:endParaRPr lang="en-US" sz="1400"/>
          </a:p>
        </p:txBody>
      </p:sp>
      <p:sp>
        <p:nvSpPr>
          <p:cNvPr id="7" name="Text Box 6"/>
          <p:cNvSpPr txBox="1"/>
          <p:nvPr/>
        </p:nvSpPr>
        <p:spPr>
          <a:xfrm>
            <a:off x="6019800" y="5224145"/>
            <a:ext cx="2840355" cy="953135"/>
          </a:xfrm>
          <a:prstGeom prst="rect">
            <a:avLst/>
          </a:prstGeom>
          <a:noFill/>
        </p:spPr>
        <p:txBody>
          <a:bodyPr wrap="square" rtlCol="0">
            <a:spAutoFit/>
          </a:bodyPr>
          <a:p>
            <a:r>
              <a:rPr lang="en-US" sz="1400"/>
              <a:t>Number of nodes in graph: 234</a:t>
            </a:r>
            <a:endParaRPr lang="en-US" sz="1400"/>
          </a:p>
          <a:p>
            <a:r>
              <a:rPr lang="en-US" sz="1400"/>
              <a:t>Diameter: 18</a:t>
            </a:r>
            <a:endParaRPr lang="en-US" sz="1400"/>
          </a:p>
          <a:p>
            <a:r>
              <a:rPr lang="en-US" sz="1400"/>
              <a:t>Radius: 9</a:t>
            </a:r>
            <a:endParaRPr lang="en-US" sz="1400"/>
          </a:p>
          <a:p>
            <a:r>
              <a:rPr lang="en-US" sz="1400"/>
              <a:t>Time: 2012-02-05 to 2012-02-06</a:t>
            </a:r>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965" y="229235"/>
            <a:ext cx="1858645" cy="676275"/>
          </a:xfrm>
        </p:spPr>
        <p:txBody>
          <a:bodyPr>
            <a:normAutofit/>
          </a:bodyPr>
          <a:p>
            <a:pPr algn="ctr"/>
            <a:r>
              <a:rPr lang="en-US" sz="3200">
                <a:solidFill>
                  <a:schemeClr val="accent1"/>
                </a:solidFill>
                <a:effectLst>
                  <a:outerShdw blurRad="38100" dist="25400" dir="5400000" algn="ctr" rotWithShape="0">
                    <a:srgbClr val="6E747A">
                      <a:alpha val="43000"/>
                    </a:srgbClr>
                  </a:outerShdw>
                </a:effectLst>
              </a:rPr>
              <a:t>Friends:</a:t>
            </a:r>
            <a:endParaRPr lang="en-US" sz="3200">
              <a:solidFill>
                <a:schemeClr val="accent1"/>
              </a:solidFill>
              <a:effectLst>
                <a:outerShdw blurRad="38100" dist="25400" dir="5400000" algn="ctr" rotWithShape="0">
                  <a:srgbClr val="6E747A">
                    <a:alpha val="43000"/>
                  </a:srgbClr>
                </a:outerShdw>
              </a:effectLst>
            </a:endParaRPr>
          </a:p>
        </p:txBody>
      </p:sp>
      <p:pic>
        <p:nvPicPr>
          <p:cNvPr id="11" name="Content Placeholder 10" descr="friends"/>
          <p:cNvPicPr>
            <a:picLocks noChangeAspect="1"/>
          </p:cNvPicPr>
          <p:nvPr>
            <p:ph sz="half" idx="1"/>
          </p:nvPr>
        </p:nvPicPr>
        <p:blipFill>
          <a:blip r:embed="rId1"/>
          <a:stretch>
            <a:fillRect/>
          </a:stretch>
        </p:blipFill>
        <p:spPr>
          <a:xfrm>
            <a:off x="644525" y="1086485"/>
            <a:ext cx="4477385" cy="2985135"/>
          </a:xfrm>
          <a:prstGeom prst="rect">
            <a:avLst/>
          </a:prstGeom>
          <a:ln>
            <a:solidFill>
              <a:schemeClr val="accent1"/>
            </a:solidFill>
          </a:ln>
        </p:spPr>
      </p:pic>
      <p:pic>
        <p:nvPicPr>
          <p:cNvPr id="12" name="Content Placeholder 11" descr="friends1"/>
          <p:cNvPicPr>
            <a:picLocks noChangeAspect="1"/>
          </p:cNvPicPr>
          <p:nvPr>
            <p:ph sz="half" idx="2"/>
          </p:nvPr>
        </p:nvPicPr>
        <p:blipFill>
          <a:blip r:embed="rId2"/>
          <a:stretch>
            <a:fillRect/>
          </a:stretch>
        </p:blipFill>
        <p:spPr>
          <a:xfrm>
            <a:off x="5455285" y="2616835"/>
            <a:ext cx="6365240" cy="3394710"/>
          </a:xfrm>
          <a:prstGeom prst="rect">
            <a:avLst/>
          </a:prstGeom>
          <a:ln>
            <a:solidFill>
              <a:schemeClr val="accent6">
                <a:lumMod val="75000"/>
              </a:schemeClr>
            </a:solidFill>
          </a:ln>
        </p:spPr>
      </p:pic>
      <p:sp>
        <p:nvSpPr>
          <p:cNvPr id="14" name="Text Box 13"/>
          <p:cNvSpPr txBox="1"/>
          <p:nvPr/>
        </p:nvSpPr>
        <p:spPr>
          <a:xfrm>
            <a:off x="644525" y="4259580"/>
            <a:ext cx="4477385" cy="645160"/>
          </a:xfrm>
          <a:prstGeom prst="rect">
            <a:avLst/>
          </a:prstGeom>
          <a:noFill/>
          <a:ln>
            <a:solidFill>
              <a:schemeClr val="accent1"/>
            </a:solidFill>
          </a:ln>
        </p:spPr>
        <p:txBody>
          <a:bodyPr wrap="square" rtlCol="0">
            <a:spAutoFit/>
          </a:bodyPr>
          <a:p>
            <a:r>
              <a:rPr lang="en-US"/>
              <a:t>Number of new friends calculated monthly from 2008 to 2013</a:t>
            </a:r>
            <a:endParaRPr lang="en-US"/>
          </a:p>
        </p:txBody>
      </p:sp>
      <p:sp>
        <p:nvSpPr>
          <p:cNvPr id="18" name="Text Box 17"/>
          <p:cNvSpPr txBox="1"/>
          <p:nvPr/>
        </p:nvSpPr>
        <p:spPr>
          <a:xfrm>
            <a:off x="5455920" y="1821180"/>
            <a:ext cx="6364605" cy="368300"/>
          </a:xfrm>
          <a:prstGeom prst="rect">
            <a:avLst/>
          </a:prstGeom>
          <a:noFill/>
          <a:ln>
            <a:solidFill>
              <a:schemeClr val="accent6">
                <a:lumMod val="75000"/>
              </a:schemeClr>
            </a:solidFill>
          </a:ln>
        </p:spPr>
        <p:txBody>
          <a:bodyPr wrap="square" rtlCol="0">
            <a:spAutoFit/>
          </a:bodyPr>
          <a:p>
            <a:r>
              <a:rPr lang="en-US"/>
              <a:t>Number of friends increased when 1st and 2nd campaign started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Content Placeholder 15" descr="friends2"/>
          <p:cNvPicPr>
            <a:picLocks noChangeAspect="1"/>
          </p:cNvPicPr>
          <p:nvPr>
            <p:ph sz="half" idx="1"/>
          </p:nvPr>
        </p:nvPicPr>
        <p:blipFill>
          <a:blip r:embed="rId1"/>
          <a:stretch>
            <a:fillRect/>
          </a:stretch>
        </p:blipFill>
        <p:spPr>
          <a:xfrm>
            <a:off x="184785" y="197485"/>
            <a:ext cx="7089140" cy="3088640"/>
          </a:xfrm>
          <a:prstGeom prst="rect">
            <a:avLst/>
          </a:prstGeom>
          <a:ln>
            <a:solidFill>
              <a:schemeClr val="accent1"/>
            </a:solidFill>
          </a:ln>
        </p:spPr>
      </p:pic>
      <p:pic>
        <p:nvPicPr>
          <p:cNvPr id="17" name="Content Placeholder 16" descr="friends3"/>
          <p:cNvPicPr>
            <a:picLocks noChangeAspect="1"/>
          </p:cNvPicPr>
          <p:nvPr>
            <p:ph sz="half" idx="2"/>
          </p:nvPr>
        </p:nvPicPr>
        <p:blipFill>
          <a:blip r:embed="rId2"/>
          <a:stretch>
            <a:fillRect/>
          </a:stretch>
        </p:blipFill>
        <p:spPr>
          <a:xfrm>
            <a:off x="4740910" y="3493135"/>
            <a:ext cx="7172325" cy="3204845"/>
          </a:xfrm>
          <a:prstGeom prst="rect">
            <a:avLst/>
          </a:prstGeom>
          <a:ln>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8055"/>
          </a:xfrm>
        </p:spPr>
        <p:txBody>
          <a:bodyPr/>
          <a:p>
            <a:r>
              <a:rPr lang="en-US">
                <a:solidFill>
                  <a:schemeClr val="accent1"/>
                </a:solidFill>
                <a:effectLst>
                  <a:outerShdw blurRad="38100" dist="25400" dir="5400000" algn="ctr" rotWithShape="0">
                    <a:srgbClr val="6E747A">
                      <a:alpha val="43000"/>
                    </a:srgbClr>
                  </a:outerShdw>
                </a:effectLst>
              </a:rPr>
              <a:t>Transactions:</a:t>
            </a:r>
            <a:endParaRPr lang="en-US">
              <a:solidFill>
                <a:schemeClr val="accent1"/>
              </a:solidFill>
              <a:effectLst>
                <a:outerShdw blurRad="38100" dist="25400" dir="5400000" algn="ctr" rotWithShape="0">
                  <a:srgbClr val="6E747A">
                    <a:alpha val="43000"/>
                  </a:srgbClr>
                </a:outerShdw>
              </a:effectLst>
            </a:endParaRPr>
          </a:p>
        </p:txBody>
      </p:sp>
      <p:pic>
        <p:nvPicPr>
          <p:cNvPr id="6" name="Content Placeholder 5" descr="trans1"/>
          <p:cNvPicPr>
            <a:picLocks noChangeAspect="1"/>
          </p:cNvPicPr>
          <p:nvPr>
            <p:ph sz="half" idx="1"/>
          </p:nvPr>
        </p:nvPicPr>
        <p:blipFill>
          <a:blip r:embed="rId1"/>
          <a:stretch>
            <a:fillRect/>
          </a:stretch>
        </p:blipFill>
        <p:spPr>
          <a:xfrm>
            <a:off x="838200" y="1313180"/>
            <a:ext cx="5181600" cy="3454400"/>
          </a:xfrm>
          <a:prstGeom prst="rect">
            <a:avLst/>
          </a:prstGeom>
        </p:spPr>
      </p:pic>
      <p:pic>
        <p:nvPicPr>
          <p:cNvPr id="7" name="Content Placeholder 6" descr="trans2"/>
          <p:cNvPicPr>
            <a:picLocks noChangeAspect="1"/>
          </p:cNvPicPr>
          <p:nvPr>
            <p:ph sz="half" idx="2"/>
          </p:nvPr>
        </p:nvPicPr>
        <p:blipFill>
          <a:blip r:embed="rId2"/>
          <a:stretch>
            <a:fillRect/>
          </a:stretch>
        </p:blipFill>
        <p:spPr>
          <a:xfrm>
            <a:off x="5926455" y="1313180"/>
            <a:ext cx="5527040" cy="3454400"/>
          </a:xfrm>
          <a:prstGeom prst="rect">
            <a:avLst/>
          </a:prstGeom>
        </p:spPr>
      </p:pic>
      <p:sp>
        <p:nvSpPr>
          <p:cNvPr id="8" name="Text Box 7"/>
          <p:cNvSpPr txBox="1"/>
          <p:nvPr/>
        </p:nvSpPr>
        <p:spPr>
          <a:xfrm>
            <a:off x="1453515" y="4973320"/>
            <a:ext cx="4044950" cy="645160"/>
          </a:xfrm>
          <a:prstGeom prst="rect">
            <a:avLst/>
          </a:prstGeom>
          <a:noFill/>
        </p:spPr>
        <p:txBody>
          <a:bodyPr wrap="square" rtlCol="0">
            <a:spAutoFit/>
          </a:bodyPr>
          <a:p>
            <a:r>
              <a:rPr lang="en-US">
                <a:sym typeface="+mn-ea"/>
              </a:rPr>
              <a:t>Number of transactions calculated monthly from 2007 to 2013</a:t>
            </a:r>
            <a:endParaRPr lang="en-US"/>
          </a:p>
        </p:txBody>
      </p:sp>
      <p:sp>
        <p:nvSpPr>
          <p:cNvPr id="9" name="Text Box 8"/>
          <p:cNvSpPr txBox="1"/>
          <p:nvPr/>
        </p:nvSpPr>
        <p:spPr>
          <a:xfrm>
            <a:off x="6149340" y="5026660"/>
            <a:ext cx="5304155" cy="645160"/>
          </a:xfrm>
          <a:prstGeom prst="rect">
            <a:avLst/>
          </a:prstGeom>
          <a:noFill/>
        </p:spPr>
        <p:txBody>
          <a:bodyPr wrap="square" rtlCol="0">
            <a:spAutoFit/>
          </a:bodyPr>
          <a:p>
            <a:r>
              <a:rPr lang="en-US"/>
              <a:t>16453 is user with most transactions and graph shows his montly number of transactions from 2008 to 2012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09015"/>
          </a:xfrm>
        </p:spPr>
        <p:txBody>
          <a:bodyPr/>
          <a:p>
            <a:r>
              <a:rPr lang="en-US">
                <a:solidFill>
                  <a:schemeClr val="accent1"/>
                </a:solidFill>
                <a:effectLst>
                  <a:outerShdw blurRad="38100" dist="25400" dir="5400000" algn="ctr" rotWithShape="0">
                    <a:srgbClr val="6E747A">
                      <a:alpha val="43000"/>
                    </a:srgbClr>
                  </a:outerShdw>
                </a:effectLst>
              </a:rPr>
              <a:t>Logins:</a:t>
            </a:r>
            <a:endParaRPr lang="en-US">
              <a:solidFill>
                <a:schemeClr val="accent1"/>
              </a:solidFill>
              <a:effectLst>
                <a:outerShdw blurRad="38100" dist="25400" dir="5400000" algn="ctr" rotWithShape="0">
                  <a:srgbClr val="6E747A">
                    <a:alpha val="43000"/>
                  </a:srgbClr>
                </a:outerShdw>
              </a:effectLst>
            </a:endParaRPr>
          </a:p>
        </p:txBody>
      </p:sp>
      <p:pic>
        <p:nvPicPr>
          <p:cNvPr id="3" name="Content Placeholder 2" descr="log1"/>
          <p:cNvPicPr>
            <a:picLocks noChangeAspect="1"/>
          </p:cNvPicPr>
          <p:nvPr>
            <p:ph sz="half" idx="1"/>
          </p:nvPr>
        </p:nvPicPr>
        <p:blipFill>
          <a:blip r:embed="rId1"/>
          <a:stretch>
            <a:fillRect/>
          </a:stretch>
        </p:blipFill>
        <p:spPr>
          <a:xfrm>
            <a:off x="467360" y="1691005"/>
            <a:ext cx="5552440" cy="2776220"/>
          </a:xfrm>
          <a:prstGeom prst="rect">
            <a:avLst/>
          </a:prstGeom>
        </p:spPr>
      </p:pic>
      <p:sp>
        <p:nvSpPr>
          <p:cNvPr id="7" name="Text Box 6"/>
          <p:cNvSpPr txBox="1"/>
          <p:nvPr/>
        </p:nvSpPr>
        <p:spPr>
          <a:xfrm>
            <a:off x="1320165" y="4973320"/>
            <a:ext cx="3355975" cy="645160"/>
          </a:xfrm>
          <a:prstGeom prst="rect">
            <a:avLst/>
          </a:prstGeom>
          <a:noFill/>
        </p:spPr>
        <p:txBody>
          <a:bodyPr wrap="square" rtlCol="0">
            <a:spAutoFit/>
          </a:bodyPr>
          <a:p>
            <a:r>
              <a:rPr lang="en-US">
                <a:sym typeface="+mn-ea"/>
              </a:rPr>
              <a:t>Number of logins calculated monthly from 2007 to 2013</a:t>
            </a:r>
            <a:endParaRPr lang="en-US"/>
          </a:p>
        </p:txBody>
      </p:sp>
      <p:sp>
        <p:nvSpPr>
          <p:cNvPr id="8" name="Text Box 7"/>
          <p:cNvSpPr txBox="1"/>
          <p:nvPr/>
        </p:nvSpPr>
        <p:spPr>
          <a:xfrm>
            <a:off x="6214745" y="5092700"/>
            <a:ext cx="5053965" cy="645160"/>
          </a:xfrm>
          <a:prstGeom prst="rect">
            <a:avLst/>
          </a:prstGeom>
          <a:noFill/>
        </p:spPr>
        <p:txBody>
          <a:bodyPr wrap="square" rtlCol="0">
            <a:spAutoFit/>
          </a:bodyPr>
          <a:p>
            <a:r>
              <a:rPr lang="en-US">
                <a:sym typeface="+mn-ea"/>
              </a:rPr>
              <a:t>980724 is user with most logins and graph shows his montly number of logins from 2008 to 2013</a:t>
            </a:r>
            <a:endParaRPr lang="en-US"/>
          </a:p>
        </p:txBody>
      </p:sp>
      <p:pic>
        <p:nvPicPr>
          <p:cNvPr id="10" name="Content Placeholder 9" descr="log2"/>
          <p:cNvPicPr>
            <a:picLocks noChangeAspect="1"/>
          </p:cNvPicPr>
          <p:nvPr>
            <p:ph sz="half" idx="2"/>
          </p:nvPr>
        </p:nvPicPr>
        <p:blipFill>
          <a:blip r:embed="rId2"/>
          <a:stretch>
            <a:fillRect/>
          </a:stretch>
        </p:blipFill>
        <p:spPr>
          <a:xfrm>
            <a:off x="6087110" y="1374140"/>
            <a:ext cx="5181600" cy="3238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3595" y="365125"/>
            <a:ext cx="10530205" cy="1038860"/>
          </a:xfrm>
        </p:spPr>
        <p:txBody>
          <a:bodyPr>
            <a:normAutofit/>
          </a:bodyPr>
          <a:p>
            <a:r>
              <a:rPr lang="en-US">
                <a:solidFill>
                  <a:schemeClr val="accent1"/>
                </a:solidFill>
                <a:effectLst>
                  <a:outerShdw blurRad="38100" dist="25400" dir="5400000" algn="ctr" rotWithShape="0">
                    <a:srgbClr val="6E747A">
                      <a:alpha val="43000"/>
                    </a:srgbClr>
                  </a:outerShdw>
                </a:effectLst>
              </a:rPr>
              <a:t>Visits:</a:t>
            </a:r>
            <a:endParaRPr lang="en-US">
              <a:solidFill>
                <a:schemeClr val="accent1"/>
              </a:solidFill>
              <a:effectLst>
                <a:outerShdw blurRad="38100" dist="25400" dir="5400000" algn="ctr" rotWithShape="0">
                  <a:srgbClr val="6E747A">
                    <a:alpha val="43000"/>
                  </a:srgbClr>
                </a:outerShdw>
              </a:effectLst>
            </a:endParaRPr>
          </a:p>
        </p:txBody>
      </p:sp>
      <p:pic>
        <p:nvPicPr>
          <p:cNvPr id="10" name="Content Placeholder 9" descr="vis1"/>
          <p:cNvPicPr>
            <a:picLocks noChangeAspect="1"/>
          </p:cNvPicPr>
          <p:nvPr>
            <p:ph sz="half" idx="1"/>
          </p:nvPr>
        </p:nvPicPr>
        <p:blipFill>
          <a:blip r:embed="rId1"/>
          <a:stretch>
            <a:fillRect/>
          </a:stretch>
        </p:blipFill>
        <p:spPr>
          <a:xfrm>
            <a:off x="1104900" y="2185670"/>
            <a:ext cx="3705225" cy="2486025"/>
          </a:xfrm>
          <a:prstGeom prst="rect">
            <a:avLst/>
          </a:prstGeom>
        </p:spPr>
      </p:pic>
      <p:pic>
        <p:nvPicPr>
          <p:cNvPr id="11" name="Content Placeholder 10" descr="vis2"/>
          <p:cNvPicPr>
            <a:picLocks noChangeAspect="1"/>
          </p:cNvPicPr>
          <p:nvPr>
            <p:ph sz="half" idx="2"/>
          </p:nvPr>
        </p:nvPicPr>
        <p:blipFill>
          <a:blip r:embed="rId2"/>
          <a:stretch>
            <a:fillRect/>
          </a:stretch>
        </p:blipFill>
        <p:spPr>
          <a:xfrm>
            <a:off x="5783580" y="1096645"/>
            <a:ext cx="5913755" cy="2065020"/>
          </a:xfrm>
          <a:prstGeom prst="rect">
            <a:avLst/>
          </a:prstGeom>
        </p:spPr>
      </p:pic>
      <p:pic>
        <p:nvPicPr>
          <p:cNvPr id="12" name="Picture 11" descr="vis3"/>
          <p:cNvPicPr>
            <a:picLocks noChangeAspect="1"/>
          </p:cNvPicPr>
          <p:nvPr/>
        </p:nvPicPr>
        <p:blipFill>
          <a:blip r:embed="rId3"/>
          <a:stretch>
            <a:fillRect/>
          </a:stretch>
        </p:blipFill>
        <p:spPr>
          <a:xfrm>
            <a:off x="5876925" y="3622040"/>
            <a:ext cx="5708015" cy="20237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784860" y="748665"/>
            <a:ext cx="3589020" cy="633095"/>
          </a:xfrm>
        </p:spPr>
        <p:txBody>
          <a:bodyPr>
            <a:normAutofit/>
          </a:bodyPr>
          <a:p>
            <a:r>
              <a:rPr lang="en-US" sz="2400">
                <a:solidFill>
                  <a:schemeClr val="accent1"/>
                </a:solidFill>
                <a:effectLst>
                  <a:outerShdw blurRad="38100" dist="25400" dir="5400000" algn="ctr" rotWithShape="0">
                    <a:srgbClr val="6E747A">
                      <a:alpha val="43000"/>
                    </a:srgbClr>
                  </a:outerShdw>
                </a:effectLst>
              </a:rPr>
              <a:t>Correlation for all data:</a:t>
            </a:r>
            <a:endParaRPr lang="en-US" sz="2400">
              <a:solidFill>
                <a:schemeClr val="accent1"/>
              </a:solidFill>
              <a:effectLst>
                <a:outerShdw blurRad="38100" dist="25400" dir="5400000" algn="ctr" rotWithShape="0">
                  <a:srgbClr val="6E747A">
                    <a:alpha val="43000"/>
                  </a:srgbClr>
                </a:outerShdw>
              </a:effectLst>
            </a:endParaRPr>
          </a:p>
        </p:txBody>
      </p:sp>
      <p:graphicFrame>
        <p:nvGraphicFramePr>
          <p:cNvPr id="6" name="Table 5"/>
          <p:cNvGraphicFramePr/>
          <p:nvPr/>
        </p:nvGraphicFramePr>
        <p:xfrm>
          <a:off x="4618990" y="748665"/>
          <a:ext cx="6734810" cy="2203450"/>
        </p:xfrm>
        <a:graphic>
          <a:graphicData uri="http://schemas.openxmlformats.org/drawingml/2006/table">
            <a:tbl>
              <a:tblPr firstRow="1" bandRow="1">
                <a:tableStyleId>{5C22544A-7EE6-4342-B048-85BDC9FD1C3A}</a:tableStyleId>
              </a:tblPr>
              <a:tblGrid>
                <a:gridCol w="1367790"/>
                <a:gridCol w="1202055"/>
                <a:gridCol w="1176655"/>
                <a:gridCol w="1558925"/>
                <a:gridCol w="1429385"/>
              </a:tblGrid>
              <a:tr h="640080">
                <a:tc>
                  <a:txBody>
                    <a:bodyPr/>
                    <a:p>
                      <a:pPr algn="ctr">
                        <a:buNone/>
                      </a:pPr>
                      <a:r>
                        <a:rPr lang="en-US" sz="1800">
                          <a:solidFill>
                            <a:schemeClr val="bg1"/>
                          </a:solidFill>
                          <a:effectLst>
                            <a:outerShdw blurRad="38100" dist="25400" dir="5400000" algn="ctr" rotWithShape="0">
                              <a:srgbClr val="6E747A">
                                <a:alpha val="43000"/>
                              </a:srgbClr>
                            </a:outerShdw>
                          </a:effectLst>
                          <a:sym typeface="+mn-ea"/>
                        </a:rPr>
                        <a:t>Correlation</a:t>
                      </a:r>
                      <a:endParaRPr lang="en-US" sz="1800">
                        <a:solidFill>
                          <a:schemeClr val="bg1"/>
                        </a:solidFill>
                        <a:effectLst>
                          <a:outerShdw blurRad="38100" dist="25400" dir="5400000" algn="ctr" rotWithShape="0">
                            <a:srgbClr val="6E747A">
                              <a:alpha val="43000"/>
                            </a:srgbClr>
                          </a:outerShdw>
                        </a:effectLst>
                        <a:sym typeface="+mn-ea"/>
                      </a:endParaRPr>
                    </a:p>
                    <a:p>
                      <a:pPr algn="ctr">
                        <a:buNone/>
                      </a:pPr>
                      <a:r>
                        <a:rPr lang="en-US" sz="1800">
                          <a:solidFill>
                            <a:schemeClr val="bg1"/>
                          </a:solidFill>
                          <a:effectLst>
                            <a:outerShdw blurRad="38100" dist="25400" dir="5400000" algn="ctr" rotWithShape="0">
                              <a:srgbClr val="6E747A">
                                <a:alpha val="43000"/>
                              </a:srgbClr>
                            </a:outerShdw>
                          </a:effectLst>
                          <a:sym typeface="+mn-ea"/>
                        </a:rPr>
                        <a:t>all data</a:t>
                      </a:r>
                      <a:endParaRPr lang="en-US" sz="1800">
                        <a:solidFill>
                          <a:schemeClr val="accent1"/>
                        </a:solidFill>
                        <a:effectLst>
                          <a:outerShdw blurRad="38100" dist="25400" dir="5400000" algn="ctr" rotWithShape="0">
                            <a:srgbClr val="6E747A">
                              <a:alpha val="43000"/>
                            </a:srgbClr>
                          </a:outerShdw>
                        </a:effectLst>
                        <a:sym typeface="+mn-ea"/>
                      </a:endParaRPr>
                    </a:p>
                  </a:txBody>
                  <a:tcPr/>
                </a:tc>
                <a:tc>
                  <a:txBody>
                    <a:bodyPr/>
                    <a:p>
                      <a:pPr algn="ctr">
                        <a:buNone/>
                      </a:pPr>
                      <a:r>
                        <a:rPr lang="en-US" sz="1800">
                          <a:sym typeface="+mn-ea"/>
                        </a:rPr>
                        <a:t>Friends</a:t>
                      </a:r>
                      <a:endParaRPr lang="en-US"/>
                    </a:p>
                  </a:txBody>
                  <a:tcPr/>
                </a:tc>
                <a:tc>
                  <a:txBody>
                    <a:bodyPr/>
                    <a:p>
                      <a:pPr algn="ctr">
                        <a:buNone/>
                      </a:pPr>
                      <a:r>
                        <a:rPr lang="en-US" sz="1800">
                          <a:sym typeface="+mn-ea"/>
                        </a:rPr>
                        <a:t>Logins </a:t>
                      </a:r>
                      <a:endParaRPr lang="en-US"/>
                    </a:p>
                  </a:txBody>
                  <a:tcPr/>
                </a:tc>
                <a:tc>
                  <a:txBody>
                    <a:bodyPr/>
                    <a:p>
                      <a:pPr algn="ctr">
                        <a:buNone/>
                      </a:pPr>
                      <a:r>
                        <a:rPr lang="en-US" sz="1800">
                          <a:sym typeface="+mn-ea"/>
                        </a:rPr>
                        <a:t>Transactions </a:t>
                      </a:r>
                      <a:endParaRPr lang="en-US"/>
                    </a:p>
                  </a:txBody>
                  <a:tcPr/>
                </a:tc>
                <a:tc>
                  <a:txBody>
                    <a:bodyPr/>
                    <a:p>
                      <a:pPr algn="ctr">
                        <a:buNone/>
                      </a:pPr>
                      <a:r>
                        <a:rPr lang="en-US" sz="1800">
                          <a:sym typeface="+mn-ea"/>
                        </a:rPr>
                        <a:t>Visits</a:t>
                      </a:r>
                      <a:endParaRPr lang="en-US"/>
                    </a:p>
                  </a:txBody>
                  <a:tcPr/>
                </a:tc>
              </a:tr>
              <a:tr h="365760">
                <a:tc>
                  <a:txBody>
                    <a:bodyPr/>
                    <a:p>
                      <a:pPr algn="ctr">
                        <a:buNone/>
                      </a:pPr>
                      <a:r>
                        <a:rPr lang="en-US" sz="1800">
                          <a:sym typeface="+mn-ea"/>
                        </a:rPr>
                        <a:t>Friends</a:t>
                      </a:r>
                      <a:endParaRPr lang="en-US"/>
                    </a:p>
                  </a:txBody>
                  <a:tcPr/>
                </a:tc>
                <a:tc>
                  <a:txBody>
                    <a:bodyPr/>
                    <a:p>
                      <a:pPr algn="ctr">
                        <a:buNone/>
                      </a:pPr>
                      <a:r>
                        <a:rPr lang="en-US" sz="1800">
                          <a:sym typeface="+mn-ea"/>
                        </a:rPr>
                        <a:t>1</a:t>
                      </a:r>
                      <a:endParaRPr lang="en-US" sz="1800">
                        <a:sym typeface="+mn-ea"/>
                      </a:endParaRPr>
                    </a:p>
                  </a:txBody>
                  <a:tcPr/>
                </a:tc>
                <a:tc>
                  <a:txBody>
                    <a:bodyPr/>
                    <a:p>
                      <a:pPr algn="ctr">
                        <a:buNone/>
                      </a:pPr>
                      <a:r>
                        <a:rPr lang="en-US" sz="1800">
                          <a:sym typeface="+mn-ea"/>
                        </a:rPr>
                        <a:t>0.943283  </a:t>
                      </a:r>
                      <a:endParaRPr lang="en-US" sz="1800">
                        <a:sym typeface="+mn-ea"/>
                      </a:endParaRPr>
                    </a:p>
                  </a:txBody>
                  <a:tcPr/>
                </a:tc>
                <a:tc>
                  <a:txBody>
                    <a:bodyPr/>
                    <a:p>
                      <a:pPr algn="ctr">
                        <a:buNone/>
                      </a:pPr>
                      <a:r>
                        <a:rPr lang="en-US" sz="1800">
                          <a:sym typeface="+mn-ea"/>
                        </a:rPr>
                        <a:t>0.899211</a:t>
                      </a:r>
                      <a:endParaRPr lang="en-US" sz="1800">
                        <a:sym typeface="+mn-ea"/>
                      </a:endParaRPr>
                    </a:p>
                  </a:txBody>
                  <a:tcPr/>
                </a:tc>
                <a:tc>
                  <a:txBody>
                    <a:bodyPr/>
                    <a:p>
                      <a:pPr algn="ctr">
                        <a:buNone/>
                      </a:pPr>
                      <a:r>
                        <a:rPr lang="en-US" sz="1800">
                          <a:sym typeface="+mn-ea"/>
                        </a:rPr>
                        <a:t>0.869627</a:t>
                      </a:r>
                      <a:endParaRPr lang="en-US" sz="1800">
                        <a:sym typeface="+mn-ea"/>
                      </a:endParaRPr>
                    </a:p>
                  </a:txBody>
                  <a:tcPr/>
                </a:tc>
              </a:tr>
              <a:tr h="365760">
                <a:tc>
                  <a:txBody>
                    <a:bodyPr/>
                    <a:p>
                      <a:pPr algn="ctr">
                        <a:buNone/>
                      </a:pPr>
                      <a:r>
                        <a:rPr lang="en-US" sz="1800">
                          <a:sym typeface="+mn-ea"/>
                        </a:rPr>
                        <a:t>Logins </a:t>
                      </a:r>
                      <a:endParaRPr lang="en-US"/>
                    </a:p>
                  </a:txBody>
                  <a:tcPr/>
                </a:tc>
                <a:tc>
                  <a:txBody>
                    <a:bodyPr/>
                    <a:p>
                      <a:pPr algn="ctr">
                        <a:buNone/>
                      </a:pPr>
                      <a:r>
                        <a:rPr lang="en-US" sz="1800">
                          <a:sym typeface="+mn-ea"/>
                        </a:rPr>
                        <a:t>0.943283</a:t>
                      </a:r>
                      <a:endParaRPr lang="en-US" sz="1800">
                        <a:sym typeface="+mn-ea"/>
                      </a:endParaRPr>
                    </a:p>
                  </a:txBody>
                  <a:tcPr/>
                </a:tc>
                <a:tc>
                  <a:txBody>
                    <a:bodyPr/>
                    <a:p>
                      <a:pPr algn="ctr">
                        <a:buNone/>
                      </a:pPr>
                      <a:r>
                        <a:rPr lang="en-US" sz="1800">
                          <a:sym typeface="+mn-ea"/>
                        </a:rPr>
                        <a:t>1</a:t>
                      </a:r>
                      <a:endParaRPr lang="en-US" sz="1800">
                        <a:sym typeface="+mn-ea"/>
                      </a:endParaRPr>
                    </a:p>
                  </a:txBody>
                  <a:tcPr/>
                </a:tc>
                <a:tc>
                  <a:txBody>
                    <a:bodyPr/>
                    <a:p>
                      <a:pPr algn="ctr">
                        <a:buNone/>
                      </a:pPr>
                      <a:r>
                        <a:rPr lang="en-US" sz="1800">
                          <a:sym typeface="+mn-ea"/>
                        </a:rPr>
                        <a:t>0.951744 </a:t>
                      </a:r>
                      <a:endParaRPr lang="en-US" sz="1800">
                        <a:sym typeface="+mn-ea"/>
                      </a:endParaRPr>
                    </a:p>
                  </a:txBody>
                  <a:tcPr/>
                </a:tc>
                <a:tc>
                  <a:txBody>
                    <a:bodyPr/>
                    <a:p>
                      <a:pPr algn="ctr">
                        <a:buNone/>
                      </a:pPr>
                      <a:r>
                        <a:rPr lang="en-US" sz="1800">
                          <a:sym typeface="+mn-ea"/>
                        </a:rPr>
                        <a:t>0.949435</a:t>
                      </a:r>
                      <a:endParaRPr lang="en-US" sz="1800">
                        <a:sym typeface="+mn-ea"/>
                      </a:endParaRPr>
                    </a:p>
                  </a:txBody>
                  <a:tcPr/>
                </a:tc>
              </a:tr>
              <a:tr h="365760">
                <a:tc>
                  <a:txBody>
                    <a:bodyPr/>
                    <a:p>
                      <a:pPr algn="ctr">
                        <a:buNone/>
                      </a:pPr>
                      <a:r>
                        <a:rPr lang="en-US" sz="1800">
                          <a:sym typeface="+mn-ea"/>
                        </a:rPr>
                        <a:t>Transactions </a:t>
                      </a:r>
                      <a:endParaRPr lang="en-US"/>
                    </a:p>
                  </a:txBody>
                  <a:tcPr/>
                </a:tc>
                <a:tc>
                  <a:txBody>
                    <a:bodyPr/>
                    <a:p>
                      <a:pPr algn="ctr">
                        <a:buNone/>
                      </a:pPr>
                      <a:r>
                        <a:rPr lang="en-US" sz="1800">
                          <a:sym typeface="+mn-ea"/>
                        </a:rPr>
                        <a:t>0.899211</a:t>
                      </a:r>
                      <a:endParaRPr lang="en-US" sz="1800">
                        <a:sym typeface="+mn-ea"/>
                      </a:endParaRPr>
                    </a:p>
                  </a:txBody>
                  <a:tcPr/>
                </a:tc>
                <a:tc>
                  <a:txBody>
                    <a:bodyPr/>
                    <a:p>
                      <a:pPr algn="ctr">
                        <a:buNone/>
                      </a:pPr>
                      <a:r>
                        <a:rPr lang="en-US" sz="1800">
                          <a:sym typeface="+mn-ea"/>
                        </a:rPr>
                        <a:t>0.951744 </a:t>
                      </a:r>
                      <a:endParaRPr lang="en-US" sz="1800">
                        <a:sym typeface="+mn-ea"/>
                      </a:endParaRPr>
                    </a:p>
                  </a:txBody>
                  <a:tcPr/>
                </a:tc>
                <a:tc>
                  <a:txBody>
                    <a:bodyPr/>
                    <a:p>
                      <a:pPr algn="ctr">
                        <a:buNone/>
                      </a:pPr>
                      <a:r>
                        <a:rPr lang="en-US" sz="1800">
                          <a:sym typeface="+mn-ea"/>
                        </a:rPr>
                        <a:t>1</a:t>
                      </a:r>
                      <a:endParaRPr lang="en-US" sz="1800">
                        <a:sym typeface="+mn-ea"/>
                      </a:endParaRPr>
                    </a:p>
                  </a:txBody>
                  <a:tcPr/>
                </a:tc>
                <a:tc>
                  <a:txBody>
                    <a:bodyPr/>
                    <a:p>
                      <a:pPr algn="ctr">
                        <a:buNone/>
                      </a:pPr>
                      <a:r>
                        <a:rPr lang="en-US" sz="1800">
                          <a:sym typeface="+mn-ea"/>
                        </a:rPr>
                        <a:t>0.980925</a:t>
                      </a:r>
                      <a:endParaRPr lang="en-US" sz="1800">
                        <a:sym typeface="+mn-ea"/>
                      </a:endParaRPr>
                    </a:p>
                  </a:txBody>
                  <a:tcPr/>
                </a:tc>
              </a:tr>
              <a:tr h="466090">
                <a:tc>
                  <a:txBody>
                    <a:bodyPr/>
                    <a:p>
                      <a:pPr algn="ctr">
                        <a:buNone/>
                      </a:pPr>
                      <a:r>
                        <a:rPr lang="en-US" sz="1800">
                          <a:sym typeface="+mn-ea"/>
                        </a:rPr>
                        <a:t>Visits</a:t>
                      </a:r>
                      <a:endParaRPr lang="en-US"/>
                    </a:p>
                  </a:txBody>
                  <a:tcPr/>
                </a:tc>
                <a:tc>
                  <a:txBody>
                    <a:bodyPr/>
                    <a:p>
                      <a:pPr algn="ctr">
                        <a:buNone/>
                      </a:pPr>
                      <a:r>
                        <a:rPr lang="en-US" sz="1800">
                          <a:sym typeface="+mn-ea"/>
                        </a:rPr>
                        <a:t>0.869627 </a:t>
                      </a:r>
                      <a:endParaRPr lang="en-US" sz="1800">
                        <a:sym typeface="+mn-ea"/>
                      </a:endParaRPr>
                    </a:p>
                  </a:txBody>
                  <a:tcPr/>
                </a:tc>
                <a:tc>
                  <a:txBody>
                    <a:bodyPr/>
                    <a:p>
                      <a:pPr algn="ctr">
                        <a:buNone/>
                      </a:pPr>
                      <a:r>
                        <a:rPr lang="en-US" sz="1800">
                          <a:sym typeface="+mn-ea"/>
                        </a:rPr>
                        <a:t>0.949435 </a:t>
                      </a:r>
                      <a:endParaRPr lang="en-US" sz="1800">
                        <a:sym typeface="+mn-ea"/>
                      </a:endParaRPr>
                    </a:p>
                  </a:txBody>
                  <a:tcPr/>
                </a:tc>
                <a:tc>
                  <a:txBody>
                    <a:bodyPr/>
                    <a:p>
                      <a:pPr algn="ctr">
                        <a:buNone/>
                      </a:pPr>
                      <a:r>
                        <a:rPr lang="en-US" sz="1800">
                          <a:sym typeface="+mn-ea"/>
                        </a:rPr>
                        <a:t>0.980925 </a:t>
                      </a:r>
                      <a:endParaRPr lang="en-US" sz="1800">
                        <a:sym typeface="+mn-ea"/>
                      </a:endParaRPr>
                    </a:p>
                  </a:txBody>
                  <a:tcPr/>
                </a:tc>
                <a:tc>
                  <a:txBody>
                    <a:bodyPr/>
                    <a:p>
                      <a:pPr algn="ctr">
                        <a:buNone/>
                      </a:pPr>
                      <a:r>
                        <a:rPr lang="en-US" sz="1800">
                          <a:sym typeface="+mn-ea"/>
                        </a:rPr>
                        <a:t>1</a:t>
                      </a:r>
                      <a:endParaRPr lang="en-US" sz="1800">
                        <a:sym typeface="+mn-ea"/>
                      </a:endParaRPr>
                    </a:p>
                  </a:txBody>
                  <a:tcPr/>
                </a:tc>
              </a:tr>
            </a:tbl>
          </a:graphicData>
        </a:graphic>
      </p:graphicFrame>
      <p:graphicFrame>
        <p:nvGraphicFramePr>
          <p:cNvPr id="2" name="Table 1"/>
          <p:cNvGraphicFramePr/>
          <p:nvPr/>
        </p:nvGraphicFramePr>
        <p:xfrm>
          <a:off x="4618990" y="3723640"/>
          <a:ext cx="6734810" cy="2053590"/>
        </p:xfrm>
        <a:graphic>
          <a:graphicData uri="http://schemas.openxmlformats.org/drawingml/2006/table">
            <a:tbl>
              <a:tblPr firstRow="1" bandRow="1">
                <a:tableStyleId>{5C22544A-7EE6-4342-B048-85BDC9FD1C3A}</a:tableStyleId>
              </a:tblPr>
              <a:tblGrid>
                <a:gridCol w="1381125"/>
                <a:gridCol w="1189990"/>
                <a:gridCol w="1196340"/>
                <a:gridCol w="1483995"/>
                <a:gridCol w="1483360"/>
              </a:tblGrid>
              <a:tr h="365760">
                <a:tc>
                  <a:txBody>
                    <a:bodyPr/>
                    <a:p>
                      <a:pPr algn="ctr">
                        <a:buNone/>
                      </a:pPr>
                      <a:r>
                        <a:rPr lang="en-US" sz="1800">
                          <a:solidFill>
                            <a:schemeClr val="bg1"/>
                          </a:solidFill>
                          <a:effectLst>
                            <a:outerShdw blurRad="38100" dist="25400" dir="5400000" algn="ctr" rotWithShape="0">
                              <a:srgbClr val="6E747A">
                                <a:alpha val="43000"/>
                              </a:srgbClr>
                            </a:outerShdw>
                          </a:effectLst>
                          <a:sym typeface="+mn-ea"/>
                        </a:rPr>
                        <a:t>Correlation </a:t>
                      </a:r>
                      <a:r>
                        <a:rPr lang="en-US" sz="1800">
                          <a:solidFill>
                            <a:schemeClr val="bg1"/>
                          </a:solidFill>
                          <a:effectLst>
                            <a:outerShdw blurRad="38100" dist="25400" dir="5400000" algn="ctr" rotWithShape="0">
                              <a:srgbClr val="6E747A">
                                <a:alpha val="43000"/>
                              </a:srgbClr>
                            </a:outerShdw>
                          </a:effectLst>
                          <a:sym typeface="+mn-ea"/>
                        </a:rPr>
                        <a:t>236410</a:t>
                      </a:r>
                      <a:r>
                        <a:rPr lang="en-US">
                          <a:solidFill>
                            <a:schemeClr val="bg1"/>
                          </a:solidFill>
                        </a:rPr>
                        <a:t> </a:t>
                      </a:r>
                      <a:r>
                        <a:rPr lang="en-US"/>
                        <a:t>    </a:t>
                      </a:r>
                      <a:endParaRPr lang="en-US"/>
                    </a:p>
                  </a:txBody>
                  <a:tcPr/>
                </a:tc>
                <a:tc>
                  <a:txBody>
                    <a:bodyPr/>
                    <a:p>
                      <a:pPr algn="ctr">
                        <a:buNone/>
                      </a:pPr>
                      <a:r>
                        <a:rPr lang="en-US" sz="1800">
                          <a:sym typeface="+mn-ea"/>
                        </a:rPr>
                        <a:t>Friends </a:t>
                      </a:r>
                      <a:endParaRPr lang="en-US" sz="1800">
                        <a:sym typeface="+mn-ea"/>
                      </a:endParaRPr>
                    </a:p>
                  </a:txBody>
                  <a:tcPr/>
                </a:tc>
                <a:tc>
                  <a:txBody>
                    <a:bodyPr/>
                    <a:p>
                      <a:pPr algn="ctr">
                        <a:buNone/>
                      </a:pPr>
                      <a:r>
                        <a:rPr lang="en-US" sz="1800">
                          <a:sym typeface="+mn-ea"/>
                        </a:rPr>
                        <a:t>Logins </a:t>
                      </a:r>
                      <a:endParaRPr lang="en-US" sz="1800">
                        <a:sym typeface="+mn-ea"/>
                      </a:endParaRPr>
                    </a:p>
                  </a:txBody>
                  <a:tcPr/>
                </a:tc>
                <a:tc>
                  <a:txBody>
                    <a:bodyPr/>
                    <a:p>
                      <a:pPr algn="ctr">
                        <a:buNone/>
                      </a:pPr>
                      <a:r>
                        <a:rPr lang="en-US" sz="1800">
                          <a:sym typeface="+mn-ea"/>
                        </a:rPr>
                        <a:t>Transactions </a:t>
                      </a:r>
                      <a:endParaRPr lang="en-US" sz="1800">
                        <a:sym typeface="+mn-ea"/>
                      </a:endParaRPr>
                    </a:p>
                  </a:txBody>
                  <a:tcPr/>
                </a:tc>
                <a:tc>
                  <a:txBody>
                    <a:bodyPr/>
                    <a:p>
                      <a:pPr algn="ctr">
                        <a:buNone/>
                      </a:pPr>
                      <a:r>
                        <a:rPr lang="en-US" sz="1800">
                          <a:sym typeface="+mn-ea"/>
                        </a:rPr>
                        <a:t>Visits</a:t>
                      </a:r>
                      <a:endParaRPr lang="en-US" sz="1800">
                        <a:sym typeface="+mn-ea"/>
                      </a:endParaRPr>
                    </a:p>
                  </a:txBody>
                  <a:tcPr/>
                </a:tc>
              </a:tr>
              <a:tr h="365760">
                <a:tc>
                  <a:txBody>
                    <a:bodyPr/>
                    <a:p>
                      <a:pPr algn="ctr">
                        <a:buNone/>
                      </a:pPr>
                      <a:r>
                        <a:rPr lang="en-US" sz="1800">
                          <a:sym typeface="+mn-ea"/>
                        </a:rPr>
                        <a:t> Friends </a:t>
                      </a:r>
                      <a:endParaRPr lang="en-US" sz="1800">
                        <a:sym typeface="+mn-ea"/>
                      </a:endParaRPr>
                    </a:p>
                  </a:txBody>
                  <a:tcPr/>
                </a:tc>
                <a:tc>
                  <a:txBody>
                    <a:bodyPr/>
                    <a:p>
                      <a:pPr algn="ctr">
                        <a:buNone/>
                      </a:pPr>
                      <a:r>
                        <a:rPr lang="en-US" sz="1800">
                          <a:sym typeface="+mn-ea"/>
                        </a:rPr>
                        <a:t>1</a:t>
                      </a:r>
                      <a:endParaRPr lang="en-US" sz="1800">
                        <a:sym typeface="+mn-ea"/>
                      </a:endParaRPr>
                    </a:p>
                  </a:txBody>
                  <a:tcPr/>
                </a:tc>
                <a:tc>
                  <a:txBody>
                    <a:bodyPr/>
                    <a:p>
                      <a:pPr algn="ctr">
                        <a:buNone/>
                      </a:pPr>
                      <a:r>
                        <a:rPr lang="en-US" sz="1800">
                          <a:sym typeface="+mn-ea"/>
                        </a:rPr>
                        <a:t>0.435607 </a:t>
                      </a:r>
                      <a:endParaRPr lang="en-US" sz="1800">
                        <a:sym typeface="+mn-ea"/>
                      </a:endParaRPr>
                    </a:p>
                  </a:txBody>
                  <a:tcPr/>
                </a:tc>
                <a:tc>
                  <a:txBody>
                    <a:bodyPr/>
                    <a:p>
                      <a:pPr algn="ctr">
                        <a:buNone/>
                      </a:pPr>
                      <a:r>
                        <a:rPr lang="en-US" sz="1800">
                          <a:sym typeface="+mn-ea"/>
                        </a:rPr>
                        <a:t>0.218425 </a:t>
                      </a:r>
                      <a:endParaRPr lang="en-US" sz="1800">
                        <a:sym typeface="+mn-ea"/>
                      </a:endParaRPr>
                    </a:p>
                  </a:txBody>
                  <a:tcPr/>
                </a:tc>
                <a:tc>
                  <a:txBody>
                    <a:bodyPr/>
                    <a:p>
                      <a:pPr algn="ctr">
                        <a:buNone/>
                      </a:pPr>
                      <a:r>
                        <a:rPr lang="en-US" sz="1800">
                          <a:sym typeface="+mn-ea"/>
                        </a:rPr>
                        <a:t> 0.318880</a:t>
                      </a:r>
                      <a:endParaRPr lang="en-US" sz="1800">
                        <a:sym typeface="+mn-ea"/>
                      </a:endParaRPr>
                    </a:p>
                  </a:txBody>
                  <a:tcPr/>
                </a:tc>
              </a:tr>
              <a:tr h="365760">
                <a:tc>
                  <a:txBody>
                    <a:bodyPr/>
                    <a:p>
                      <a:pPr algn="ctr">
                        <a:buNone/>
                      </a:pPr>
                      <a:r>
                        <a:rPr lang="en-US" sz="1800">
                          <a:sym typeface="+mn-ea"/>
                        </a:rPr>
                        <a:t>Logins   </a:t>
                      </a:r>
                      <a:endParaRPr lang="en-US" sz="1800">
                        <a:sym typeface="+mn-ea"/>
                      </a:endParaRPr>
                    </a:p>
                  </a:txBody>
                  <a:tcPr/>
                </a:tc>
                <a:tc>
                  <a:txBody>
                    <a:bodyPr/>
                    <a:p>
                      <a:pPr algn="ctr">
                        <a:buNone/>
                      </a:pPr>
                      <a:r>
                        <a:rPr lang="en-US" sz="1800">
                          <a:sym typeface="+mn-ea"/>
                        </a:rPr>
                        <a:t>0.435607  </a:t>
                      </a:r>
                      <a:endParaRPr lang="en-US" sz="1800">
                        <a:sym typeface="+mn-ea"/>
                      </a:endParaRPr>
                    </a:p>
                  </a:txBody>
                  <a:tcPr/>
                </a:tc>
                <a:tc>
                  <a:txBody>
                    <a:bodyPr/>
                    <a:p>
                      <a:pPr algn="ctr">
                        <a:buNone/>
                      </a:pPr>
                      <a:r>
                        <a:rPr lang="en-US" sz="1800">
                          <a:sym typeface="+mn-ea"/>
                        </a:rPr>
                        <a:t>1  </a:t>
                      </a:r>
                      <a:endParaRPr lang="en-US" sz="1800">
                        <a:sym typeface="+mn-ea"/>
                      </a:endParaRPr>
                    </a:p>
                  </a:txBody>
                  <a:tcPr/>
                </a:tc>
                <a:tc>
                  <a:txBody>
                    <a:bodyPr/>
                    <a:p>
                      <a:pPr algn="ctr">
                        <a:buNone/>
                      </a:pPr>
                      <a:r>
                        <a:rPr lang="en-US" sz="1800">
                          <a:sym typeface="+mn-ea"/>
                        </a:rPr>
                        <a:t>0.263189  </a:t>
                      </a:r>
                      <a:endParaRPr lang="en-US" sz="1800">
                        <a:sym typeface="+mn-ea"/>
                      </a:endParaRPr>
                    </a:p>
                  </a:txBody>
                  <a:tcPr/>
                </a:tc>
                <a:tc>
                  <a:txBody>
                    <a:bodyPr/>
                    <a:p>
                      <a:pPr algn="ctr">
                        <a:buNone/>
                      </a:pPr>
                      <a:r>
                        <a:rPr lang="en-US" sz="1800">
                          <a:sym typeface="+mn-ea"/>
                        </a:rPr>
                        <a:t>0.755894</a:t>
                      </a:r>
                      <a:endParaRPr lang="en-US" sz="1800">
                        <a:sym typeface="+mn-ea"/>
                      </a:endParaRPr>
                    </a:p>
                  </a:txBody>
                  <a:tcPr/>
                </a:tc>
              </a:tr>
              <a:tr h="365760">
                <a:tc>
                  <a:txBody>
                    <a:bodyPr/>
                    <a:p>
                      <a:pPr algn="ctr">
                        <a:buNone/>
                      </a:pPr>
                      <a:r>
                        <a:rPr lang="en-US" sz="1800">
                          <a:sym typeface="+mn-ea"/>
                        </a:rPr>
                        <a:t>Transactions    </a:t>
                      </a:r>
                      <a:endParaRPr lang="en-US" sz="1800">
                        <a:sym typeface="+mn-ea"/>
                      </a:endParaRPr>
                    </a:p>
                  </a:txBody>
                  <a:tcPr/>
                </a:tc>
                <a:tc>
                  <a:txBody>
                    <a:bodyPr/>
                    <a:p>
                      <a:pPr algn="ctr">
                        <a:buNone/>
                      </a:pPr>
                      <a:r>
                        <a:rPr lang="en-US" sz="1800">
                          <a:sym typeface="+mn-ea"/>
                        </a:rPr>
                        <a:t>0.218425 </a:t>
                      </a:r>
                      <a:endParaRPr lang="en-US" sz="1800">
                        <a:sym typeface="+mn-ea"/>
                      </a:endParaRPr>
                    </a:p>
                  </a:txBody>
                  <a:tcPr/>
                </a:tc>
                <a:tc>
                  <a:txBody>
                    <a:bodyPr/>
                    <a:p>
                      <a:pPr algn="ctr">
                        <a:buNone/>
                      </a:pPr>
                      <a:r>
                        <a:rPr lang="en-US" sz="1800">
                          <a:sym typeface="+mn-ea"/>
                        </a:rPr>
                        <a:t>0.263189</a:t>
                      </a:r>
                      <a:endParaRPr lang="en-US" sz="1800">
                        <a:sym typeface="+mn-ea"/>
                      </a:endParaRPr>
                    </a:p>
                  </a:txBody>
                  <a:tcPr/>
                </a:tc>
                <a:tc>
                  <a:txBody>
                    <a:bodyPr/>
                    <a:p>
                      <a:pPr algn="ctr">
                        <a:buNone/>
                      </a:pPr>
                      <a:r>
                        <a:rPr lang="en-US" sz="1800">
                          <a:sym typeface="+mn-ea"/>
                        </a:rPr>
                        <a:t>1</a:t>
                      </a:r>
                      <a:endParaRPr lang="en-US" sz="1800">
                        <a:sym typeface="+mn-ea"/>
                      </a:endParaRPr>
                    </a:p>
                  </a:txBody>
                  <a:tcPr/>
                </a:tc>
                <a:tc>
                  <a:txBody>
                    <a:bodyPr/>
                    <a:p>
                      <a:pPr algn="ctr">
                        <a:buNone/>
                      </a:pPr>
                      <a:r>
                        <a:rPr lang="en-US" sz="1800">
                          <a:sym typeface="+mn-ea"/>
                        </a:rPr>
                        <a:t>0.348659</a:t>
                      </a:r>
                      <a:endParaRPr lang="en-US" sz="1800">
                        <a:sym typeface="+mn-ea"/>
                      </a:endParaRPr>
                    </a:p>
                  </a:txBody>
                  <a:tcPr/>
                </a:tc>
              </a:tr>
              <a:tr h="590550">
                <a:tc>
                  <a:txBody>
                    <a:bodyPr/>
                    <a:p>
                      <a:pPr algn="ctr">
                        <a:buNone/>
                      </a:pPr>
                      <a:r>
                        <a:rPr lang="en-US" sz="1800">
                          <a:sym typeface="+mn-ea"/>
                        </a:rPr>
                        <a:t>Visits  </a:t>
                      </a:r>
                      <a:endParaRPr lang="en-US" sz="1800">
                        <a:sym typeface="+mn-ea"/>
                      </a:endParaRPr>
                    </a:p>
                  </a:txBody>
                  <a:tcPr/>
                </a:tc>
                <a:tc>
                  <a:txBody>
                    <a:bodyPr/>
                    <a:p>
                      <a:pPr algn="ctr">
                        <a:buNone/>
                      </a:pPr>
                      <a:r>
                        <a:rPr lang="en-US" sz="1800">
                          <a:sym typeface="+mn-ea"/>
                        </a:rPr>
                        <a:t>0.318880  </a:t>
                      </a:r>
                      <a:endParaRPr lang="en-US" sz="1800">
                        <a:sym typeface="+mn-ea"/>
                      </a:endParaRPr>
                    </a:p>
                  </a:txBody>
                  <a:tcPr/>
                </a:tc>
                <a:tc>
                  <a:txBody>
                    <a:bodyPr/>
                    <a:p>
                      <a:pPr algn="ctr">
                        <a:buNone/>
                      </a:pPr>
                      <a:r>
                        <a:rPr lang="en-US" sz="1800">
                          <a:sym typeface="+mn-ea"/>
                        </a:rPr>
                        <a:t>0.755894  </a:t>
                      </a:r>
                      <a:endParaRPr lang="en-US" sz="1800">
                        <a:sym typeface="+mn-ea"/>
                      </a:endParaRPr>
                    </a:p>
                  </a:txBody>
                  <a:tcPr/>
                </a:tc>
                <a:tc>
                  <a:txBody>
                    <a:bodyPr/>
                    <a:p>
                      <a:pPr algn="ctr">
                        <a:buNone/>
                      </a:pPr>
                      <a:r>
                        <a:rPr lang="en-US" sz="1800">
                          <a:sym typeface="+mn-ea"/>
                        </a:rPr>
                        <a:t>0.348659  </a:t>
                      </a:r>
                      <a:endParaRPr lang="en-US" sz="1800">
                        <a:sym typeface="+mn-ea"/>
                      </a:endParaRPr>
                    </a:p>
                  </a:txBody>
                  <a:tcPr/>
                </a:tc>
                <a:tc>
                  <a:txBody>
                    <a:bodyPr/>
                    <a:p>
                      <a:pPr algn="ctr">
                        <a:buNone/>
                      </a:pPr>
                      <a:r>
                        <a:rPr lang="en-US" sz="1800">
                          <a:sym typeface="+mn-ea"/>
                        </a:rPr>
                        <a:t>1</a:t>
                      </a:r>
                      <a:endParaRPr lang="en-US" sz="1800">
                        <a:sym typeface="+mn-ea"/>
                      </a:endParaRPr>
                    </a:p>
                  </a:txBody>
                  <a:tcPr/>
                </a:tc>
              </a:tr>
            </a:tbl>
          </a:graphicData>
        </a:graphic>
      </p:graphicFrame>
      <p:sp>
        <p:nvSpPr>
          <p:cNvPr id="4" name="Text Box 3"/>
          <p:cNvSpPr txBox="1"/>
          <p:nvPr/>
        </p:nvSpPr>
        <p:spPr>
          <a:xfrm>
            <a:off x="784860" y="3723640"/>
            <a:ext cx="3338830" cy="829945"/>
          </a:xfrm>
          <a:prstGeom prst="rect">
            <a:avLst/>
          </a:prstGeom>
          <a:noFill/>
        </p:spPr>
        <p:txBody>
          <a:bodyPr wrap="square" rtlCol="0">
            <a:spAutoFit/>
          </a:bodyPr>
          <a:p>
            <a:r>
              <a:rPr lang="en-US" sz="2400">
                <a:ln/>
                <a:solidFill>
                  <a:schemeClr val="accent1"/>
                </a:solidFill>
                <a:effectLst>
                  <a:outerShdw blurRad="38100" dist="25400" dir="5400000" algn="ctr" rotWithShape="0">
                    <a:srgbClr val="6E747A">
                      <a:alpha val="43000"/>
                    </a:srgbClr>
                  </a:outerShdw>
                </a:effectLst>
              </a:rPr>
              <a:t>Correlation table for</a:t>
            </a:r>
            <a:r>
              <a:rPr lang="en-US" sz="2400">
                <a:solidFill>
                  <a:schemeClr val="accent1"/>
                </a:solidFill>
                <a:effectLst>
                  <a:outerShdw blurRad="38100" dist="25400" dir="5400000" algn="ctr" rotWithShape="0">
                    <a:srgbClr val="6E747A">
                      <a:alpha val="43000"/>
                    </a:srgbClr>
                  </a:outerShdw>
                </a:effectLst>
                <a:sym typeface="+mn-ea"/>
              </a:rPr>
              <a:t> user</a:t>
            </a:r>
            <a:r>
              <a:rPr lang="en-US" sz="2400">
                <a:ln/>
                <a:solidFill>
                  <a:schemeClr val="accent1"/>
                </a:solidFill>
                <a:effectLst>
                  <a:outerShdw blurRad="38100" dist="25400" dir="5400000" algn="ctr" rotWithShape="0">
                    <a:srgbClr val="6E747A">
                      <a:alpha val="43000"/>
                    </a:srgbClr>
                  </a:outerShdw>
                </a:effectLst>
              </a:rPr>
              <a:t> 236410:</a:t>
            </a:r>
            <a:endParaRPr lang="en-US" sz="2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2320"/>
          </a:xfrm>
        </p:spPr>
        <p:txBody>
          <a:bodyPr/>
          <a:p>
            <a:r>
              <a:rPr lang="en-US" sz="3200">
                <a:solidFill>
                  <a:schemeClr val="accent1"/>
                </a:solidFill>
                <a:effectLst>
                  <a:outerShdw blurRad="38100" dist="25400" dir="5400000" algn="ctr" rotWithShape="0">
                    <a:srgbClr val="6E747A">
                      <a:alpha val="43000"/>
                    </a:srgbClr>
                  </a:outerShdw>
                </a:effectLst>
                <a:sym typeface="+mn-ea"/>
              </a:rPr>
              <a:t>Pagerank for first 100 users with most friends:</a:t>
            </a:r>
            <a:endParaRPr lang="en-US" sz="3200">
              <a:solidFill>
                <a:schemeClr val="accent1"/>
              </a:solidFill>
              <a:effectLst>
                <a:outerShdw blurRad="38100" dist="25400" dir="5400000" algn="ctr" rotWithShape="0">
                  <a:srgbClr val="6E747A">
                    <a:alpha val="43000"/>
                  </a:srgbClr>
                </a:outerShdw>
              </a:effectLst>
              <a:latin typeface="+mj-lt"/>
              <a:sym typeface="+mn-ea"/>
            </a:endParaRPr>
          </a:p>
        </p:txBody>
      </p:sp>
      <p:sp>
        <p:nvSpPr>
          <p:cNvPr id="3" name="Content Placeholder 2"/>
          <p:cNvSpPr>
            <a:spLocks noGrp="1"/>
          </p:cNvSpPr>
          <p:nvPr>
            <p:ph idx="1"/>
          </p:nvPr>
        </p:nvSpPr>
        <p:spPr/>
        <p:txBody>
          <a:bodyPr>
            <a:normAutofit fontScale="90000"/>
          </a:bodyPr>
          <a:p>
            <a:pPr marL="0" indent="0">
              <a:buNone/>
            </a:pPr>
            <a:endParaRPr lang="en-US">
              <a:solidFill>
                <a:schemeClr val="accent1"/>
              </a:solidFill>
              <a:effectLst>
                <a:outerShdw blurRad="38100" dist="25400" dir="5400000" algn="ctr" rotWithShape="0">
                  <a:srgbClr val="6E747A">
                    <a:alpha val="43000"/>
                  </a:srgbClr>
                </a:outerShdw>
              </a:effectLst>
              <a:latin typeface="+mj-lt"/>
            </a:endParaRPr>
          </a:p>
          <a:p>
            <a:pPr marL="0" indent="0">
              <a:buNone/>
            </a:pPr>
            <a:r>
              <a:rPr lang="en-US" sz="2000">
                <a:effectLst>
                  <a:outerShdw blurRad="38100" dist="19050" dir="2700000" algn="tl" rotWithShape="0">
                    <a:schemeClr val="dk1">
                      <a:alpha val="40000"/>
                    </a:schemeClr>
                  </a:outerShdw>
                </a:effectLst>
                <a:latin typeface="+mj-lt"/>
                <a:sym typeface="+mn-ea"/>
              </a:rPr>
              <a:t>(</a:t>
            </a:r>
            <a:r>
              <a:rPr lang="en-US" sz="2000">
                <a:ln/>
                <a:solidFill>
                  <a:schemeClr val="tx1"/>
                </a:solidFill>
                <a:effectLst>
                  <a:outerShdw blurRad="38100" dist="19050" dir="2700000" algn="tl" rotWithShape="0">
                    <a:schemeClr val="dk1">
                      <a:alpha val="40000"/>
                    </a:schemeClr>
                  </a:outerShdw>
                </a:effectLst>
                <a:latin typeface="+mj-lt"/>
                <a:sym typeface="+mn-ea"/>
              </a:rPr>
              <a:t>16769</a:t>
            </a:r>
            <a:r>
              <a:rPr lang="en-US" sz="2000">
                <a:effectLst>
                  <a:outerShdw blurRad="38100" dist="19050" dir="2700000" algn="tl" rotWithShape="0">
                    <a:schemeClr val="dk1">
                      <a:alpha val="40000"/>
                    </a:schemeClr>
                  </a:outerShdw>
                </a:effectLst>
                <a:latin typeface="+mj-lt"/>
                <a:sym typeface="+mn-ea"/>
              </a:rPr>
              <a:t>, 0.007317350498679531), (154274, 0.00552212024934792), (236410, 0.004595281651778911),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(474661, 0.004423023481695385), (175050, 0.004093386317272385), (1632839, 0.0038327201029005704),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(476074, 0.003752986826111178), (325009, 0.003750590651602733), (100248, 0.0037376374621602916),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(193674, 0.003668315231064162), (980724, 0.0036298228760374123), (481265, 0.0035768411816614), </a:t>
            </a:r>
            <a:endParaRPr lang="en-US" sz="2000">
              <a:solidFill>
                <a:schemeClr val="tx1"/>
              </a:solidFill>
              <a:effectLst>
                <a:outerShdw blurRad="38100" dist="19050" dir="2700000" algn="tl" rotWithShape="0">
                  <a:schemeClr val="dk1">
                    <a:alpha val="40000"/>
                  </a:schemeClr>
                </a:outerShdw>
              </a:effectLst>
              <a:latin typeface="+mj-lt"/>
            </a:endParaRPr>
          </a:p>
          <a:p>
            <a:pPr marL="0" indent="0">
              <a:buNone/>
            </a:pPr>
            <a:r>
              <a:rPr lang="en-US" sz="2000">
                <a:effectLst>
                  <a:outerShdw blurRad="38100" dist="19050" dir="2700000" algn="tl" rotWithShape="0">
                    <a:schemeClr val="dk1">
                      <a:alpha val="40000"/>
                    </a:schemeClr>
                  </a:outerShdw>
                </a:effectLst>
                <a:latin typeface="+mj-lt"/>
                <a:sym typeface="+mn-ea"/>
              </a:rPr>
              <a:t>(787633, 0.003500950969209045), (749841, 0.0034184592298210983), (155957, 0.0034003413586529596),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(781623, 0.0033857548411924533), (163080, 0.0033749859692298167), (374805, 0.003369451848749646),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(1221508, 0.003350670365636845), (695178, 0.003310067483458956),  (164051, 0.003229968635222647), </a:t>
            </a:r>
            <a:endParaRPr lang="en-US" sz="2000">
              <a:effectLst>
                <a:outerShdw blurRad="38100" dist="19050" dir="2700000" algn="tl" rotWithShape="0">
                  <a:schemeClr val="dk1">
                    <a:alpha val="40000"/>
                  </a:schemeClr>
                </a:outerShdw>
              </a:effectLst>
              <a:latin typeface="+mj-lt"/>
              <a:sym typeface="+mn-ea"/>
            </a:endParaRPr>
          </a:p>
          <a:p>
            <a:pPr marL="0" indent="0">
              <a:buNone/>
            </a:pPr>
            <a:r>
              <a:rPr lang="en-US" sz="2000">
                <a:effectLst>
                  <a:outerShdw blurRad="38100" dist="19050" dir="2700000" algn="tl" rotWithShape="0">
                    <a:schemeClr val="dk1">
                      <a:alpha val="40000"/>
                    </a:schemeClr>
                  </a:outerShdw>
                </a:effectLst>
                <a:latin typeface="+mj-lt"/>
                <a:sym typeface="+mn-ea"/>
              </a:rPr>
              <a:t>(714705, 0.003158968871763153), (50661, 0.0031333990102260906),....</a:t>
            </a:r>
            <a:endParaRPr lang="en-US" sz="2000">
              <a:solidFill>
                <a:schemeClr val="tx1"/>
              </a:solidFill>
              <a:effectLst>
                <a:outerShdw blurRad="38100" dist="19050" dir="2700000" algn="tl" rotWithShape="0">
                  <a:schemeClr val="dk1">
                    <a:alpha val="40000"/>
                  </a:schemeClr>
                </a:outerShdw>
              </a:effectLst>
              <a:latin typeface="+mj-lt"/>
            </a:endParaRP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7570"/>
          </a:xfrm>
        </p:spPr>
        <p:txBody>
          <a:bodyPr>
            <a:normAutofit/>
          </a:bodyPr>
          <a:p>
            <a:r>
              <a:rPr lang="en-US" sz="3200">
                <a:ln w="22225">
                  <a:solidFill>
                    <a:schemeClr val="accent2"/>
                  </a:solidFill>
                  <a:prstDash val="solid"/>
                </a:ln>
                <a:solidFill>
                  <a:schemeClr val="accent2">
                    <a:lumMod val="40000"/>
                    <a:lumOff val="60000"/>
                  </a:schemeClr>
                </a:solidFill>
                <a:effectLst/>
              </a:rPr>
              <a:t>List of Python packages and functions:</a:t>
            </a:r>
            <a:endParaRPr lang="en-US" sz="320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242695"/>
            <a:ext cx="10515600" cy="5370195"/>
          </a:xfrm>
        </p:spPr>
        <p:txBody>
          <a:bodyPr>
            <a:normAutofit/>
          </a:bodyPr>
          <a:p>
            <a:pPr marL="0" indent="0">
              <a:buNone/>
            </a:pPr>
            <a:r>
              <a:rPr lang="en-US" sz="2000">
                <a:solidFill>
                  <a:schemeClr val="accent1">
                    <a:lumMod val="75000"/>
                  </a:schemeClr>
                </a:solidFill>
              </a:rPr>
              <a:t>Campaign(1,2,3,4,5):</a:t>
            </a:r>
            <a:endParaRPr lang="en-US" sz="2000">
              <a:solidFill>
                <a:schemeClr val="accent1">
                  <a:lumMod val="75000"/>
                </a:schemeClr>
              </a:solidFill>
            </a:endParaRPr>
          </a:p>
          <a:p>
            <a:pPr marL="0" indent="0">
              <a:buNone/>
            </a:pPr>
            <a:r>
              <a:rPr lang="en-US" sz="1600"/>
              <a:t>os (chdir)</a:t>
            </a:r>
            <a:endParaRPr lang="en-US" sz="1600"/>
          </a:p>
          <a:p>
            <a:pPr marL="0" indent="0">
              <a:buNone/>
            </a:pPr>
            <a:r>
              <a:rPr lang="en-US" sz="1600"/>
              <a:t>numpy, </a:t>
            </a:r>
            <a:r>
              <a:rPr lang="en-US" sz="1600">
                <a:sym typeface="+mn-ea"/>
              </a:rPr>
              <a:t>matplotlib,pyplot (figure,savefig)</a:t>
            </a:r>
            <a:endParaRPr lang="en-US" sz="1600"/>
          </a:p>
          <a:p>
            <a:pPr marL="0" indent="0">
              <a:buNone/>
            </a:pPr>
            <a:r>
              <a:rPr lang="en-US" sz="1600"/>
              <a:t>pandas (DataFrame, read_csv, as_matrix, to_datetime, Series, strftime, date_range)</a:t>
            </a:r>
            <a:endParaRPr lang="en-US" sz="1600"/>
          </a:p>
          <a:p>
            <a:pPr marL="0" indent="0">
              <a:buNone/>
            </a:pPr>
            <a:r>
              <a:rPr lang="en-US" sz="1600"/>
              <a:t>networkx (from_pandas_dataframe, degree, spring_layout, draw_networkx_nodes, draw_networkx_edges, diameter, radius, subgraph, connected_component_subgraphs,out_degree, in_degree, shortest_path, order, size, compose)</a:t>
            </a:r>
            <a:endParaRPr lang="en-US" sz="1600"/>
          </a:p>
          <a:p>
            <a:pPr marL="0" indent="0">
              <a:buNone/>
            </a:pPr>
            <a:r>
              <a:rPr lang="en-US" sz="1600"/>
              <a:t>random (choice)</a:t>
            </a:r>
            <a:endParaRPr lang="en-US" sz="1600"/>
          </a:p>
          <a:p>
            <a:pPr marL="0" indent="0">
              <a:buNone/>
            </a:pPr>
            <a:r>
              <a:rPr lang="en-US" sz="1600"/>
              <a:t>matplotlib (figure,savefig)</a:t>
            </a:r>
            <a:endParaRPr lang="en-US" sz="1600"/>
          </a:p>
          <a:p>
            <a:pPr marL="0" indent="0">
              <a:buNone/>
            </a:pPr>
            <a:r>
              <a:rPr lang="en-US" sz="2000">
                <a:solidFill>
                  <a:schemeClr val="accent1">
                    <a:lumMod val="75000"/>
                  </a:schemeClr>
                </a:solidFill>
              </a:rPr>
              <a:t>Friends:</a:t>
            </a:r>
            <a:endParaRPr lang="en-US" sz="2000">
              <a:solidFill>
                <a:schemeClr val="accent1">
                  <a:lumMod val="75000"/>
                </a:schemeClr>
              </a:solidFill>
            </a:endParaRPr>
          </a:p>
          <a:p>
            <a:pPr marL="0" indent="0">
              <a:buNone/>
            </a:pPr>
            <a:r>
              <a:rPr lang="en-US" sz="1600">
                <a:sym typeface="+mn-ea"/>
              </a:rPr>
              <a:t>matplotlib,pyplot (</a:t>
            </a:r>
            <a:r>
              <a:rPr lang="en-US" sz="1600"/>
              <a:t>scatter)</a:t>
            </a:r>
            <a:endParaRPr lang="en-US" sz="1600"/>
          </a:p>
          <a:p>
            <a:pPr marL="0" indent="0">
              <a:buNone/>
            </a:pPr>
            <a:r>
              <a:rPr lang="en-US" sz="1600">
                <a:sym typeface="+mn-ea"/>
              </a:rPr>
              <a:t>networkx (</a:t>
            </a:r>
            <a:r>
              <a:rPr lang="en-US" sz="1600"/>
              <a:t>pagerank)</a:t>
            </a:r>
            <a:endParaRPr lang="en-US" sz="1600"/>
          </a:p>
          <a:p>
            <a:pPr marL="0" indent="0">
              <a:buNone/>
            </a:pPr>
            <a:r>
              <a:rPr lang="en-US" sz="2000">
                <a:solidFill>
                  <a:schemeClr val="accent1">
                    <a:lumMod val="75000"/>
                  </a:schemeClr>
                </a:solidFill>
              </a:rPr>
              <a:t>Logins:</a:t>
            </a:r>
            <a:endParaRPr lang="en-US" sz="2000">
              <a:solidFill>
                <a:schemeClr val="accent1">
                  <a:lumMod val="75000"/>
                </a:schemeClr>
              </a:solidFill>
            </a:endParaRPr>
          </a:p>
          <a:p>
            <a:pPr marL="0" indent="0">
              <a:buNone/>
            </a:pPr>
            <a:r>
              <a:rPr lang="en-US" sz="1600">
                <a:sym typeface="+mn-ea"/>
              </a:rPr>
              <a:t>pandas (DataFrame, </a:t>
            </a:r>
            <a:r>
              <a:rPr lang="en-US" sz="1600"/>
              <a:t>groupby.count, rename, sort_values)</a:t>
            </a:r>
            <a:endParaRPr lang="en-US" sz="1600"/>
          </a:p>
          <a:p>
            <a:pPr marL="0" indent="0">
              <a:buNone/>
            </a:pPr>
            <a:r>
              <a:rPr lang="en-US" sz="2000">
                <a:solidFill>
                  <a:schemeClr val="accent1">
                    <a:lumMod val="75000"/>
                  </a:schemeClr>
                </a:solidFill>
              </a:rPr>
              <a:t>Correlation:</a:t>
            </a:r>
            <a:endParaRPr lang="en-US" sz="2000">
              <a:solidFill>
                <a:schemeClr val="accent1">
                  <a:lumMod val="75000"/>
                </a:schemeClr>
              </a:solidFill>
            </a:endParaRPr>
          </a:p>
          <a:p>
            <a:pPr marL="0" indent="0">
              <a:buNone/>
            </a:pPr>
            <a:r>
              <a:rPr lang="en-US" sz="1600">
                <a:sym typeface="+mn-ea"/>
              </a:rPr>
              <a:t>pandas (DataFrame.corr)</a:t>
            </a:r>
            <a:endParaRPr lang="en-US" sz="1600">
              <a:solidFill>
                <a:schemeClr val="accent1">
                  <a:lumMod val="75000"/>
                </a:schemeClr>
              </a:solidFill>
              <a:sym typeface="+mn-ea"/>
            </a:endParaRPr>
          </a:p>
          <a:p>
            <a:pPr marL="0" indent="0">
              <a:buNone/>
            </a:pP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75055"/>
          </a:xfrm>
        </p:spPr>
        <p:txBody>
          <a:bodyPr/>
          <a:p>
            <a:r>
              <a:rPr lang="en-US">
                <a:ln w="22225">
                  <a:solidFill>
                    <a:schemeClr val="accent2"/>
                  </a:solidFill>
                  <a:prstDash val="solid"/>
                </a:ln>
                <a:solidFill>
                  <a:schemeClr val="accent2">
                    <a:lumMod val="40000"/>
                    <a:lumOff val="60000"/>
                  </a:schemeClr>
                </a:solidFill>
                <a:effectLst/>
              </a:rPr>
              <a:t>Domain description (motivation)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460375" y="1439545"/>
            <a:ext cx="11149330" cy="4737735"/>
          </a:xfrm>
        </p:spPr>
        <p:txBody>
          <a:bodyPr>
            <a:normAutofit/>
          </a:bodyPr>
          <a:p>
            <a:pPr marL="0" indent="0">
              <a:buNone/>
            </a:pPr>
            <a:endParaRPr lang="en-US" sz="1600">
              <a:sym typeface="+mn-ea"/>
            </a:endParaRPr>
          </a:p>
          <a:p>
            <a:pPr marL="0" indent="0">
              <a:buNone/>
            </a:pPr>
            <a:r>
              <a:rPr lang="en-US" sz="1600">
                <a:sym typeface="+mn-ea"/>
              </a:rPr>
              <a:t>Presented data contains the record of five spreading campaigns that occurred in a virtual world platform. Users distributed avatars between each other during the campaigns. The processes varied in time and range and were either incentivized or not incentivized. Campaign data is accompanied by events. The data can be used to build a multilayer network to place the campaigns in a wider context. The study is the first publicly available dataset containing a complete real multilayer social network together, along with five complete spreading processes in it.</a:t>
            </a:r>
            <a:endParaRPr lang="en-US" sz="1600"/>
          </a:p>
          <a:p>
            <a:pPr marL="0" indent="0">
              <a:buNone/>
            </a:pPr>
            <a:endParaRPr lang="en-US" sz="1600"/>
          </a:p>
          <a:p>
            <a:pPr marL="0" indent="0">
              <a:buNone/>
            </a:pPr>
            <a:endParaRPr lang="en-US" sz="1600"/>
          </a:p>
          <a:p>
            <a:pPr marL="0" indent="0">
              <a:buNone/>
            </a:pPr>
            <a:r>
              <a:rPr lang="en-US" sz="1600"/>
              <a:t>Campaign Id - Content type (Incentives, Quality, Mechanics, Duration)</a:t>
            </a:r>
            <a:endParaRPr lang="en-US" sz="1600"/>
          </a:p>
          <a:p>
            <a:pPr marL="0" indent="0">
              <a:buNone/>
            </a:pPr>
            <a:r>
              <a:rPr lang="en-US" sz="1600">
                <a:solidFill>
                  <a:schemeClr val="accent2">
                    <a:lumMod val="75000"/>
                  </a:schemeClr>
                </a:solidFill>
                <a:sym typeface="+mn-ea"/>
              </a:rPr>
              <a:t>C1</a:t>
            </a:r>
            <a:r>
              <a:rPr lang="en-US" sz="1600">
                <a:sym typeface="+mn-ea"/>
              </a:rPr>
              <a:t> - Occasional avatar related to the special Halloween event (No, Premium, Low resistance, ~11 days)</a:t>
            </a:r>
            <a:endParaRPr lang="en-US" sz="1600"/>
          </a:p>
          <a:p>
            <a:pPr marL="0" indent="0">
              <a:buNone/>
            </a:pPr>
            <a:r>
              <a:rPr lang="en-US" sz="1600">
                <a:solidFill>
                  <a:schemeClr val="accent2">
                    <a:lumMod val="75000"/>
                  </a:schemeClr>
                </a:solidFill>
                <a:sym typeface="+mn-ea"/>
              </a:rPr>
              <a:t>C2</a:t>
            </a:r>
            <a:r>
              <a:rPr lang="en-US" sz="1600">
                <a:sym typeface="+mn-ea"/>
              </a:rPr>
              <a:t> - Occasional avatar related to the special Halloween event (Yes, Premium , Low resistance, ~11 days)</a:t>
            </a:r>
            <a:endParaRPr lang="en-US" sz="1600"/>
          </a:p>
          <a:p>
            <a:pPr marL="0" indent="0">
              <a:buNone/>
            </a:pPr>
            <a:r>
              <a:rPr lang="en-US" sz="1600">
                <a:solidFill>
                  <a:schemeClr val="accent2">
                    <a:lumMod val="75000"/>
                  </a:schemeClr>
                </a:solidFill>
                <a:sym typeface="+mn-ea"/>
              </a:rPr>
              <a:t>C3</a:t>
            </a:r>
            <a:r>
              <a:rPr lang="en-US" sz="1600">
                <a:sym typeface="+mn-ea"/>
              </a:rPr>
              <a:t> - Winter avatar adjusted to winter theme and seasonal room (No, Basic, High resistance, ~209 days)</a:t>
            </a:r>
            <a:endParaRPr lang="en-US" sz="1600"/>
          </a:p>
          <a:p>
            <a:pPr marL="0" indent="0">
              <a:buNone/>
            </a:pPr>
            <a:r>
              <a:rPr lang="en-US" sz="1600">
                <a:solidFill>
                  <a:schemeClr val="accent2">
                    <a:lumMod val="75000"/>
                  </a:schemeClr>
                </a:solidFill>
                <a:sym typeface="+mn-ea"/>
              </a:rPr>
              <a:t>C4 </a:t>
            </a:r>
            <a:r>
              <a:rPr lang="en-US" sz="1600">
                <a:sym typeface="+mn-ea"/>
              </a:rPr>
              <a:t>- Thematic avatar for special anniversary event (No, Premium, High resistance, ~204 days)</a:t>
            </a:r>
            <a:endParaRPr lang="en-US" sz="1600"/>
          </a:p>
          <a:p>
            <a:pPr marL="0" indent="0">
              <a:buNone/>
            </a:pPr>
            <a:r>
              <a:rPr lang="en-US" sz="1600">
                <a:solidFill>
                  <a:schemeClr val="accent2">
                    <a:lumMod val="75000"/>
                  </a:schemeClr>
                </a:solidFill>
                <a:sym typeface="+mn-ea"/>
              </a:rPr>
              <a:t>C5</a:t>
            </a:r>
            <a:r>
              <a:rPr lang="en-US" sz="1600">
                <a:sym typeface="+mn-ea"/>
              </a:rPr>
              <a:t> - User designed avatar with emotional appeal in a form of Guy Fawkes mask (No, Premium, High  resistance, ~154 days)</a:t>
            </a:r>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8040"/>
          </a:xfrm>
        </p:spPr>
        <p:txBody>
          <a:bodyPr>
            <a:normAutofit/>
          </a:bodyPr>
          <a:p>
            <a:r>
              <a:rPr lang="en-US" sz="3600">
                <a:ln w="22225">
                  <a:solidFill>
                    <a:schemeClr val="accent2"/>
                  </a:solidFill>
                  <a:prstDash val="solid"/>
                </a:ln>
                <a:solidFill>
                  <a:schemeClr val="accent2">
                    <a:lumMod val="40000"/>
                    <a:lumOff val="60000"/>
                  </a:schemeClr>
                </a:solidFill>
                <a:effectLst/>
              </a:rPr>
              <a:t>Conclusions and i</a:t>
            </a:r>
            <a:r>
              <a:rPr lang="en-US" sz="3600">
                <a:ln w="22225">
                  <a:solidFill>
                    <a:schemeClr val="accent2"/>
                  </a:solidFill>
                  <a:prstDash val="solid"/>
                </a:ln>
                <a:solidFill>
                  <a:schemeClr val="accent2">
                    <a:lumMod val="40000"/>
                    <a:lumOff val="60000"/>
                  </a:schemeClr>
                </a:solidFill>
                <a:effectLst/>
                <a:sym typeface="+mn-ea"/>
              </a:rPr>
              <a:t>deas for future work</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193800"/>
            <a:ext cx="10515600" cy="4983480"/>
          </a:xfrm>
        </p:spPr>
        <p:txBody>
          <a:bodyPr>
            <a:normAutofit lnSpcReduction="20000"/>
          </a:bodyPr>
          <a:p>
            <a:pPr marL="0" indent="0">
              <a:buNone/>
            </a:pPr>
            <a:endParaRPr lang="en-US" sz="1800"/>
          </a:p>
          <a:p>
            <a:pPr marL="0" indent="0">
              <a:buNone/>
            </a:pPr>
            <a:r>
              <a:rPr lang="en-US" sz="2000"/>
              <a:t>Motivation of the users for the campaign can arise due to the desire for reward, prestige or spontaneous copying of other users.</a:t>
            </a:r>
            <a:endParaRPr lang="en-US" sz="2000"/>
          </a:p>
          <a:p>
            <a:pPr marL="0" indent="0">
              <a:buNone/>
            </a:pPr>
            <a:r>
              <a:rPr lang="en-US" sz="2000"/>
              <a:t>Games of this type allow the monitoring of user groups and their behavior in various social situations. By representing the virtual world, users discover their behavior through the various campaigns they place on them.</a:t>
            </a:r>
            <a:endParaRPr lang="en-US" sz="2000"/>
          </a:p>
          <a:p>
            <a:pPr marL="0" indent="0">
              <a:buNone/>
            </a:pPr>
            <a:r>
              <a:rPr lang="en-US" sz="2000"/>
              <a:t>A detailed analysis of the campaign can determine the behavior of the mass, the individual and reveal the connection of users.</a:t>
            </a:r>
            <a:endParaRPr lang="en-US" sz="2000"/>
          </a:p>
          <a:p>
            <a:pPr marL="0" indent="0">
              <a:buNone/>
            </a:pPr>
            <a:r>
              <a:rPr lang="en-US" sz="2000"/>
              <a:t>Motivation to spread content to other users in viral campaigns can be based on spontaneous need of sharing content; this takes place in many online viral actions. Push and pull mechanisms are the main drivers of viral campaigns. </a:t>
            </a:r>
            <a:endParaRPr lang="en-US" sz="2000"/>
          </a:p>
          <a:p>
            <a:pPr marL="0" indent="0">
              <a:buNone/>
            </a:pPr>
            <a:r>
              <a:rPr lang="en-US" sz="2000"/>
              <a:t>Marketers use incentives to motivate users to share content for the purposes of increasing the dynamics of information spreading processes. In order to observe effect of incentives in one of five campaigns, incentives were used and users spreading content took parts in the contests with prizes given to the most active spreaders.</a:t>
            </a:r>
            <a:endParaRPr lang="en-US" sz="2000"/>
          </a:p>
          <a:p>
            <a:pPr marL="0" indent="0">
              <a:buNone/>
            </a:pPr>
            <a:r>
              <a:rPr lang="en-US" sz="2000"/>
              <a:t>Campaigns increased social relations and were making the system more interesting. It was a game where users shared knowledge about new products with friends, and established their position by possessing unique products or information. This led to the creation of a certain level of interest, emotions and demand for a product, which was not available for everyone. </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98195"/>
          </a:xfrm>
        </p:spPr>
        <p:txBody>
          <a:bodyPr/>
          <a:p>
            <a:r>
              <a:rPr lang="en-US">
                <a:ln w="22225">
                  <a:solidFill>
                    <a:schemeClr val="accent2"/>
                  </a:solidFill>
                  <a:prstDash val="solid"/>
                </a:ln>
                <a:solidFill>
                  <a:schemeClr val="accent2">
                    <a:lumMod val="40000"/>
                    <a:lumOff val="60000"/>
                  </a:schemeClr>
                </a:solidFill>
                <a:effectLst/>
              </a:rPr>
              <a:t>Data description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163320"/>
            <a:ext cx="1737995" cy="5225415"/>
          </a:xfrm>
        </p:spPr>
        <p:txBody>
          <a:bodyPr>
            <a:normAutofit/>
          </a:bodyPr>
          <a:p>
            <a:pPr marL="0" indent="0">
              <a:buNone/>
            </a:pPr>
            <a:r>
              <a:rPr lang="en-US" sz="1600">
                <a:solidFill>
                  <a:schemeClr val="tx1"/>
                </a:solidFill>
                <a:effectLst>
                  <a:outerShdw blurRad="38100" dist="19050" dir="2700000" algn="tl" rotWithShape="0">
                    <a:schemeClr val="dk1">
                      <a:alpha val="40000"/>
                    </a:schemeClr>
                  </a:outerShdw>
                </a:effectLst>
                <a:sym typeface="+mn-ea"/>
              </a:rPr>
              <a:t>1. Campaigns:</a:t>
            </a:r>
            <a:endParaRPr lang="en-US" sz="1600">
              <a:solidFill>
                <a:schemeClr val="tx1"/>
              </a:solidFill>
              <a:effectLst>
                <a:outerShdw blurRad="38100" dist="19050" dir="2700000" algn="tl" rotWithShape="0">
                  <a:schemeClr val="dk1">
                    <a:alpha val="40000"/>
                  </a:schemeClr>
                </a:outerShdw>
              </a:effectLst>
              <a:sym typeface="+mn-ea"/>
            </a:endParaRPr>
          </a:p>
          <a:p>
            <a:pPr marL="0" indent="0">
              <a:buNone/>
            </a:pPr>
            <a:endParaRPr lang="en-US" sz="1600">
              <a:solidFill>
                <a:schemeClr val="tx1"/>
              </a:solidFill>
              <a:effectLst>
                <a:outerShdw blurRad="38100" dist="19050" dir="2700000" algn="tl" rotWithShape="0">
                  <a:schemeClr val="dk1">
                    <a:alpha val="40000"/>
                  </a:schemeClr>
                </a:outerShdw>
              </a:effectLst>
              <a:sym typeface="+mn-ea"/>
            </a:endParaRPr>
          </a:p>
          <a:p>
            <a:pPr marL="0" indent="0">
              <a:buNone/>
            </a:pPr>
            <a:endParaRPr lang="en-US" sz="1600">
              <a:solidFill>
                <a:schemeClr val="tx1"/>
              </a:solidFill>
              <a:effectLst>
                <a:outerShdw blurRad="38100" dist="19050" dir="2700000" algn="tl" rotWithShape="0">
                  <a:schemeClr val="dk1">
                    <a:alpha val="40000"/>
                  </a:schemeClr>
                </a:outerShdw>
              </a:effectLst>
              <a:sym typeface="+mn-ea"/>
            </a:endParaRPr>
          </a:p>
          <a:p>
            <a:pPr marL="0" indent="0">
              <a:buNone/>
            </a:pPr>
            <a:r>
              <a:rPr lang="en-US" sz="1600">
                <a:solidFill>
                  <a:schemeClr val="tx1"/>
                </a:solidFill>
                <a:effectLst>
                  <a:outerShdw blurRad="38100" dist="19050" dir="2700000" algn="tl" rotWithShape="0">
                    <a:schemeClr val="dk1">
                      <a:alpha val="40000"/>
                    </a:schemeClr>
                  </a:outerShdw>
                </a:effectLst>
              </a:rPr>
              <a:t>2. Friends</a:t>
            </a: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r>
              <a:rPr lang="en-US" sz="1600">
                <a:solidFill>
                  <a:schemeClr val="tx1"/>
                </a:solidFill>
                <a:effectLst>
                  <a:outerShdw blurRad="38100" dist="19050" dir="2700000" algn="tl" rotWithShape="0">
                    <a:schemeClr val="dk1">
                      <a:alpha val="40000"/>
                    </a:schemeClr>
                  </a:outerShdw>
                </a:effectLst>
              </a:rPr>
              <a:t>3. Transactions</a:t>
            </a: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r>
              <a:rPr lang="en-US" sz="1600">
                <a:solidFill>
                  <a:schemeClr val="tx1"/>
                </a:solidFill>
                <a:effectLst>
                  <a:outerShdw blurRad="38100" dist="19050" dir="2700000" algn="tl" rotWithShape="0">
                    <a:schemeClr val="dk1">
                      <a:alpha val="40000"/>
                    </a:schemeClr>
                  </a:outerShdw>
                </a:effectLst>
              </a:rPr>
              <a:t>4. Visits</a:t>
            </a: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endParaRPr lang="en-US" sz="1600">
              <a:solidFill>
                <a:schemeClr val="tx1"/>
              </a:solidFill>
              <a:effectLst>
                <a:outerShdw blurRad="38100" dist="19050" dir="2700000" algn="tl" rotWithShape="0">
                  <a:schemeClr val="dk1">
                    <a:alpha val="40000"/>
                  </a:schemeClr>
                </a:outerShdw>
              </a:effectLst>
            </a:endParaRPr>
          </a:p>
          <a:p>
            <a:pPr marL="0" indent="0">
              <a:buNone/>
            </a:pPr>
            <a:r>
              <a:rPr lang="en-US" sz="1600">
                <a:solidFill>
                  <a:schemeClr val="tx1"/>
                </a:solidFill>
                <a:effectLst>
                  <a:outerShdw blurRad="38100" dist="19050" dir="2700000" algn="tl" rotWithShape="0">
                    <a:schemeClr val="dk1">
                      <a:alpha val="40000"/>
                    </a:schemeClr>
                  </a:outerShdw>
                </a:effectLst>
              </a:rPr>
              <a:t>5. Logins</a:t>
            </a:r>
            <a:endParaRPr lang="en-US" sz="1600">
              <a:solidFill>
                <a:schemeClr val="tx1"/>
              </a:solidFill>
              <a:effectLst>
                <a:outerShdw blurRad="38100" dist="19050" dir="2700000" algn="tl" rotWithShape="0">
                  <a:schemeClr val="dk1">
                    <a:alpha val="40000"/>
                  </a:schemeClr>
                </a:outerShdw>
              </a:effectLst>
            </a:endParaRPr>
          </a:p>
        </p:txBody>
      </p:sp>
      <p:pic>
        <p:nvPicPr>
          <p:cNvPr id="4" name="Content Placeholder 3" descr="p2"/>
          <p:cNvPicPr>
            <a:picLocks noChangeAspect="1"/>
          </p:cNvPicPr>
          <p:nvPr>
            <p:ph sz="half" idx="2"/>
          </p:nvPr>
        </p:nvPicPr>
        <p:blipFill>
          <a:blip r:embed="rId1"/>
          <a:stretch>
            <a:fillRect/>
          </a:stretch>
        </p:blipFill>
        <p:spPr>
          <a:xfrm>
            <a:off x="3989070" y="1163320"/>
            <a:ext cx="6419850" cy="884555"/>
          </a:xfrm>
          <a:prstGeom prst="rect">
            <a:avLst/>
          </a:prstGeom>
        </p:spPr>
      </p:pic>
      <p:pic>
        <p:nvPicPr>
          <p:cNvPr id="5" name="Picture 4" descr="p1"/>
          <p:cNvPicPr>
            <a:picLocks noChangeAspect="1"/>
          </p:cNvPicPr>
          <p:nvPr/>
        </p:nvPicPr>
        <p:blipFill>
          <a:blip r:embed="rId2"/>
          <a:stretch>
            <a:fillRect/>
          </a:stretch>
        </p:blipFill>
        <p:spPr>
          <a:xfrm>
            <a:off x="3989070" y="2211705"/>
            <a:ext cx="6420485" cy="753745"/>
          </a:xfrm>
          <a:prstGeom prst="rect">
            <a:avLst/>
          </a:prstGeom>
        </p:spPr>
      </p:pic>
      <p:pic>
        <p:nvPicPr>
          <p:cNvPr id="7" name="Picture 6" descr="p3"/>
          <p:cNvPicPr>
            <a:picLocks noChangeAspect="1"/>
          </p:cNvPicPr>
          <p:nvPr/>
        </p:nvPicPr>
        <p:blipFill>
          <a:blip r:embed="rId3"/>
          <a:stretch>
            <a:fillRect/>
          </a:stretch>
        </p:blipFill>
        <p:spPr>
          <a:xfrm>
            <a:off x="3990340" y="5694680"/>
            <a:ext cx="6420485" cy="694055"/>
          </a:xfrm>
          <a:prstGeom prst="rect">
            <a:avLst/>
          </a:prstGeom>
        </p:spPr>
      </p:pic>
      <p:pic>
        <p:nvPicPr>
          <p:cNvPr id="8" name="Picture 7" descr="p5"/>
          <p:cNvPicPr>
            <a:picLocks noChangeAspect="1"/>
          </p:cNvPicPr>
          <p:nvPr/>
        </p:nvPicPr>
        <p:blipFill>
          <a:blip r:embed="rId4"/>
          <a:stretch>
            <a:fillRect/>
          </a:stretch>
        </p:blipFill>
        <p:spPr>
          <a:xfrm>
            <a:off x="3990340" y="4604385"/>
            <a:ext cx="6419850" cy="878840"/>
          </a:xfrm>
          <a:prstGeom prst="rect">
            <a:avLst/>
          </a:prstGeom>
        </p:spPr>
      </p:pic>
      <p:pic>
        <p:nvPicPr>
          <p:cNvPr id="9" name="Picture 8" descr="p6"/>
          <p:cNvPicPr>
            <a:picLocks noChangeAspect="1"/>
          </p:cNvPicPr>
          <p:nvPr/>
        </p:nvPicPr>
        <p:blipFill>
          <a:blip r:embed="rId5"/>
          <a:stretch>
            <a:fillRect/>
          </a:stretch>
        </p:blipFill>
        <p:spPr>
          <a:xfrm>
            <a:off x="3989705" y="3226435"/>
            <a:ext cx="6420485" cy="1209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0230"/>
          </a:xfrm>
        </p:spPr>
        <p:txBody>
          <a:bodyPr>
            <a:normAutofit fontScale="90000"/>
          </a:bodyPr>
          <a:p>
            <a:r>
              <a:rPr lang="en-US">
                <a:ln w="22225">
                  <a:solidFill>
                    <a:schemeClr val="accent2"/>
                  </a:solidFill>
                  <a:prstDash val="solid"/>
                </a:ln>
                <a:solidFill>
                  <a:schemeClr val="accent2">
                    <a:lumMod val="40000"/>
                    <a:lumOff val="60000"/>
                  </a:schemeClr>
                </a:solidFill>
                <a:effectLst/>
              </a:rPr>
              <a:t>Results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370205" y="934720"/>
            <a:ext cx="5589270" cy="4201795"/>
          </a:xfrm>
        </p:spPr>
        <p:txBody>
          <a:bodyPr/>
          <a:p>
            <a:pPr marL="0" indent="0">
              <a:buNone/>
            </a:pPr>
            <a:r>
              <a:rPr lang="en-US">
                <a:solidFill>
                  <a:schemeClr val="accent1"/>
                </a:solidFill>
                <a:effectLst>
                  <a:outerShdw blurRad="38100" dist="25400" dir="5400000" algn="ctr" rotWithShape="0">
                    <a:srgbClr val="6E747A">
                      <a:alpha val="43000"/>
                    </a:srgbClr>
                  </a:outerShdw>
                </a:effectLst>
              </a:rPr>
              <a:t>Campaign 1:</a:t>
            </a:r>
            <a:r>
              <a:rPr lang="en-US"/>
              <a:t> (duration ~10 days)</a:t>
            </a:r>
            <a:endParaRPr lang="en-US"/>
          </a:p>
          <a:p>
            <a:pPr marL="0" indent="0">
              <a:buNone/>
            </a:pPr>
            <a:endParaRPr lang="en-US" sz="1600"/>
          </a:p>
          <a:p>
            <a:pPr marL="0" indent="0">
              <a:buNone/>
            </a:pPr>
            <a:endParaRPr lang="en-US" sz="1600"/>
          </a:p>
          <a:p>
            <a:pPr marL="0" indent="0">
              <a:buNone/>
            </a:pPr>
            <a:endParaRPr lang="en-US" sz="1600"/>
          </a:p>
        </p:txBody>
      </p:sp>
      <p:sp>
        <p:nvSpPr>
          <p:cNvPr id="5" name="Content Placeholder 4"/>
          <p:cNvSpPr>
            <a:spLocks noGrp="1"/>
          </p:cNvSpPr>
          <p:nvPr>
            <p:ph sz="half" idx="2"/>
          </p:nvPr>
        </p:nvSpPr>
        <p:spPr>
          <a:xfrm>
            <a:off x="6172200" y="934720"/>
            <a:ext cx="5317490" cy="4201160"/>
          </a:xfrm>
        </p:spPr>
        <p:txBody>
          <a:bodyPr/>
          <a:p>
            <a:pPr marL="0" indent="0">
              <a:buNone/>
            </a:pPr>
            <a:r>
              <a:rPr lang="en-US">
                <a:solidFill>
                  <a:schemeClr val="accent1"/>
                </a:solidFill>
                <a:effectLst>
                  <a:outerShdw blurRad="38100" dist="25400" dir="5400000" algn="ctr" rotWithShape="0">
                    <a:srgbClr val="6E747A">
                      <a:alpha val="43000"/>
                    </a:srgbClr>
                  </a:outerShdw>
                </a:effectLst>
                <a:sym typeface="+mn-ea"/>
              </a:rPr>
              <a:t>Campaign 2: </a:t>
            </a:r>
            <a:r>
              <a:rPr lang="en-US">
                <a:sym typeface="+mn-ea"/>
              </a:rPr>
              <a:t>(duration ~10 days)</a:t>
            </a:r>
            <a:endParaRPr lang="en-US"/>
          </a:p>
        </p:txBody>
      </p:sp>
      <p:graphicFrame>
        <p:nvGraphicFramePr>
          <p:cNvPr id="4" name="Table 3"/>
          <p:cNvGraphicFramePr/>
          <p:nvPr/>
        </p:nvGraphicFramePr>
        <p:xfrm>
          <a:off x="492125" y="1442085"/>
          <a:ext cx="3780790" cy="3418205"/>
        </p:xfrm>
        <a:graphic>
          <a:graphicData uri="http://schemas.openxmlformats.org/drawingml/2006/table">
            <a:tbl>
              <a:tblPr firstRow="1" bandRow="1">
                <a:tableStyleId>{5C22544A-7EE6-4342-B048-85BDC9FD1C3A}</a:tableStyleId>
              </a:tblPr>
              <a:tblGrid>
                <a:gridCol w="784860"/>
                <a:gridCol w="929640"/>
                <a:gridCol w="2066290"/>
              </a:tblGrid>
              <a:tr h="370205">
                <a:tc>
                  <a:txBody>
                    <a:bodyPr/>
                    <a:p>
                      <a:pPr>
                        <a:buNone/>
                      </a:pPr>
                      <a:r>
                        <a:rPr lang="en-US"/>
                        <a:t>#Day</a:t>
                      </a:r>
                      <a:endParaRPr lang="en-US"/>
                    </a:p>
                  </a:txBody>
                  <a:tcPr/>
                </a:tc>
                <a:tc>
                  <a:txBody>
                    <a:bodyPr/>
                    <a:p>
                      <a:pPr>
                        <a:buNone/>
                      </a:pPr>
                      <a:r>
                        <a:rPr lang="en-US"/>
                        <a:t>#Users</a:t>
                      </a:r>
                      <a:endParaRPr lang="en-US"/>
                    </a:p>
                  </a:txBody>
                  <a:tcPr/>
                </a:tc>
                <a:tc>
                  <a:txBody>
                    <a:bodyPr/>
                    <a:p>
                      <a:pPr>
                        <a:buNone/>
                      </a:pPr>
                      <a:r>
                        <a:rPr lang="en-US"/>
                        <a:t>#Spreading content</a:t>
                      </a:r>
                      <a:endParaRPr lang="en-US"/>
                    </a:p>
                  </a:txBody>
                  <a:tcPr/>
                </a:tc>
              </a:tr>
              <a:tr h="304800">
                <a:tc>
                  <a:txBody>
                    <a:bodyPr/>
                    <a:p>
                      <a:pPr>
                        <a:buNone/>
                      </a:pPr>
                      <a:r>
                        <a:rPr lang="en-US" sz="1400">
                          <a:sym typeface="+mn-ea"/>
                        </a:rPr>
                        <a:t>1</a:t>
                      </a:r>
                      <a:endParaRPr lang="en-US" sz="1400">
                        <a:sym typeface="+mn-ea"/>
                      </a:endParaRPr>
                    </a:p>
                  </a:txBody>
                  <a:tcPr/>
                </a:tc>
                <a:tc>
                  <a:txBody>
                    <a:bodyPr/>
                    <a:p>
                      <a:pPr>
                        <a:buNone/>
                      </a:pPr>
                      <a:r>
                        <a:rPr lang="en-US" sz="1400">
                          <a:sym typeface="+mn-ea"/>
                        </a:rPr>
                        <a:t>807</a:t>
                      </a:r>
                      <a:endParaRPr lang="en-US" sz="1400">
                        <a:sym typeface="+mn-ea"/>
                      </a:endParaRPr>
                    </a:p>
                  </a:txBody>
                  <a:tcPr/>
                </a:tc>
                <a:tc>
                  <a:txBody>
                    <a:bodyPr/>
                    <a:p>
                      <a:pPr>
                        <a:buNone/>
                      </a:pPr>
                      <a:r>
                        <a:rPr lang="en-US" sz="1400"/>
                        <a:t>825</a:t>
                      </a:r>
                      <a:endParaRPr lang="en-US" sz="1400"/>
                    </a:p>
                  </a:txBody>
                  <a:tcPr/>
                </a:tc>
              </a:tr>
              <a:tr h="304800">
                <a:tc>
                  <a:txBody>
                    <a:bodyPr/>
                    <a:p>
                      <a:pPr>
                        <a:buNone/>
                      </a:pPr>
                      <a:r>
                        <a:rPr lang="en-US" sz="1400">
                          <a:sym typeface="+mn-ea"/>
                        </a:rPr>
                        <a:t>2</a:t>
                      </a:r>
                      <a:endParaRPr lang="en-US" sz="1400">
                        <a:sym typeface="+mn-ea"/>
                      </a:endParaRPr>
                    </a:p>
                  </a:txBody>
                  <a:tcPr/>
                </a:tc>
                <a:tc>
                  <a:txBody>
                    <a:bodyPr/>
                    <a:p>
                      <a:pPr>
                        <a:buNone/>
                      </a:pPr>
                      <a:r>
                        <a:rPr lang="en-US" sz="1400">
                          <a:sym typeface="+mn-ea"/>
                        </a:rPr>
                        <a:t>286</a:t>
                      </a:r>
                      <a:endParaRPr lang="en-US" sz="1400">
                        <a:sym typeface="+mn-ea"/>
                      </a:endParaRPr>
                    </a:p>
                  </a:txBody>
                  <a:tcPr/>
                </a:tc>
                <a:tc>
                  <a:txBody>
                    <a:bodyPr/>
                    <a:p>
                      <a:pPr>
                        <a:buNone/>
                      </a:pPr>
                      <a:r>
                        <a:rPr lang="en-US" sz="1400"/>
                        <a:t>218</a:t>
                      </a:r>
                      <a:endParaRPr lang="en-US" sz="1400"/>
                    </a:p>
                  </a:txBody>
                  <a:tcPr/>
                </a:tc>
              </a:tr>
              <a:tr h="304800">
                <a:tc>
                  <a:txBody>
                    <a:bodyPr/>
                    <a:p>
                      <a:pPr>
                        <a:buNone/>
                      </a:pPr>
                      <a:r>
                        <a:rPr lang="en-US" sz="1400"/>
                        <a:t>3</a:t>
                      </a:r>
                      <a:endParaRPr lang="en-US" sz="1400"/>
                    </a:p>
                  </a:txBody>
                  <a:tcPr/>
                </a:tc>
                <a:tc>
                  <a:txBody>
                    <a:bodyPr/>
                    <a:p>
                      <a:pPr>
                        <a:buNone/>
                      </a:pPr>
                      <a:r>
                        <a:rPr lang="en-US" sz="1400"/>
                        <a:t>164</a:t>
                      </a:r>
                      <a:endParaRPr lang="en-US" sz="1400"/>
                    </a:p>
                  </a:txBody>
                  <a:tcPr/>
                </a:tc>
                <a:tc>
                  <a:txBody>
                    <a:bodyPr/>
                    <a:p>
                      <a:pPr>
                        <a:buNone/>
                      </a:pPr>
                      <a:r>
                        <a:rPr lang="en-US" sz="1400"/>
                        <a:t>108</a:t>
                      </a:r>
                      <a:endParaRPr lang="en-US" sz="1400"/>
                    </a:p>
                  </a:txBody>
                  <a:tcPr/>
                </a:tc>
              </a:tr>
              <a:tr h="304800">
                <a:tc>
                  <a:txBody>
                    <a:bodyPr/>
                    <a:p>
                      <a:pPr>
                        <a:buNone/>
                      </a:pPr>
                      <a:r>
                        <a:rPr lang="en-US" sz="1400"/>
                        <a:t>4</a:t>
                      </a:r>
                      <a:endParaRPr lang="en-US" sz="1400"/>
                    </a:p>
                  </a:txBody>
                  <a:tcPr/>
                </a:tc>
                <a:tc>
                  <a:txBody>
                    <a:bodyPr/>
                    <a:p>
                      <a:pPr>
                        <a:buNone/>
                      </a:pPr>
                      <a:r>
                        <a:rPr lang="en-US" sz="1400"/>
                        <a:t>87</a:t>
                      </a:r>
                      <a:endParaRPr lang="en-US" sz="1400"/>
                    </a:p>
                  </a:txBody>
                  <a:tcPr/>
                </a:tc>
                <a:tc>
                  <a:txBody>
                    <a:bodyPr/>
                    <a:p>
                      <a:pPr>
                        <a:buNone/>
                      </a:pPr>
                      <a:r>
                        <a:rPr lang="en-US" sz="1400"/>
                        <a:t>52</a:t>
                      </a:r>
                      <a:endParaRPr lang="en-US" sz="1400"/>
                    </a:p>
                  </a:txBody>
                  <a:tcPr/>
                </a:tc>
              </a:tr>
              <a:tr h="304800">
                <a:tc>
                  <a:txBody>
                    <a:bodyPr/>
                    <a:p>
                      <a:pPr>
                        <a:buNone/>
                      </a:pPr>
                      <a:r>
                        <a:rPr lang="en-US" sz="1400"/>
                        <a:t>5</a:t>
                      </a:r>
                      <a:endParaRPr lang="en-US" sz="1400"/>
                    </a:p>
                  </a:txBody>
                  <a:tcPr/>
                </a:tc>
                <a:tc>
                  <a:txBody>
                    <a:bodyPr/>
                    <a:p>
                      <a:pPr>
                        <a:buNone/>
                      </a:pPr>
                      <a:r>
                        <a:rPr lang="en-US" sz="1400"/>
                        <a:t>68</a:t>
                      </a:r>
                      <a:endParaRPr lang="en-US" sz="1400"/>
                    </a:p>
                  </a:txBody>
                  <a:tcPr/>
                </a:tc>
                <a:tc>
                  <a:txBody>
                    <a:bodyPr/>
                    <a:p>
                      <a:pPr>
                        <a:buNone/>
                      </a:pPr>
                      <a:r>
                        <a:rPr lang="en-US" sz="1400"/>
                        <a:t>42</a:t>
                      </a:r>
                      <a:endParaRPr lang="en-US" sz="1400"/>
                    </a:p>
                  </a:txBody>
                  <a:tcPr/>
                </a:tc>
              </a:tr>
              <a:tr h="304800">
                <a:tc>
                  <a:txBody>
                    <a:bodyPr/>
                    <a:p>
                      <a:pPr>
                        <a:buNone/>
                      </a:pPr>
                      <a:r>
                        <a:rPr lang="en-US" sz="1400"/>
                        <a:t>6</a:t>
                      </a:r>
                      <a:endParaRPr lang="en-US" sz="1400"/>
                    </a:p>
                  </a:txBody>
                  <a:tcPr/>
                </a:tc>
                <a:tc>
                  <a:txBody>
                    <a:bodyPr/>
                    <a:p>
                      <a:pPr>
                        <a:buNone/>
                      </a:pPr>
                      <a:r>
                        <a:rPr lang="en-US" sz="1400"/>
                        <a:t>115</a:t>
                      </a:r>
                      <a:endParaRPr lang="en-US" sz="1400"/>
                    </a:p>
                  </a:txBody>
                  <a:tcPr/>
                </a:tc>
                <a:tc>
                  <a:txBody>
                    <a:bodyPr/>
                    <a:p>
                      <a:pPr>
                        <a:buNone/>
                      </a:pPr>
                      <a:r>
                        <a:rPr lang="en-US" sz="1400"/>
                        <a:t>79</a:t>
                      </a:r>
                      <a:endParaRPr lang="en-US" sz="1400"/>
                    </a:p>
                  </a:txBody>
                  <a:tcPr/>
                </a:tc>
              </a:tr>
              <a:tr h="304800">
                <a:tc>
                  <a:txBody>
                    <a:bodyPr/>
                    <a:p>
                      <a:pPr>
                        <a:buNone/>
                      </a:pPr>
                      <a:r>
                        <a:rPr lang="en-US" sz="1400"/>
                        <a:t>7</a:t>
                      </a:r>
                      <a:endParaRPr lang="en-US" sz="1400"/>
                    </a:p>
                  </a:txBody>
                  <a:tcPr/>
                </a:tc>
                <a:tc>
                  <a:txBody>
                    <a:bodyPr/>
                    <a:p>
                      <a:pPr>
                        <a:buNone/>
                      </a:pPr>
                      <a:r>
                        <a:rPr lang="en-US" sz="1400"/>
                        <a:t>77</a:t>
                      </a:r>
                      <a:endParaRPr lang="en-US" sz="1400"/>
                    </a:p>
                  </a:txBody>
                  <a:tcPr/>
                </a:tc>
                <a:tc>
                  <a:txBody>
                    <a:bodyPr/>
                    <a:p>
                      <a:pPr>
                        <a:buNone/>
                      </a:pPr>
                      <a:r>
                        <a:rPr lang="en-US" sz="1400"/>
                        <a:t>48</a:t>
                      </a:r>
                      <a:endParaRPr lang="en-US" sz="1400"/>
                    </a:p>
                  </a:txBody>
                  <a:tcPr/>
                </a:tc>
              </a:tr>
              <a:tr h="304800">
                <a:tc>
                  <a:txBody>
                    <a:bodyPr/>
                    <a:p>
                      <a:pPr>
                        <a:buNone/>
                      </a:pPr>
                      <a:r>
                        <a:rPr lang="en-US" sz="1400"/>
                        <a:t>8</a:t>
                      </a:r>
                      <a:endParaRPr lang="en-US" sz="1400"/>
                    </a:p>
                  </a:txBody>
                  <a:tcPr/>
                </a:tc>
                <a:tc>
                  <a:txBody>
                    <a:bodyPr/>
                    <a:p>
                      <a:pPr>
                        <a:buNone/>
                      </a:pPr>
                      <a:r>
                        <a:rPr lang="en-US" sz="1400"/>
                        <a:t>35</a:t>
                      </a:r>
                      <a:endParaRPr lang="en-US" sz="1400"/>
                    </a:p>
                  </a:txBody>
                  <a:tcPr/>
                </a:tc>
                <a:tc>
                  <a:txBody>
                    <a:bodyPr/>
                    <a:p>
                      <a:pPr>
                        <a:buNone/>
                      </a:pPr>
                      <a:r>
                        <a:rPr lang="en-US" sz="1400"/>
                        <a:t>19</a:t>
                      </a:r>
                      <a:endParaRPr lang="en-US" sz="1400"/>
                    </a:p>
                  </a:txBody>
                  <a:tcPr/>
                </a:tc>
              </a:tr>
              <a:tr h="304800">
                <a:tc>
                  <a:txBody>
                    <a:bodyPr/>
                    <a:p>
                      <a:pPr>
                        <a:buNone/>
                      </a:pPr>
                      <a:r>
                        <a:rPr lang="en-US" sz="1400"/>
                        <a:t>9</a:t>
                      </a:r>
                      <a:endParaRPr lang="en-US" sz="1400"/>
                    </a:p>
                  </a:txBody>
                  <a:tcPr/>
                </a:tc>
                <a:tc>
                  <a:txBody>
                    <a:bodyPr/>
                    <a:p>
                      <a:pPr>
                        <a:buNone/>
                      </a:pPr>
                      <a:r>
                        <a:rPr lang="en-US" sz="1400"/>
                        <a:t>31</a:t>
                      </a:r>
                      <a:endParaRPr lang="en-US" sz="1400"/>
                    </a:p>
                  </a:txBody>
                  <a:tcPr/>
                </a:tc>
                <a:tc>
                  <a:txBody>
                    <a:bodyPr/>
                    <a:p>
                      <a:pPr>
                        <a:buNone/>
                      </a:pPr>
                      <a:r>
                        <a:rPr lang="en-US" sz="1400"/>
                        <a:t>17</a:t>
                      </a:r>
                      <a:endParaRPr lang="en-US" sz="1400"/>
                    </a:p>
                  </a:txBody>
                  <a:tcPr/>
                </a:tc>
              </a:tr>
              <a:tr h="304800">
                <a:tc>
                  <a:txBody>
                    <a:bodyPr/>
                    <a:p>
                      <a:pPr>
                        <a:buNone/>
                      </a:pPr>
                      <a:r>
                        <a:rPr lang="en-US" sz="1400"/>
                        <a:t>10</a:t>
                      </a:r>
                      <a:endParaRPr lang="en-US" sz="1400"/>
                    </a:p>
                  </a:txBody>
                  <a:tcPr/>
                </a:tc>
                <a:tc>
                  <a:txBody>
                    <a:bodyPr/>
                    <a:p>
                      <a:pPr>
                        <a:buNone/>
                      </a:pPr>
                      <a:r>
                        <a:rPr lang="en-US" sz="1400"/>
                        <a:t>60</a:t>
                      </a:r>
                      <a:endParaRPr lang="en-US" sz="1400"/>
                    </a:p>
                  </a:txBody>
                  <a:tcPr/>
                </a:tc>
                <a:tc>
                  <a:txBody>
                    <a:bodyPr/>
                    <a:p>
                      <a:pPr>
                        <a:buNone/>
                      </a:pPr>
                      <a:r>
                        <a:rPr lang="en-US" sz="1400"/>
                        <a:t>36</a:t>
                      </a:r>
                      <a:endParaRPr lang="en-US" sz="1400"/>
                    </a:p>
                  </a:txBody>
                  <a:tcPr/>
                </a:tc>
              </a:tr>
            </a:tbl>
          </a:graphicData>
        </a:graphic>
      </p:graphicFrame>
      <p:graphicFrame>
        <p:nvGraphicFramePr>
          <p:cNvPr id="7" name="Table 6"/>
          <p:cNvGraphicFramePr/>
          <p:nvPr/>
        </p:nvGraphicFramePr>
        <p:xfrm>
          <a:off x="7076440" y="1442085"/>
          <a:ext cx="3736340" cy="3441065"/>
        </p:xfrm>
        <a:graphic>
          <a:graphicData uri="http://schemas.openxmlformats.org/drawingml/2006/table">
            <a:tbl>
              <a:tblPr firstRow="1" bandRow="1">
                <a:tableStyleId>{5C22544A-7EE6-4342-B048-85BDC9FD1C3A}</a:tableStyleId>
              </a:tblPr>
              <a:tblGrid>
                <a:gridCol w="739775"/>
                <a:gridCol w="916940"/>
                <a:gridCol w="2079625"/>
              </a:tblGrid>
              <a:tr h="393065">
                <a:tc>
                  <a:txBody>
                    <a:bodyPr/>
                    <a:p>
                      <a:pPr>
                        <a:buNone/>
                      </a:pPr>
                      <a:r>
                        <a:rPr lang="en-US"/>
                        <a:t>#Day</a:t>
                      </a:r>
                      <a:endParaRPr lang="en-US"/>
                    </a:p>
                  </a:txBody>
                  <a:tcPr/>
                </a:tc>
                <a:tc>
                  <a:txBody>
                    <a:bodyPr/>
                    <a:p>
                      <a:pPr>
                        <a:buNone/>
                      </a:pPr>
                      <a:r>
                        <a:rPr lang="en-US"/>
                        <a:t>#Users</a:t>
                      </a:r>
                      <a:endParaRPr lang="en-US"/>
                    </a:p>
                  </a:txBody>
                  <a:tcPr/>
                </a:tc>
                <a:tc>
                  <a:txBody>
                    <a:bodyPr/>
                    <a:p>
                      <a:pPr>
                        <a:buNone/>
                      </a:pPr>
                      <a:r>
                        <a:rPr lang="en-US"/>
                        <a:t>#Spreading content</a:t>
                      </a:r>
                      <a:endParaRPr lang="en-US"/>
                    </a:p>
                  </a:txBody>
                  <a:tcPr/>
                </a:tc>
              </a:tr>
              <a:tr h="304800">
                <a:tc>
                  <a:txBody>
                    <a:bodyPr/>
                    <a:p>
                      <a:pPr>
                        <a:buNone/>
                      </a:pPr>
                      <a:r>
                        <a:rPr lang="en-US" sz="1400">
                          <a:sym typeface="+mn-ea"/>
                        </a:rPr>
                        <a:t>1</a:t>
                      </a:r>
                      <a:endParaRPr lang="en-US" sz="1400">
                        <a:sym typeface="+mn-ea"/>
                      </a:endParaRPr>
                    </a:p>
                  </a:txBody>
                  <a:tcPr/>
                </a:tc>
                <a:tc>
                  <a:txBody>
                    <a:bodyPr/>
                    <a:p>
                      <a:pPr>
                        <a:buNone/>
                      </a:pPr>
                      <a:r>
                        <a:rPr lang="en-US" sz="1400">
                          <a:sym typeface="+mn-ea"/>
                        </a:rPr>
                        <a:t>1948 </a:t>
                      </a:r>
                      <a:endParaRPr lang="en-US" sz="1400">
                        <a:sym typeface="+mn-ea"/>
                      </a:endParaRPr>
                    </a:p>
                  </a:txBody>
                  <a:tcPr/>
                </a:tc>
                <a:tc>
                  <a:txBody>
                    <a:bodyPr/>
                    <a:p>
                      <a:pPr>
                        <a:buNone/>
                      </a:pPr>
                      <a:r>
                        <a:rPr lang="en-US" sz="1400"/>
                        <a:t>1977</a:t>
                      </a:r>
                      <a:endParaRPr lang="en-US" sz="1400"/>
                    </a:p>
                  </a:txBody>
                  <a:tcPr/>
                </a:tc>
              </a:tr>
              <a:tr h="304800">
                <a:tc>
                  <a:txBody>
                    <a:bodyPr/>
                    <a:p>
                      <a:pPr>
                        <a:buNone/>
                      </a:pPr>
                      <a:r>
                        <a:rPr lang="en-US" sz="1400">
                          <a:sym typeface="+mn-ea"/>
                        </a:rPr>
                        <a:t>2</a:t>
                      </a:r>
                      <a:endParaRPr lang="en-US" sz="1400">
                        <a:sym typeface="+mn-ea"/>
                      </a:endParaRPr>
                    </a:p>
                  </a:txBody>
                  <a:tcPr/>
                </a:tc>
                <a:tc>
                  <a:txBody>
                    <a:bodyPr/>
                    <a:p>
                      <a:pPr>
                        <a:buNone/>
                      </a:pPr>
                      <a:r>
                        <a:rPr lang="en-US" sz="1400">
                          <a:sym typeface="+mn-ea"/>
                        </a:rPr>
                        <a:t>247</a:t>
                      </a:r>
                      <a:endParaRPr lang="en-US" sz="1400">
                        <a:sym typeface="+mn-ea"/>
                      </a:endParaRPr>
                    </a:p>
                  </a:txBody>
                  <a:tcPr/>
                </a:tc>
                <a:tc>
                  <a:txBody>
                    <a:bodyPr/>
                    <a:p>
                      <a:pPr>
                        <a:buNone/>
                      </a:pPr>
                      <a:r>
                        <a:rPr lang="en-US" sz="1400"/>
                        <a:t>181</a:t>
                      </a:r>
                      <a:endParaRPr lang="en-US" sz="1400"/>
                    </a:p>
                  </a:txBody>
                  <a:tcPr/>
                </a:tc>
              </a:tr>
              <a:tr h="304800">
                <a:tc>
                  <a:txBody>
                    <a:bodyPr/>
                    <a:p>
                      <a:pPr>
                        <a:buNone/>
                      </a:pPr>
                      <a:r>
                        <a:rPr lang="en-US" sz="1400"/>
                        <a:t>3</a:t>
                      </a:r>
                      <a:endParaRPr lang="en-US" sz="1400"/>
                    </a:p>
                  </a:txBody>
                  <a:tcPr/>
                </a:tc>
                <a:tc>
                  <a:txBody>
                    <a:bodyPr/>
                    <a:p>
                      <a:pPr>
                        <a:buNone/>
                      </a:pPr>
                      <a:r>
                        <a:rPr lang="en-US" sz="1400"/>
                        <a:t>111</a:t>
                      </a:r>
                      <a:endParaRPr lang="en-US" sz="1400"/>
                    </a:p>
                  </a:txBody>
                  <a:tcPr/>
                </a:tc>
                <a:tc>
                  <a:txBody>
                    <a:bodyPr/>
                    <a:p>
                      <a:pPr>
                        <a:buNone/>
                      </a:pPr>
                      <a:r>
                        <a:rPr lang="en-US" sz="1400"/>
                        <a:t>70</a:t>
                      </a:r>
                      <a:endParaRPr lang="en-US" sz="1400"/>
                    </a:p>
                  </a:txBody>
                  <a:tcPr/>
                </a:tc>
              </a:tr>
              <a:tr h="304800">
                <a:tc>
                  <a:txBody>
                    <a:bodyPr/>
                    <a:p>
                      <a:pPr>
                        <a:buNone/>
                      </a:pPr>
                      <a:r>
                        <a:rPr lang="en-US" sz="1400"/>
                        <a:t>4</a:t>
                      </a:r>
                      <a:endParaRPr lang="en-US" sz="1400"/>
                    </a:p>
                  </a:txBody>
                  <a:tcPr/>
                </a:tc>
                <a:tc>
                  <a:txBody>
                    <a:bodyPr/>
                    <a:p>
                      <a:pPr>
                        <a:buNone/>
                      </a:pPr>
                      <a:r>
                        <a:rPr lang="en-US" sz="1400"/>
                        <a:t>55</a:t>
                      </a:r>
                      <a:endParaRPr lang="en-US" sz="1400"/>
                    </a:p>
                  </a:txBody>
                  <a:tcPr/>
                </a:tc>
                <a:tc>
                  <a:txBody>
                    <a:bodyPr/>
                    <a:p>
                      <a:pPr>
                        <a:buNone/>
                      </a:pPr>
                      <a:r>
                        <a:rPr lang="en-US" sz="1400"/>
                        <a:t>32</a:t>
                      </a:r>
                      <a:endParaRPr lang="en-US" sz="1400"/>
                    </a:p>
                  </a:txBody>
                  <a:tcPr/>
                </a:tc>
              </a:tr>
              <a:tr h="304800">
                <a:tc>
                  <a:txBody>
                    <a:bodyPr/>
                    <a:p>
                      <a:pPr>
                        <a:buNone/>
                      </a:pPr>
                      <a:r>
                        <a:rPr lang="en-US" sz="1400"/>
                        <a:t>5</a:t>
                      </a:r>
                      <a:endParaRPr lang="en-US" sz="1400"/>
                    </a:p>
                  </a:txBody>
                  <a:tcPr/>
                </a:tc>
                <a:tc>
                  <a:txBody>
                    <a:bodyPr/>
                    <a:p>
                      <a:pPr>
                        <a:buNone/>
                      </a:pPr>
                      <a:r>
                        <a:rPr lang="en-US" sz="1400"/>
                        <a:t>82</a:t>
                      </a:r>
                      <a:endParaRPr lang="en-US" sz="1400"/>
                    </a:p>
                  </a:txBody>
                  <a:tcPr/>
                </a:tc>
                <a:tc>
                  <a:txBody>
                    <a:bodyPr/>
                    <a:p>
                      <a:pPr>
                        <a:buNone/>
                      </a:pPr>
                      <a:r>
                        <a:rPr lang="en-US" sz="1400"/>
                        <a:t>54</a:t>
                      </a:r>
                      <a:endParaRPr lang="en-US" sz="1400"/>
                    </a:p>
                  </a:txBody>
                  <a:tcPr/>
                </a:tc>
              </a:tr>
              <a:tr h="304800">
                <a:tc>
                  <a:txBody>
                    <a:bodyPr/>
                    <a:p>
                      <a:pPr>
                        <a:buNone/>
                      </a:pPr>
                      <a:r>
                        <a:rPr lang="en-US" sz="1400"/>
                        <a:t>6</a:t>
                      </a:r>
                      <a:endParaRPr lang="en-US" sz="1400"/>
                    </a:p>
                  </a:txBody>
                  <a:tcPr/>
                </a:tc>
                <a:tc>
                  <a:txBody>
                    <a:bodyPr/>
                    <a:p>
                      <a:pPr>
                        <a:buNone/>
                      </a:pPr>
                      <a:r>
                        <a:rPr lang="en-US" sz="1400"/>
                        <a:t>102</a:t>
                      </a:r>
                      <a:endParaRPr lang="en-US" sz="1400"/>
                    </a:p>
                  </a:txBody>
                  <a:tcPr/>
                </a:tc>
                <a:tc>
                  <a:txBody>
                    <a:bodyPr/>
                    <a:p>
                      <a:pPr>
                        <a:buNone/>
                      </a:pPr>
                      <a:r>
                        <a:rPr lang="en-US" sz="1400"/>
                        <a:t>70</a:t>
                      </a:r>
                      <a:endParaRPr lang="en-US" sz="1400"/>
                    </a:p>
                  </a:txBody>
                  <a:tcPr/>
                </a:tc>
              </a:tr>
              <a:tr h="304800">
                <a:tc>
                  <a:txBody>
                    <a:bodyPr/>
                    <a:p>
                      <a:pPr>
                        <a:buNone/>
                      </a:pPr>
                      <a:r>
                        <a:rPr lang="en-US" sz="1400"/>
                        <a:t>7</a:t>
                      </a:r>
                      <a:endParaRPr lang="en-US" sz="1400"/>
                    </a:p>
                  </a:txBody>
                  <a:tcPr/>
                </a:tc>
                <a:tc>
                  <a:txBody>
                    <a:bodyPr/>
                    <a:p>
                      <a:pPr>
                        <a:buNone/>
                      </a:pPr>
                      <a:r>
                        <a:rPr lang="en-US" sz="1400"/>
                        <a:t>66</a:t>
                      </a:r>
                      <a:endParaRPr lang="en-US" sz="1400"/>
                    </a:p>
                  </a:txBody>
                  <a:tcPr/>
                </a:tc>
                <a:tc>
                  <a:txBody>
                    <a:bodyPr/>
                    <a:p>
                      <a:pPr>
                        <a:buNone/>
                      </a:pPr>
                      <a:r>
                        <a:rPr lang="en-US" sz="1400"/>
                        <a:t>44</a:t>
                      </a:r>
                      <a:endParaRPr lang="en-US" sz="1400"/>
                    </a:p>
                  </a:txBody>
                  <a:tcPr/>
                </a:tc>
              </a:tr>
              <a:tr h="304800">
                <a:tc>
                  <a:txBody>
                    <a:bodyPr/>
                    <a:p>
                      <a:pPr>
                        <a:buNone/>
                      </a:pPr>
                      <a:r>
                        <a:rPr lang="en-US" sz="1400"/>
                        <a:t>8</a:t>
                      </a:r>
                      <a:endParaRPr lang="en-US" sz="1400"/>
                    </a:p>
                  </a:txBody>
                  <a:tcPr/>
                </a:tc>
                <a:tc>
                  <a:txBody>
                    <a:bodyPr/>
                    <a:p>
                      <a:pPr>
                        <a:buNone/>
                      </a:pPr>
                      <a:r>
                        <a:rPr lang="en-US" sz="1400"/>
                        <a:t>68</a:t>
                      </a:r>
                      <a:endParaRPr lang="en-US" sz="1400"/>
                    </a:p>
                  </a:txBody>
                  <a:tcPr/>
                </a:tc>
                <a:tc>
                  <a:txBody>
                    <a:bodyPr/>
                    <a:p>
                      <a:pPr>
                        <a:buNone/>
                      </a:pPr>
                      <a:r>
                        <a:rPr lang="en-US" sz="1400"/>
                        <a:t>49</a:t>
                      </a:r>
                      <a:endParaRPr lang="en-US" sz="1400"/>
                    </a:p>
                  </a:txBody>
                  <a:tcPr/>
                </a:tc>
              </a:tr>
              <a:tr h="304800">
                <a:tc>
                  <a:txBody>
                    <a:bodyPr/>
                    <a:p>
                      <a:pPr>
                        <a:buNone/>
                      </a:pPr>
                      <a:r>
                        <a:rPr lang="en-US" sz="1400"/>
                        <a:t>9</a:t>
                      </a:r>
                      <a:endParaRPr lang="en-US" sz="1400"/>
                    </a:p>
                  </a:txBody>
                  <a:tcPr/>
                </a:tc>
                <a:tc>
                  <a:txBody>
                    <a:bodyPr/>
                    <a:p>
                      <a:pPr>
                        <a:buNone/>
                      </a:pPr>
                      <a:r>
                        <a:rPr lang="en-US" sz="1400"/>
                        <a:t>31</a:t>
                      </a:r>
                      <a:endParaRPr lang="en-US" sz="1400"/>
                    </a:p>
                  </a:txBody>
                  <a:tcPr/>
                </a:tc>
                <a:tc>
                  <a:txBody>
                    <a:bodyPr/>
                    <a:p>
                      <a:pPr>
                        <a:buNone/>
                      </a:pPr>
                      <a:r>
                        <a:rPr lang="en-US" sz="1400"/>
                        <a:t>19</a:t>
                      </a:r>
                      <a:endParaRPr lang="en-US" sz="1400"/>
                    </a:p>
                  </a:txBody>
                  <a:tcPr/>
                </a:tc>
              </a:tr>
              <a:tr h="304800">
                <a:tc>
                  <a:txBody>
                    <a:bodyPr/>
                    <a:p>
                      <a:pPr>
                        <a:buNone/>
                      </a:pPr>
                      <a:r>
                        <a:rPr lang="en-US" sz="1400"/>
                        <a:t>10</a:t>
                      </a:r>
                      <a:endParaRPr lang="en-US" sz="1400"/>
                    </a:p>
                  </a:txBody>
                  <a:tcPr/>
                </a:tc>
                <a:tc>
                  <a:txBody>
                    <a:bodyPr/>
                    <a:p>
                      <a:pPr>
                        <a:buNone/>
                      </a:pPr>
                      <a:r>
                        <a:rPr lang="en-US" sz="1400"/>
                        <a:t>60</a:t>
                      </a:r>
                      <a:endParaRPr lang="en-US" sz="1400"/>
                    </a:p>
                  </a:txBody>
                  <a:tcPr/>
                </a:tc>
                <a:tc>
                  <a:txBody>
                    <a:bodyPr/>
                    <a:p>
                      <a:pPr>
                        <a:buNone/>
                      </a:pPr>
                      <a:r>
                        <a:rPr lang="en-US" sz="1400"/>
                        <a:t>38</a:t>
                      </a:r>
                      <a:endParaRPr lang="en-US" sz="1400"/>
                    </a:p>
                  </a:txBody>
                  <a:tcPr/>
                </a:tc>
              </a:tr>
            </a:tbl>
          </a:graphicData>
        </a:graphic>
      </p:graphicFrame>
      <p:sp>
        <p:nvSpPr>
          <p:cNvPr id="9" name="Text Box 8"/>
          <p:cNvSpPr txBox="1"/>
          <p:nvPr/>
        </p:nvSpPr>
        <p:spPr>
          <a:xfrm>
            <a:off x="301625" y="5135880"/>
            <a:ext cx="11323955" cy="922020"/>
          </a:xfrm>
          <a:prstGeom prst="rect">
            <a:avLst/>
          </a:prstGeom>
          <a:noFill/>
        </p:spPr>
        <p:txBody>
          <a:bodyPr wrap="square" rtlCol="0">
            <a:spAutoFit/>
          </a:bodyPr>
          <a:p>
            <a:r>
              <a:rPr lang="en-US"/>
              <a:t>Campaigns 1 and 2 were activated at same day 2010.10.31. Main difference between these two campaigns was that first was without users motivations (incentives like prizes). We can see that number of spreding content and number of activated users in campaigns are different at first day of campaigns and that users were more motivated for Campaign 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365125"/>
            <a:ext cx="10515600" cy="721995"/>
          </a:xfrm>
        </p:spPr>
        <p:txBody>
          <a:bodyPr>
            <a:normAutofit/>
          </a:bodyPr>
          <a:p>
            <a:pPr algn="ctr"/>
            <a:r>
              <a:rPr lang="en-US" sz="2000">
                <a:solidFill>
                  <a:schemeClr val="accent1"/>
                </a:solidFill>
                <a:effectLst>
                  <a:outerShdw blurRad="38100" dist="25400" dir="5400000" algn="ctr" rotWithShape="0">
                    <a:srgbClr val="6E747A">
                      <a:alpha val="43000"/>
                    </a:srgbClr>
                  </a:outerShdw>
                </a:effectLst>
              </a:rPr>
              <a:t>Graphs of users who were most active in Campaign 1 and 2</a:t>
            </a:r>
            <a:endParaRPr lang="en-US" sz="2000">
              <a:solidFill>
                <a:schemeClr val="accent1"/>
              </a:solidFill>
              <a:effectLst>
                <a:outerShdw blurRad="38100" dist="25400" dir="5400000" algn="ctr" rotWithShape="0">
                  <a:srgbClr val="6E747A">
                    <a:alpha val="43000"/>
                  </a:srgbClr>
                </a:outerShdw>
              </a:effectLst>
            </a:endParaRPr>
          </a:p>
        </p:txBody>
      </p:sp>
      <p:pic>
        <p:nvPicPr>
          <p:cNvPr id="7" name="Content Placeholder 6" descr="d1a"/>
          <p:cNvPicPr>
            <a:picLocks noChangeAspect="1"/>
          </p:cNvPicPr>
          <p:nvPr>
            <p:ph sz="half" idx="1"/>
          </p:nvPr>
        </p:nvPicPr>
        <p:blipFill>
          <a:blip r:embed="rId1"/>
          <a:stretch>
            <a:fillRect/>
          </a:stretch>
        </p:blipFill>
        <p:spPr>
          <a:xfrm>
            <a:off x="635635" y="1389380"/>
            <a:ext cx="5119370" cy="4787900"/>
          </a:xfrm>
          <a:prstGeom prst="rect">
            <a:avLst/>
          </a:prstGeom>
        </p:spPr>
      </p:pic>
      <p:pic>
        <p:nvPicPr>
          <p:cNvPr id="8" name="Content Placeholder 7" descr="d2a"/>
          <p:cNvPicPr>
            <a:picLocks noChangeAspect="1"/>
          </p:cNvPicPr>
          <p:nvPr>
            <p:ph sz="half" idx="2"/>
          </p:nvPr>
        </p:nvPicPr>
        <p:blipFill>
          <a:blip r:embed="rId2"/>
          <a:stretch>
            <a:fillRect/>
          </a:stretch>
        </p:blipFill>
        <p:spPr>
          <a:xfrm>
            <a:off x="5676900" y="1390015"/>
            <a:ext cx="5888990" cy="46615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506730" y="527050"/>
            <a:ext cx="5513070" cy="4487545"/>
          </a:xfrm>
        </p:spPr>
        <p:txBody>
          <a:bodyPr/>
          <a:p>
            <a:pPr marL="0" indent="0">
              <a:buNone/>
            </a:pPr>
            <a:r>
              <a:rPr lang="en-US">
                <a:solidFill>
                  <a:schemeClr val="accent1"/>
                </a:solidFill>
                <a:effectLst>
                  <a:outerShdw blurRad="38100" dist="25400" dir="5400000" algn="ctr" rotWithShape="0">
                    <a:srgbClr val="6E747A">
                      <a:alpha val="43000"/>
                    </a:srgbClr>
                  </a:outerShdw>
                </a:effectLst>
              </a:rPr>
              <a:t>Campaign 3: </a:t>
            </a:r>
            <a:r>
              <a:rPr lang="en-US" sz="2000"/>
              <a:t>(from 2011.12.11 to 2012.07.07)</a:t>
            </a:r>
            <a:endParaRPr lang="en-US" sz="2000"/>
          </a:p>
        </p:txBody>
      </p:sp>
      <p:sp>
        <p:nvSpPr>
          <p:cNvPr id="6" name="Content Placeholder 5"/>
          <p:cNvSpPr>
            <a:spLocks noGrp="1"/>
          </p:cNvSpPr>
          <p:nvPr>
            <p:ph sz="half" idx="2"/>
          </p:nvPr>
        </p:nvSpPr>
        <p:spPr>
          <a:xfrm>
            <a:off x="6019800" y="527050"/>
            <a:ext cx="5620385" cy="4488180"/>
          </a:xfrm>
        </p:spPr>
        <p:txBody>
          <a:bodyPr/>
          <a:p>
            <a:pPr marL="0" indent="0">
              <a:buNone/>
            </a:pPr>
            <a:r>
              <a:rPr lang="en-US">
                <a:solidFill>
                  <a:schemeClr val="accent1"/>
                </a:solidFill>
                <a:effectLst>
                  <a:outerShdw blurRad="38100" dist="25400" dir="5400000" algn="ctr" rotWithShape="0">
                    <a:srgbClr val="6E747A">
                      <a:alpha val="43000"/>
                    </a:srgbClr>
                  </a:outerShdw>
                </a:effectLst>
              </a:rPr>
              <a:t>Campaign 4: </a:t>
            </a:r>
            <a:r>
              <a:rPr lang="en-US" sz="2000"/>
              <a:t>(from 2011.12.24 to 2012.07.15)</a:t>
            </a:r>
            <a:endParaRPr lang="en-US" sz="2000"/>
          </a:p>
        </p:txBody>
      </p:sp>
      <p:graphicFrame>
        <p:nvGraphicFramePr>
          <p:cNvPr id="7" name="Table 6"/>
          <p:cNvGraphicFramePr/>
          <p:nvPr/>
        </p:nvGraphicFramePr>
        <p:xfrm>
          <a:off x="492125" y="1442085"/>
          <a:ext cx="4052570" cy="3418205"/>
        </p:xfrm>
        <a:graphic>
          <a:graphicData uri="http://schemas.openxmlformats.org/drawingml/2006/table">
            <a:tbl>
              <a:tblPr firstRow="1" bandRow="1">
                <a:tableStyleId>{5C22544A-7EE6-4342-B048-85BDC9FD1C3A}</a:tableStyleId>
              </a:tblPr>
              <a:tblGrid>
                <a:gridCol w="1082040"/>
                <a:gridCol w="875030"/>
                <a:gridCol w="2095500"/>
              </a:tblGrid>
              <a:tr h="370205">
                <a:tc>
                  <a:txBody>
                    <a:bodyPr/>
                    <a:p>
                      <a:pPr>
                        <a:buNone/>
                      </a:pPr>
                      <a:r>
                        <a:rPr lang="en-US"/>
                        <a:t>#20days</a:t>
                      </a:r>
                      <a:endParaRPr lang="en-US"/>
                    </a:p>
                  </a:txBody>
                  <a:tcPr/>
                </a:tc>
                <a:tc>
                  <a:txBody>
                    <a:bodyPr/>
                    <a:p>
                      <a:pPr>
                        <a:buNone/>
                      </a:pPr>
                      <a:r>
                        <a:rPr lang="en-US"/>
                        <a:t>#Users</a:t>
                      </a:r>
                      <a:endParaRPr lang="en-US"/>
                    </a:p>
                  </a:txBody>
                  <a:tcPr/>
                </a:tc>
                <a:tc>
                  <a:txBody>
                    <a:bodyPr/>
                    <a:p>
                      <a:pPr>
                        <a:buNone/>
                      </a:pPr>
                      <a:r>
                        <a:rPr lang="en-US"/>
                        <a:t>#Spreading content</a:t>
                      </a:r>
                      <a:endParaRPr lang="en-US"/>
                    </a:p>
                  </a:txBody>
                  <a:tcPr/>
                </a:tc>
              </a:tr>
              <a:tr h="304800">
                <a:tc>
                  <a:txBody>
                    <a:bodyPr/>
                    <a:p>
                      <a:pPr>
                        <a:buNone/>
                      </a:pPr>
                      <a:r>
                        <a:rPr lang="en-US" sz="1400">
                          <a:sym typeface="+mn-ea"/>
                        </a:rPr>
                        <a:t>1</a:t>
                      </a:r>
                      <a:endParaRPr lang="en-US" sz="1400">
                        <a:sym typeface="+mn-ea"/>
                      </a:endParaRPr>
                    </a:p>
                  </a:txBody>
                  <a:tcPr/>
                </a:tc>
                <a:tc>
                  <a:txBody>
                    <a:bodyPr/>
                    <a:p>
                      <a:pPr>
                        <a:buNone/>
                      </a:pPr>
                      <a:r>
                        <a:rPr lang="en-US" sz="1400">
                          <a:sym typeface="+mn-ea"/>
                        </a:rPr>
                        <a:t>265 </a:t>
                      </a:r>
                      <a:endParaRPr lang="en-US" sz="1400">
                        <a:sym typeface="+mn-ea"/>
                      </a:endParaRPr>
                    </a:p>
                  </a:txBody>
                  <a:tcPr/>
                </a:tc>
                <a:tc>
                  <a:txBody>
                    <a:bodyPr/>
                    <a:p>
                      <a:pPr>
                        <a:buNone/>
                      </a:pPr>
                      <a:r>
                        <a:rPr lang="en-US" sz="1400"/>
                        <a:t>264</a:t>
                      </a:r>
                      <a:endParaRPr lang="en-US" sz="1400"/>
                    </a:p>
                  </a:txBody>
                  <a:tcPr/>
                </a:tc>
              </a:tr>
              <a:tr h="304800">
                <a:tc>
                  <a:txBody>
                    <a:bodyPr/>
                    <a:p>
                      <a:pPr>
                        <a:buNone/>
                      </a:pPr>
                      <a:r>
                        <a:rPr lang="en-US" sz="1400">
                          <a:sym typeface="+mn-ea"/>
                        </a:rPr>
                        <a:t>2</a:t>
                      </a:r>
                      <a:endParaRPr lang="en-US" sz="1400">
                        <a:sym typeface="+mn-ea"/>
                      </a:endParaRPr>
                    </a:p>
                  </a:txBody>
                  <a:tcPr/>
                </a:tc>
                <a:tc>
                  <a:txBody>
                    <a:bodyPr/>
                    <a:p>
                      <a:pPr>
                        <a:buNone/>
                      </a:pPr>
                      <a:r>
                        <a:rPr lang="en-US" sz="1400">
                          <a:sym typeface="+mn-ea"/>
                        </a:rPr>
                        <a:t>16</a:t>
                      </a:r>
                      <a:endParaRPr lang="en-US" sz="1400">
                        <a:sym typeface="+mn-ea"/>
                      </a:endParaRPr>
                    </a:p>
                  </a:txBody>
                  <a:tcPr/>
                </a:tc>
                <a:tc>
                  <a:txBody>
                    <a:bodyPr/>
                    <a:p>
                      <a:pPr>
                        <a:buNone/>
                      </a:pPr>
                      <a:r>
                        <a:rPr lang="en-US" sz="1400"/>
                        <a:t>9</a:t>
                      </a:r>
                      <a:endParaRPr lang="en-US" sz="1400"/>
                    </a:p>
                  </a:txBody>
                  <a:tcPr/>
                </a:tc>
              </a:tr>
              <a:tr h="304800">
                <a:tc>
                  <a:txBody>
                    <a:bodyPr/>
                    <a:p>
                      <a:pPr>
                        <a:buNone/>
                      </a:pPr>
                      <a:r>
                        <a:rPr lang="en-US" sz="1400"/>
                        <a:t>3</a:t>
                      </a:r>
                      <a:endParaRPr lang="en-US" sz="1400"/>
                    </a:p>
                  </a:txBody>
                  <a:tcPr/>
                </a:tc>
                <a:tc>
                  <a:txBody>
                    <a:bodyPr/>
                    <a:p>
                      <a:pPr>
                        <a:buNone/>
                      </a:pPr>
                      <a:r>
                        <a:rPr lang="en-US" sz="1400"/>
                        <a:t>11</a:t>
                      </a:r>
                      <a:endParaRPr lang="en-US" sz="1400"/>
                    </a:p>
                  </a:txBody>
                  <a:tcPr/>
                </a:tc>
                <a:tc>
                  <a:txBody>
                    <a:bodyPr/>
                    <a:p>
                      <a:pPr>
                        <a:buNone/>
                      </a:pPr>
                      <a:r>
                        <a:rPr lang="en-US" sz="1400"/>
                        <a:t>6</a:t>
                      </a:r>
                      <a:endParaRPr lang="en-US" sz="1400"/>
                    </a:p>
                  </a:txBody>
                  <a:tcPr/>
                </a:tc>
              </a:tr>
              <a:tr h="304800">
                <a:tc>
                  <a:txBody>
                    <a:bodyPr/>
                    <a:p>
                      <a:pPr>
                        <a:buNone/>
                      </a:pPr>
                      <a:r>
                        <a:rPr lang="en-US" sz="1400"/>
                        <a:t>4</a:t>
                      </a:r>
                      <a:endParaRPr lang="en-US" sz="1400"/>
                    </a:p>
                  </a:txBody>
                  <a:tcPr/>
                </a:tc>
                <a:tc>
                  <a:txBody>
                    <a:bodyPr/>
                    <a:p>
                      <a:pPr>
                        <a:buNone/>
                      </a:pPr>
                      <a:r>
                        <a:rPr lang="en-US" sz="1400"/>
                        <a:t>4</a:t>
                      </a:r>
                      <a:endParaRPr lang="en-US" sz="1400"/>
                    </a:p>
                  </a:txBody>
                  <a:tcPr/>
                </a:tc>
                <a:tc>
                  <a:txBody>
                    <a:bodyPr/>
                    <a:p>
                      <a:pPr>
                        <a:buNone/>
                      </a:pPr>
                      <a:r>
                        <a:rPr lang="en-US" sz="1400"/>
                        <a:t>2</a:t>
                      </a:r>
                      <a:endParaRPr lang="en-US" sz="1400"/>
                    </a:p>
                  </a:txBody>
                  <a:tcPr/>
                </a:tc>
              </a:tr>
              <a:tr h="304800">
                <a:tc>
                  <a:txBody>
                    <a:bodyPr/>
                    <a:p>
                      <a:pPr>
                        <a:buNone/>
                      </a:pPr>
                      <a:r>
                        <a:rPr lang="en-US" sz="1400"/>
                        <a:t>5</a:t>
                      </a:r>
                      <a:endParaRPr lang="en-US" sz="1400"/>
                    </a:p>
                  </a:txBody>
                  <a:tcPr/>
                </a:tc>
                <a:tc>
                  <a:txBody>
                    <a:bodyPr/>
                    <a:p>
                      <a:pPr>
                        <a:buNone/>
                      </a:pPr>
                      <a:r>
                        <a:rPr lang="en-US" sz="1400"/>
                        <a:t>12</a:t>
                      </a:r>
                      <a:endParaRPr lang="en-US" sz="1400"/>
                    </a:p>
                  </a:txBody>
                  <a:tcPr/>
                </a:tc>
                <a:tc>
                  <a:txBody>
                    <a:bodyPr/>
                    <a:p>
                      <a:pPr>
                        <a:buNone/>
                      </a:pPr>
                      <a:r>
                        <a:rPr lang="en-US" sz="1400"/>
                        <a:t>8</a:t>
                      </a:r>
                      <a:endParaRPr lang="en-US" sz="1400"/>
                    </a:p>
                  </a:txBody>
                  <a:tcPr/>
                </a:tc>
              </a:tr>
              <a:tr h="304800">
                <a:tc>
                  <a:txBody>
                    <a:bodyPr/>
                    <a:p>
                      <a:pPr>
                        <a:buNone/>
                      </a:pPr>
                      <a:r>
                        <a:rPr lang="en-US" sz="1400"/>
                        <a:t>6</a:t>
                      </a:r>
                      <a:endParaRPr lang="en-US" sz="1400"/>
                    </a:p>
                  </a:txBody>
                  <a:tcPr/>
                </a:tc>
                <a:tc>
                  <a:txBody>
                    <a:bodyPr/>
                    <a:p>
                      <a:pPr>
                        <a:buNone/>
                      </a:pPr>
                      <a:r>
                        <a:rPr lang="en-US" sz="1400"/>
                        <a:t>2</a:t>
                      </a:r>
                      <a:endParaRPr lang="en-US" sz="1400"/>
                    </a:p>
                  </a:txBody>
                  <a:tcPr/>
                </a:tc>
                <a:tc>
                  <a:txBody>
                    <a:bodyPr/>
                    <a:p>
                      <a:pPr>
                        <a:buNone/>
                      </a:pPr>
                      <a:r>
                        <a:rPr lang="en-US" sz="1400"/>
                        <a:t>1</a:t>
                      </a:r>
                      <a:endParaRPr lang="en-US" sz="1400"/>
                    </a:p>
                  </a:txBody>
                  <a:tcPr/>
                </a:tc>
              </a:tr>
              <a:tr h="304800">
                <a:tc>
                  <a:txBody>
                    <a:bodyPr/>
                    <a:p>
                      <a:pPr>
                        <a:buNone/>
                      </a:pPr>
                      <a:r>
                        <a:rPr lang="en-US" sz="1400"/>
                        <a:t>7</a:t>
                      </a:r>
                      <a:endParaRPr lang="en-US" sz="1400"/>
                    </a:p>
                  </a:txBody>
                  <a:tcPr/>
                </a:tc>
                <a:tc>
                  <a:txBody>
                    <a:bodyPr/>
                    <a:p>
                      <a:pPr>
                        <a:buNone/>
                      </a:pPr>
                      <a:r>
                        <a:rPr lang="en-US" sz="1400"/>
                        <a:t>5</a:t>
                      </a:r>
                      <a:endParaRPr lang="en-US" sz="1400"/>
                    </a:p>
                  </a:txBody>
                  <a:tcPr/>
                </a:tc>
                <a:tc>
                  <a:txBody>
                    <a:bodyPr/>
                    <a:p>
                      <a:pPr>
                        <a:buNone/>
                      </a:pPr>
                      <a:r>
                        <a:rPr lang="en-US" sz="1400"/>
                        <a:t>3</a:t>
                      </a:r>
                      <a:endParaRPr lang="en-US" sz="1400"/>
                    </a:p>
                  </a:txBody>
                  <a:tcPr/>
                </a:tc>
              </a:tr>
              <a:tr h="304800">
                <a:tc>
                  <a:txBody>
                    <a:bodyPr/>
                    <a:p>
                      <a:pPr>
                        <a:buNone/>
                      </a:pPr>
                      <a:r>
                        <a:rPr lang="en-US" sz="1400"/>
                        <a:t>8</a:t>
                      </a:r>
                      <a:endParaRPr lang="en-US" sz="1400"/>
                    </a:p>
                  </a:txBody>
                  <a:tcPr/>
                </a:tc>
                <a:tc>
                  <a:txBody>
                    <a:bodyPr/>
                    <a:p>
                      <a:pPr>
                        <a:buNone/>
                      </a:pPr>
                      <a:r>
                        <a:rPr lang="en-US" sz="1400"/>
                        <a:t>0</a:t>
                      </a:r>
                      <a:endParaRPr lang="en-US" sz="1400"/>
                    </a:p>
                  </a:txBody>
                  <a:tcPr/>
                </a:tc>
                <a:tc>
                  <a:txBody>
                    <a:bodyPr/>
                    <a:p>
                      <a:pPr>
                        <a:buNone/>
                      </a:pPr>
                      <a:r>
                        <a:rPr lang="en-US" sz="1400"/>
                        <a:t>0</a:t>
                      </a:r>
                      <a:endParaRPr lang="en-US" sz="1400"/>
                    </a:p>
                  </a:txBody>
                  <a:tcPr/>
                </a:tc>
              </a:tr>
              <a:tr h="304800">
                <a:tc>
                  <a:txBody>
                    <a:bodyPr/>
                    <a:p>
                      <a:pPr>
                        <a:buNone/>
                      </a:pPr>
                      <a:r>
                        <a:rPr lang="en-US" sz="1400"/>
                        <a:t>9</a:t>
                      </a:r>
                      <a:endParaRPr lang="en-US" sz="1400"/>
                    </a:p>
                  </a:txBody>
                  <a:tcPr/>
                </a:tc>
                <a:tc>
                  <a:txBody>
                    <a:bodyPr/>
                    <a:p>
                      <a:pPr>
                        <a:buNone/>
                      </a:pPr>
                      <a:r>
                        <a:rPr lang="en-US" sz="1400"/>
                        <a:t>0</a:t>
                      </a:r>
                      <a:endParaRPr lang="en-US" sz="1400"/>
                    </a:p>
                  </a:txBody>
                  <a:tcPr/>
                </a:tc>
                <a:tc>
                  <a:txBody>
                    <a:bodyPr/>
                    <a:p>
                      <a:pPr>
                        <a:buNone/>
                      </a:pPr>
                      <a:r>
                        <a:rPr lang="en-US" sz="1400"/>
                        <a:t>0</a:t>
                      </a:r>
                      <a:endParaRPr lang="en-US" sz="1400"/>
                    </a:p>
                  </a:txBody>
                  <a:tcPr/>
                </a:tc>
              </a:tr>
              <a:tr h="304800">
                <a:tc>
                  <a:txBody>
                    <a:bodyPr/>
                    <a:p>
                      <a:pPr>
                        <a:buNone/>
                      </a:pPr>
                      <a:r>
                        <a:rPr lang="en-US" sz="1400"/>
                        <a:t>10</a:t>
                      </a:r>
                      <a:endParaRPr lang="en-US" sz="1400"/>
                    </a:p>
                  </a:txBody>
                  <a:tcPr/>
                </a:tc>
                <a:tc>
                  <a:txBody>
                    <a:bodyPr/>
                    <a:p>
                      <a:pPr>
                        <a:buNone/>
                      </a:pPr>
                      <a:r>
                        <a:rPr lang="en-US" sz="1400"/>
                        <a:t>3</a:t>
                      </a:r>
                      <a:endParaRPr lang="en-US" sz="1400"/>
                    </a:p>
                  </a:txBody>
                  <a:tcPr/>
                </a:tc>
                <a:tc>
                  <a:txBody>
                    <a:bodyPr/>
                    <a:p>
                      <a:pPr>
                        <a:buNone/>
                      </a:pPr>
                      <a:r>
                        <a:rPr lang="en-US" sz="1400"/>
                        <a:t>2</a:t>
                      </a:r>
                      <a:endParaRPr lang="en-US" sz="1400"/>
                    </a:p>
                  </a:txBody>
                  <a:tcPr/>
                </a:tc>
              </a:tr>
            </a:tbl>
          </a:graphicData>
        </a:graphic>
      </p:graphicFrame>
      <p:graphicFrame>
        <p:nvGraphicFramePr>
          <p:cNvPr id="11" name="Table 10"/>
          <p:cNvGraphicFramePr/>
          <p:nvPr/>
        </p:nvGraphicFramePr>
        <p:xfrm>
          <a:off x="7160895" y="1442085"/>
          <a:ext cx="4022090" cy="3418205"/>
        </p:xfrm>
        <a:graphic>
          <a:graphicData uri="http://schemas.openxmlformats.org/drawingml/2006/table">
            <a:tbl>
              <a:tblPr firstRow="1" bandRow="1">
                <a:tableStyleId>{5C22544A-7EE6-4342-B048-85BDC9FD1C3A}</a:tableStyleId>
              </a:tblPr>
              <a:tblGrid>
                <a:gridCol w="1073785"/>
                <a:gridCol w="868680"/>
                <a:gridCol w="2079625"/>
              </a:tblGrid>
              <a:tr h="370205">
                <a:tc>
                  <a:txBody>
                    <a:bodyPr/>
                    <a:p>
                      <a:pPr>
                        <a:buNone/>
                      </a:pPr>
                      <a:r>
                        <a:rPr lang="en-US"/>
                        <a:t>#20days</a:t>
                      </a:r>
                      <a:endParaRPr lang="en-US"/>
                    </a:p>
                  </a:txBody>
                  <a:tcPr/>
                </a:tc>
                <a:tc>
                  <a:txBody>
                    <a:bodyPr/>
                    <a:p>
                      <a:pPr>
                        <a:buNone/>
                      </a:pPr>
                      <a:r>
                        <a:rPr lang="en-US"/>
                        <a:t>#Users</a:t>
                      </a:r>
                      <a:endParaRPr lang="en-US"/>
                    </a:p>
                  </a:txBody>
                  <a:tcPr/>
                </a:tc>
                <a:tc>
                  <a:txBody>
                    <a:bodyPr/>
                    <a:p>
                      <a:pPr>
                        <a:buNone/>
                      </a:pPr>
                      <a:r>
                        <a:rPr lang="en-US"/>
                        <a:t>#Spreading content</a:t>
                      </a:r>
                      <a:endParaRPr lang="en-US"/>
                    </a:p>
                  </a:txBody>
                  <a:tcPr/>
                </a:tc>
              </a:tr>
              <a:tr h="304800">
                <a:tc>
                  <a:txBody>
                    <a:bodyPr/>
                    <a:p>
                      <a:pPr>
                        <a:buNone/>
                      </a:pPr>
                      <a:r>
                        <a:rPr lang="en-US" sz="1400">
                          <a:sym typeface="+mn-ea"/>
                        </a:rPr>
                        <a:t>1</a:t>
                      </a:r>
                      <a:endParaRPr lang="en-US" sz="1400">
                        <a:sym typeface="+mn-ea"/>
                      </a:endParaRPr>
                    </a:p>
                  </a:txBody>
                  <a:tcPr/>
                </a:tc>
                <a:tc>
                  <a:txBody>
                    <a:bodyPr/>
                    <a:p>
                      <a:pPr>
                        <a:buNone/>
                      </a:pPr>
                      <a:r>
                        <a:rPr lang="en-US" sz="1400">
                          <a:sym typeface="+mn-ea"/>
                        </a:rPr>
                        <a:t>372</a:t>
                      </a:r>
                      <a:endParaRPr lang="en-US" sz="1400">
                        <a:sym typeface="+mn-ea"/>
                      </a:endParaRPr>
                    </a:p>
                  </a:txBody>
                  <a:tcPr/>
                </a:tc>
                <a:tc>
                  <a:txBody>
                    <a:bodyPr/>
                    <a:p>
                      <a:pPr>
                        <a:buNone/>
                      </a:pPr>
                      <a:r>
                        <a:rPr lang="en-US" sz="1400"/>
                        <a:t>371</a:t>
                      </a:r>
                      <a:endParaRPr lang="en-US" sz="1400"/>
                    </a:p>
                  </a:txBody>
                  <a:tcPr/>
                </a:tc>
              </a:tr>
              <a:tr h="304800">
                <a:tc>
                  <a:txBody>
                    <a:bodyPr/>
                    <a:p>
                      <a:pPr>
                        <a:buNone/>
                      </a:pPr>
                      <a:r>
                        <a:rPr lang="en-US" sz="1400">
                          <a:sym typeface="+mn-ea"/>
                        </a:rPr>
                        <a:t>2</a:t>
                      </a:r>
                      <a:endParaRPr lang="en-US" sz="1400">
                        <a:sym typeface="+mn-ea"/>
                      </a:endParaRPr>
                    </a:p>
                  </a:txBody>
                  <a:tcPr/>
                </a:tc>
                <a:tc>
                  <a:txBody>
                    <a:bodyPr/>
                    <a:p>
                      <a:pPr>
                        <a:buNone/>
                      </a:pPr>
                      <a:r>
                        <a:rPr lang="en-US" sz="1400">
                          <a:sym typeface="+mn-ea"/>
                        </a:rPr>
                        <a:t>22</a:t>
                      </a:r>
                      <a:endParaRPr lang="en-US" sz="1400">
                        <a:sym typeface="+mn-ea"/>
                      </a:endParaRPr>
                    </a:p>
                  </a:txBody>
                  <a:tcPr/>
                </a:tc>
                <a:tc>
                  <a:txBody>
                    <a:bodyPr/>
                    <a:p>
                      <a:pPr>
                        <a:buNone/>
                      </a:pPr>
                      <a:r>
                        <a:rPr lang="en-US" sz="1400"/>
                        <a:t>16</a:t>
                      </a:r>
                      <a:endParaRPr lang="en-US" sz="1400"/>
                    </a:p>
                  </a:txBody>
                  <a:tcPr/>
                </a:tc>
              </a:tr>
              <a:tr h="304800">
                <a:tc>
                  <a:txBody>
                    <a:bodyPr/>
                    <a:p>
                      <a:pPr>
                        <a:buNone/>
                      </a:pPr>
                      <a:r>
                        <a:rPr lang="en-US" sz="1400"/>
                        <a:t>3</a:t>
                      </a:r>
                      <a:endParaRPr lang="en-US" sz="1400"/>
                    </a:p>
                  </a:txBody>
                  <a:tcPr/>
                </a:tc>
                <a:tc>
                  <a:txBody>
                    <a:bodyPr/>
                    <a:p>
                      <a:pPr>
                        <a:buNone/>
                      </a:pPr>
                      <a:r>
                        <a:rPr lang="en-US" sz="1400"/>
                        <a:t>10</a:t>
                      </a:r>
                      <a:endParaRPr lang="en-US" sz="1400"/>
                    </a:p>
                  </a:txBody>
                  <a:tcPr/>
                </a:tc>
                <a:tc>
                  <a:txBody>
                    <a:bodyPr/>
                    <a:p>
                      <a:pPr>
                        <a:buNone/>
                      </a:pPr>
                      <a:r>
                        <a:rPr lang="en-US" sz="1400"/>
                        <a:t>6</a:t>
                      </a:r>
                      <a:endParaRPr lang="en-US" sz="1400"/>
                    </a:p>
                  </a:txBody>
                  <a:tcPr/>
                </a:tc>
              </a:tr>
              <a:tr h="304800">
                <a:tc>
                  <a:txBody>
                    <a:bodyPr/>
                    <a:p>
                      <a:pPr>
                        <a:buNone/>
                      </a:pPr>
                      <a:r>
                        <a:rPr lang="en-US" sz="1400"/>
                        <a:t>4</a:t>
                      </a:r>
                      <a:endParaRPr lang="en-US" sz="1400"/>
                    </a:p>
                  </a:txBody>
                  <a:tcPr/>
                </a:tc>
                <a:tc>
                  <a:txBody>
                    <a:bodyPr/>
                    <a:p>
                      <a:pPr>
                        <a:buNone/>
                      </a:pPr>
                      <a:r>
                        <a:rPr lang="en-US" sz="1400"/>
                        <a:t>22</a:t>
                      </a:r>
                      <a:endParaRPr lang="en-US" sz="1400"/>
                    </a:p>
                  </a:txBody>
                  <a:tcPr/>
                </a:tc>
                <a:tc>
                  <a:txBody>
                    <a:bodyPr/>
                    <a:p>
                      <a:pPr>
                        <a:buNone/>
                      </a:pPr>
                      <a:r>
                        <a:rPr lang="en-US" sz="1400"/>
                        <a:t>16</a:t>
                      </a:r>
                      <a:endParaRPr lang="en-US" sz="1400"/>
                    </a:p>
                  </a:txBody>
                  <a:tcPr/>
                </a:tc>
              </a:tr>
              <a:tr h="304800">
                <a:tc>
                  <a:txBody>
                    <a:bodyPr/>
                    <a:p>
                      <a:pPr>
                        <a:buNone/>
                      </a:pPr>
                      <a:r>
                        <a:rPr lang="en-US" sz="1400"/>
                        <a:t>5</a:t>
                      </a:r>
                      <a:endParaRPr lang="en-US" sz="1400"/>
                    </a:p>
                  </a:txBody>
                  <a:tcPr/>
                </a:tc>
                <a:tc>
                  <a:txBody>
                    <a:bodyPr/>
                    <a:p>
                      <a:pPr>
                        <a:buNone/>
                      </a:pPr>
                      <a:r>
                        <a:rPr lang="en-US" sz="1400"/>
                        <a:t>17</a:t>
                      </a:r>
                      <a:endParaRPr lang="en-US" sz="1400"/>
                    </a:p>
                  </a:txBody>
                  <a:tcPr/>
                </a:tc>
                <a:tc>
                  <a:txBody>
                    <a:bodyPr/>
                    <a:p>
                      <a:pPr>
                        <a:buNone/>
                      </a:pPr>
                      <a:r>
                        <a:rPr lang="en-US" sz="1400"/>
                        <a:t>12</a:t>
                      </a:r>
                      <a:endParaRPr lang="en-US" sz="1400"/>
                    </a:p>
                  </a:txBody>
                  <a:tcPr/>
                </a:tc>
              </a:tr>
              <a:tr h="304800">
                <a:tc>
                  <a:txBody>
                    <a:bodyPr/>
                    <a:p>
                      <a:pPr>
                        <a:buNone/>
                      </a:pPr>
                      <a:r>
                        <a:rPr lang="en-US" sz="1400"/>
                        <a:t>6</a:t>
                      </a:r>
                      <a:endParaRPr lang="en-US" sz="1400"/>
                    </a:p>
                  </a:txBody>
                  <a:tcPr/>
                </a:tc>
                <a:tc>
                  <a:txBody>
                    <a:bodyPr/>
                    <a:p>
                      <a:pPr>
                        <a:buNone/>
                      </a:pPr>
                      <a:r>
                        <a:rPr lang="en-US" sz="1400"/>
                        <a:t>11</a:t>
                      </a:r>
                      <a:endParaRPr lang="en-US" sz="1400"/>
                    </a:p>
                  </a:txBody>
                  <a:tcPr/>
                </a:tc>
                <a:tc>
                  <a:txBody>
                    <a:bodyPr/>
                    <a:p>
                      <a:pPr>
                        <a:buNone/>
                      </a:pPr>
                      <a:r>
                        <a:rPr lang="en-US" sz="1400"/>
                        <a:t>8</a:t>
                      </a:r>
                      <a:endParaRPr lang="en-US" sz="1400"/>
                    </a:p>
                  </a:txBody>
                  <a:tcPr/>
                </a:tc>
              </a:tr>
              <a:tr h="304800">
                <a:tc>
                  <a:txBody>
                    <a:bodyPr/>
                    <a:p>
                      <a:pPr>
                        <a:buNone/>
                      </a:pPr>
                      <a:r>
                        <a:rPr lang="en-US" sz="1400"/>
                        <a:t>7</a:t>
                      </a:r>
                      <a:endParaRPr lang="en-US" sz="1400"/>
                    </a:p>
                  </a:txBody>
                  <a:tcPr/>
                </a:tc>
                <a:tc>
                  <a:txBody>
                    <a:bodyPr/>
                    <a:p>
                      <a:pPr>
                        <a:buNone/>
                      </a:pPr>
                      <a:r>
                        <a:rPr lang="en-US" sz="1400"/>
                        <a:t>4</a:t>
                      </a:r>
                      <a:endParaRPr lang="en-US" sz="1400"/>
                    </a:p>
                  </a:txBody>
                  <a:tcPr/>
                </a:tc>
                <a:tc>
                  <a:txBody>
                    <a:bodyPr/>
                    <a:p>
                      <a:pPr>
                        <a:buNone/>
                      </a:pPr>
                      <a:r>
                        <a:rPr lang="en-US" sz="1400"/>
                        <a:t>3</a:t>
                      </a:r>
                      <a:endParaRPr lang="en-US" sz="1400"/>
                    </a:p>
                  </a:txBody>
                  <a:tcPr/>
                </a:tc>
              </a:tr>
              <a:tr h="304800">
                <a:tc>
                  <a:txBody>
                    <a:bodyPr/>
                    <a:p>
                      <a:pPr>
                        <a:buNone/>
                      </a:pPr>
                      <a:r>
                        <a:rPr lang="en-US" sz="1400"/>
                        <a:t>8</a:t>
                      </a:r>
                      <a:endParaRPr lang="en-US" sz="1400"/>
                    </a:p>
                  </a:txBody>
                  <a:tcPr/>
                </a:tc>
                <a:tc>
                  <a:txBody>
                    <a:bodyPr/>
                    <a:p>
                      <a:pPr>
                        <a:buNone/>
                      </a:pPr>
                      <a:r>
                        <a:rPr lang="en-US" sz="1400"/>
                        <a:t>0</a:t>
                      </a:r>
                      <a:endParaRPr lang="en-US" sz="1400"/>
                    </a:p>
                  </a:txBody>
                  <a:tcPr/>
                </a:tc>
                <a:tc>
                  <a:txBody>
                    <a:bodyPr/>
                    <a:p>
                      <a:pPr>
                        <a:buNone/>
                      </a:pPr>
                      <a:r>
                        <a:rPr lang="en-US" sz="1400"/>
                        <a:t>0</a:t>
                      </a:r>
                      <a:endParaRPr lang="en-US" sz="1400"/>
                    </a:p>
                  </a:txBody>
                  <a:tcPr/>
                </a:tc>
              </a:tr>
              <a:tr h="304800">
                <a:tc>
                  <a:txBody>
                    <a:bodyPr/>
                    <a:p>
                      <a:pPr>
                        <a:buNone/>
                      </a:pPr>
                      <a:r>
                        <a:rPr lang="en-US" sz="1400"/>
                        <a:t>9</a:t>
                      </a:r>
                      <a:endParaRPr lang="en-US" sz="1400"/>
                    </a:p>
                  </a:txBody>
                  <a:tcPr/>
                </a:tc>
                <a:tc>
                  <a:txBody>
                    <a:bodyPr/>
                    <a:p>
                      <a:pPr>
                        <a:buNone/>
                      </a:pPr>
                      <a:r>
                        <a:rPr lang="en-US" sz="1400"/>
                        <a:t>3</a:t>
                      </a:r>
                      <a:endParaRPr lang="en-US" sz="1400"/>
                    </a:p>
                  </a:txBody>
                  <a:tcPr/>
                </a:tc>
                <a:tc>
                  <a:txBody>
                    <a:bodyPr/>
                    <a:p>
                      <a:pPr>
                        <a:buNone/>
                      </a:pPr>
                      <a:r>
                        <a:rPr lang="en-US" sz="1400"/>
                        <a:t>2</a:t>
                      </a:r>
                      <a:endParaRPr lang="en-US" sz="1400"/>
                    </a:p>
                  </a:txBody>
                  <a:tcPr/>
                </a:tc>
              </a:tr>
              <a:tr h="304800">
                <a:tc>
                  <a:txBody>
                    <a:bodyPr/>
                    <a:p>
                      <a:pPr>
                        <a:buNone/>
                      </a:pPr>
                      <a:r>
                        <a:rPr lang="en-US" sz="1400"/>
                        <a:t>10</a:t>
                      </a:r>
                      <a:endParaRPr lang="en-US" sz="1400"/>
                    </a:p>
                  </a:txBody>
                  <a:tcPr/>
                </a:tc>
                <a:tc>
                  <a:txBody>
                    <a:bodyPr/>
                    <a:p>
                      <a:pPr>
                        <a:buNone/>
                      </a:pPr>
                      <a:r>
                        <a:rPr lang="en-US" sz="1400"/>
                        <a:t>2</a:t>
                      </a:r>
                      <a:endParaRPr lang="en-US" sz="1400"/>
                    </a:p>
                  </a:txBody>
                  <a:tcPr/>
                </a:tc>
                <a:tc>
                  <a:txBody>
                    <a:bodyPr/>
                    <a:p>
                      <a:pPr>
                        <a:buNone/>
                      </a:pPr>
                      <a:r>
                        <a:rPr lang="en-US" sz="1400"/>
                        <a:t>1</a:t>
                      </a:r>
                      <a:endParaRPr lang="en-US" sz="1400"/>
                    </a:p>
                  </a:txBody>
                  <a:tcPr/>
                </a:tc>
              </a:tr>
            </a:tbl>
          </a:graphicData>
        </a:graphic>
      </p:graphicFrame>
      <p:sp>
        <p:nvSpPr>
          <p:cNvPr id="13" name="Text Box 12"/>
          <p:cNvSpPr txBox="1"/>
          <p:nvPr/>
        </p:nvSpPr>
        <p:spPr>
          <a:xfrm>
            <a:off x="543560" y="5347335"/>
            <a:ext cx="10504170" cy="1198880"/>
          </a:xfrm>
          <a:prstGeom prst="rect">
            <a:avLst/>
          </a:prstGeom>
          <a:noFill/>
        </p:spPr>
        <p:txBody>
          <a:bodyPr wrap="square" rtlCol="0">
            <a:spAutoFit/>
          </a:bodyPr>
          <a:p>
            <a:r>
              <a:rPr lang="en-US">
                <a:sym typeface="+mn-ea"/>
              </a:rPr>
              <a:t>Campaigns 3 and 4 were activated with 13 days difference. In Campaign 3 quality of spreding content was on low level (avatar had 'Basic' look) but in Campaign 4 quality of content was higher (avatar had 'Premium' look). We can see that number of spreding content and number of activated users in campaigns are different at first 20 days and after and that users were more motivated for Campaign 4.</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3930"/>
          </a:xfrm>
        </p:spPr>
        <p:txBody>
          <a:bodyPr>
            <a:normAutofit fontScale="90000"/>
          </a:bodyPr>
          <a:p>
            <a:pPr algn="ctr"/>
            <a:br>
              <a:rPr lang="en-US" sz="2400">
                <a:solidFill>
                  <a:schemeClr val="accent1"/>
                </a:solidFill>
                <a:effectLst>
                  <a:outerShdw blurRad="38100" dist="25400" dir="5400000" algn="ctr" rotWithShape="0">
                    <a:srgbClr val="6E747A">
                      <a:alpha val="43000"/>
                    </a:srgbClr>
                  </a:outerShdw>
                </a:effectLst>
                <a:sym typeface="+mn-ea"/>
              </a:rPr>
            </a:br>
            <a:r>
              <a:rPr lang="en-US" sz="2400">
                <a:solidFill>
                  <a:schemeClr val="accent1"/>
                </a:solidFill>
                <a:effectLst>
                  <a:outerShdw blurRad="38100" dist="25400" dir="5400000" algn="ctr" rotWithShape="0">
                    <a:srgbClr val="6E747A">
                      <a:alpha val="43000"/>
                    </a:srgbClr>
                  </a:outerShdw>
                </a:effectLst>
                <a:sym typeface="+mn-ea"/>
              </a:rPr>
              <a:t>Graphs of users who were most active in</a:t>
            </a:r>
            <a:r>
              <a:rPr lang="en-US" sz="2400">
                <a:solidFill>
                  <a:schemeClr val="accent1"/>
                </a:solidFill>
                <a:effectLst>
                  <a:outerShdw blurRad="38100" dist="25400" dir="5400000" algn="ctr" rotWithShape="0">
                    <a:srgbClr val="6E747A">
                      <a:alpha val="43000"/>
                    </a:srgbClr>
                  </a:outerShdw>
                </a:effectLst>
                <a:sym typeface="+mn-ea"/>
              </a:rPr>
              <a:t> Campaign 3 and 4</a:t>
            </a:r>
            <a:br>
              <a:rPr lang="en-US">
                <a:solidFill>
                  <a:schemeClr val="accent1"/>
                </a:solidFill>
                <a:effectLst>
                  <a:outerShdw blurRad="38100" dist="25400" dir="5400000" algn="ctr" rotWithShape="0">
                    <a:srgbClr val="6E747A">
                      <a:alpha val="43000"/>
                    </a:srgbClr>
                  </a:outerShdw>
                </a:effectLst>
              </a:rPr>
            </a:br>
            <a:endParaRPr lang="en-US"/>
          </a:p>
        </p:txBody>
      </p:sp>
      <p:pic>
        <p:nvPicPr>
          <p:cNvPr id="6" name="Content Placeholder 5" descr="d3a"/>
          <p:cNvPicPr>
            <a:picLocks noChangeAspect="1"/>
          </p:cNvPicPr>
          <p:nvPr>
            <p:ph sz="half" idx="1"/>
          </p:nvPr>
        </p:nvPicPr>
        <p:blipFill>
          <a:blip r:embed="rId1"/>
          <a:stretch>
            <a:fillRect/>
          </a:stretch>
        </p:blipFill>
        <p:spPr>
          <a:xfrm>
            <a:off x="678180" y="1342390"/>
            <a:ext cx="4972050" cy="4819650"/>
          </a:xfrm>
          <a:prstGeom prst="rect">
            <a:avLst/>
          </a:prstGeom>
        </p:spPr>
      </p:pic>
      <p:pic>
        <p:nvPicPr>
          <p:cNvPr id="8" name="Content Placeholder 7" descr="d4a"/>
          <p:cNvPicPr>
            <a:picLocks noChangeAspect="1"/>
          </p:cNvPicPr>
          <p:nvPr>
            <p:ph sz="half" idx="2"/>
          </p:nvPr>
        </p:nvPicPr>
        <p:blipFill>
          <a:blip r:embed="rId2"/>
          <a:stretch>
            <a:fillRect/>
          </a:stretch>
        </p:blipFill>
        <p:spPr>
          <a:xfrm>
            <a:off x="5874385" y="1329690"/>
            <a:ext cx="6017260" cy="4832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47040" y="677545"/>
            <a:ext cx="5467350" cy="3777615"/>
          </a:xfrm>
        </p:spPr>
        <p:txBody>
          <a:bodyPr/>
          <a:p>
            <a:pPr marL="0" indent="0">
              <a:buNone/>
            </a:pPr>
            <a:r>
              <a:rPr lang="en-US"/>
              <a:t>Campaign 5: </a:t>
            </a:r>
            <a:r>
              <a:rPr lang="en-US" sz="2000"/>
              <a:t>(from 2012.01.30 to 2012.07.02)</a:t>
            </a:r>
            <a:endParaRPr lang="en-US" sz="2000"/>
          </a:p>
        </p:txBody>
      </p:sp>
      <p:graphicFrame>
        <p:nvGraphicFramePr>
          <p:cNvPr id="7" name="Content Placeholder 6"/>
          <p:cNvGraphicFramePr/>
          <p:nvPr>
            <p:ph sz="half" idx="2"/>
          </p:nvPr>
        </p:nvGraphicFramePr>
        <p:xfrm>
          <a:off x="589280" y="1825625"/>
          <a:ext cx="5181600" cy="3418205"/>
        </p:xfrm>
        <a:graphic>
          <a:graphicData uri="http://schemas.openxmlformats.org/drawingml/2006/table">
            <a:tbl>
              <a:tblPr firstRow="1" bandRow="1">
                <a:tableStyleId>{5C22544A-7EE6-4342-B048-85BDC9FD1C3A}</a:tableStyleId>
              </a:tblPr>
              <a:tblGrid>
                <a:gridCol w="1383665"/>
                <a:gridCol w="1118870"/>
                <a:gridCol w="2679065"/>
              </a:tblGrid>
              <a:tr h="370205">
                <a:tc>
                  <a:txBody>
                    <a:bodyPr/>
                    <a:p>
                      <a:pPr>
                        <a:buNone/>
                      </a:pPr>
                      <a:r>
                        <a:rPr lang="en-US"/>
                        <a:t>#20days</a:t>
                      </a:r>
                      <a:endParaRPr lang="en-US"/>
                    </a:p>
                  </a:txBody>
                  <a:tcPr/>
                </a:tc>
                <a:tc>
                  <a:txBody>
                    <a:bodyPr/>
                    <a:p>
                      <a:pPr>
                        <a:buNone/>
                      </a:pPr>
                      <a:r>
                        <a:rPr lang="en-US"/>
                        <a:t>#Users</a:t>
                      </a:r>
                      <a:endParaRPr lang="en-US"/>
                    </a:p>
                  </a:txBody>
                  <a:tcPr/>
                </a:tc>
                <a:tc>
                  <a:txBody>
                    <a:bodyPr/>
                    <a:p>
                      <a:pPr>
                        <a:buNone/>
                      </a:pPr>
                      <a:r>
                        <a:rPr lang="en-US"/>
                        <a:t>#Spreading content</a:t>
                      </a:r>
                      <a:endParaRPr lang="en-US"/>
                    </a:p>
                  </a:txBody>
                  <a:tcPr/>
                </a:tc>
              </a:tr>
              <a:tr h="304800">
                <a:tc>
                  <a:txBody>
                    <a:bodyPr/>
                    <a:p>
                      <a:pPr>
                        <a:buNone/>
                      </a:pPr>
                      <a:r>
                        <a:rPr lang="en-US" sz="1400">
                          <a:sym typeface="+mn-ea"/>
                        </a:rPr>
                        <a:t>1</a:t>
                      </a:r>
                      <a:endParaRPr lang="en-US" sz="1400">
                        <a:sym typeface="+mn-ea"/>
                      </a:endParaRPr>
                    </a:p>
                  </a:txBody>
                  <a:tcPr/>
                </a:tc>
                <a:tc>
                  <a:txBody>
                    <a:bodyPr/>
                    <a:p>
                      <a:pPr>
                        <a:buNone/>
                      </a:pPr>
                      <a:r>
                        <a:rPr lang="en-US" sz="1400">
                          <a:sym typeface="+mn-ea"/>
                        </a:rPr>
                        <a:t>246 </a:t>
                      </a:r>
                      <a:endParaRPr lang="en-US" sz="1400">
                        <a:sym typeface="+mn-ea"/>
                      </a:endParaRPr>
                    </a:p>
                  </a:txBody>
                  <a:tcPr/>
                </a:tc>
                <a:tc>
                  <a:txBody>
                    <a:bodyPr/>
                    <a:p>
                      <a:pPr>
                        <a:buNone/>
                      </a:pPr>
                      <a:r>
                        <a:rPr lang="en-US" sz="1400"/>
                        <a:t>246</a:t>
                      </a:r>
                      <a:endParaRPr lang="en-US" sz="1400"/>
                    </a:p>
                  </a:txBody>
                  <a:tcPr/>
                </a:tc>
              </a:tr>
              <a:tr h="304800">
                <a:tc>
                  <a:txBody>
                    <a:bodyPr/>
                    <a:p>
                      <a:pPr>
                        <a:buNone/>
                      </a:pPr>
                      <a:r>
                        <a:rPr lang="en-US" sz="1400">
                          <a:sym typeface="+mn-ea"/>
                        </a:rPr>
                        <a:t>2</a:t>
                      </a:r>
                      <a:endParaRPr lang="en-US" sz="1400">
                        <a:sym typeface="+mn-ea"/>
                      </a:endParaRPr>
                    </a:p>
                  </a:txBody>
                  <a:tcPr/>
                </a:tc>
                <a:tc>
                  <a:txBody>
                    <a:bodyPr/>
                    <a:p>
                      <a:pPr>
                        <a:buNone/>
                      </a:pPr>
                      <a:r>
                        <a:rPr lang="en-US" sz="1400">
                          <a:sym typeface="+mn-ea"/>
                        </a:rPr>
                        <a:t>4</a:t>
                      </a:r>
                      <a:endParaRPr lang="en-US" sz="1400">
                        <a:sym typeface="+mn-ea"/>
                      </a:endParaRPr>
                    </a:p>
                  </a:txBody>
                  <a:tcPr/>
                </a:tc>
                <a:tc>
                  <a:txBody>
                    <a:bodyPr/>
                    <a:p>
                      <a:pPr>
                        <a:buNone/>
                      </a:pPr>
                      <a:r>
                        <a:rPr lang="en-US" sz="1400"/>
                        <a:t>2</a:t>
                      </a:r>
                      <a:endParaRPr lang="en-US" sz="1400"/>
                    </a:p>
                  </a:txBody>
                  <a:tcPr/>
                </a:tc>
              </a:tr>
              <a:tr h="304800">
                <a:tc>
                  <a:txBody>
                    <a:bodyPr/>
                    <a:p>
                      <a:pPr>
                        <a:buNone/>
                      </a:pPr>
                      <a:r>
                        <a:rPr lang="en-US" sz="1400"/>
                        <a:t>3</a:t>
                      </a:r>
                      <a:endParaRPr lang="en-US" sz="1400"/>
                    </a:p>
                  </a:txBody>
                  <a:tcPr/>
                </a:tc>
                <a:tc>
                  <a:txBody>
                    <a:bodyPr/>
                    <a:p>
                      <a:pPr>
                        <a:buNone/>
                      </a:pPr>
                      <a:r>
                        <a:rPr lang="en-US" sz="1400"/>
                        <a:t>9</a:t>
                      </a:r>
                      <a:endParaRPr lang="en-US" sz="1400"/>
                    </a:p>
                  </a:txBody>
                  <a:tcPr/>
                </a:tc>
                <a:tc>
                  <a:txBody>
                    <a:bodyPr/>
                    <a:p>
                      <a:pPr>
                        <a:buNone/>
                      </a:pPr>
                      <a:r>
                        <a:rPr lang="en-US" sz="1400"/>
                        <a:t>6</a:t>
                      </a:r>
                      <a:endParaRPr lang="en-US" sz="1400"/>
                    </a:p>
                  </a:txBody>
                  <a:tcPr/>
                </a:tc>
              </a:tr>
              <a:tr h="304800">
                <a:tc>
                  <a:txBody>
                    <a:bodyPr/>
                    <a:p>
                      <a:pPr>
                        <a:buNone/>
                      </a:pPr>
                      <a:r>
                        <a:rPr lang="en-US" sz="1400"/>
                        <a:t>4</a:t>
                      </a:r>
                      <a:endParaRPr lang="en-US" sz="1400"/>
                    </a:p>
                  </a:txBody>
                  <a:tcPr/>
                </a:tc>
                <a:tc>
                  <a:txBody>
                    <a:bodyPr/>
                    <a:p>
                      <a:pPr>
                        <a:buNone/>
                      </a:pPr>
                      <a:r>
                        <a:rPr lang="en-US" sz="1400"/>
                        <a:t>16</a:t>
                      </a:r>
                      <a:endParaRPr lang="en-US" sz="1400"/>
                    </a:p>
                  </a:txBody>
                  <a:tcPr/>
                </a:tc>
                <a:tc>
                  <a:txBody>
                    <a:bodyPr/>
                    <a:p>
                      <a:pPr>
                        <a:buNone/>
                      </a:pPr>
                      <a:r>
                        <a:rPr lang="en-US" sz="1400"/>
                        <a:t>13</a:t>
                      </a:r>
                      <a:endParaRPr lang="en-US" sz="1400"/>
                    </a:p>
                  </a:txBody>
                  <a:tcPr/>
                </a:tc>
              </a:tr>
              <a:tr h="304800">
                <a:tc>
                  <a:txBody>
                    <a:bodyPr/>
                    <a:p>
                      <a:pPr>
                        <a:buNone/>
                      </a:pPr>
                      <a:r>
                        <a:rPr lang="en-US" sz="1400"/>
                        <a:t>5</a:t>
                      </a:r>
                      <a:endParaRPr lang="en-US" sz="1400"/>
                    </a:p>
                  </a:txBody>
                  <a:tcPr/>
                </a:tc>
                <a:tc>
                  <a:txBody>
                    <a:bodyPr/>
                    <a:p>
                      <a:pPr>
                        <a:buNone/>
                      </a:pPr>
                      <a:r>
                        <a:rPr lang="en-US" sz="1400"/>
                        <a:t>4</a:t>
                      </a:r>
                      <a:endParaRPr lang="en-US" sz="1400"/>
                    </a:p>
                  </a:txBody>
                  <a:tcPr/>
                </a:tc>
                <a:tc>
                  <a:txBody>
                    <a:bodyPr/>
                    <a:p>
                      <a:pPr>
                        <a:buNone/>
                      </a:pPr>
                      <a:r>
                        <a:rPr lang="en-US" sz="1400"/>
                        <a:t>2</a:t>
                      </a:r>
                      <a:endParaRPr lang="en-US" sz="1400"/>
                    </a:p>
                  </a:txBody>
                  <a:tcPr/>
                </a:tc>
              </a:tr>
              <a:tr h="304800">
                <a:tc>
                  <a:txBody>
                    <a:bodyPr/>
                    <a:p>
                      <a:pPr>
                        <a:buNone/>
                      </a:pPr>
                      <a:r>
                        <a:rPr lang="en-US" sz="1400"/>
                        <a:t>6</a:t>
                      </a:r>
                      <a:endParaRPr lang="en-US" sz="1400"/>
                    </a:p>
                  </a:txBody>
                  <a:tcPr/>
                </a:tc>
                <a:tc>
                  <a:txBody>
                    <a:bodyPr/>
                    <a:p>
                      <a:pPr>
                        <a:buNone/>
                      </a:pPr>
                      <a:r>
                        <a:rPr lang="en-US" sz="1400"/>
                        <a:t>0</a:t>
                      </a:r>
                      <a:endParaRPr lang="en-US" sz="1400"/>
                    </a:p>
                  </a:txBody>
                  <a:tcPr/>
                </a:tc>
                <a:tc>
                  <a:txBody>
                    <a:bodyPr/>
                    <a:p>
                      <a:pPr>
                        <a:buNone/>
                      </a:pPr>
                      <a:r>
                        <a:rPr lang="en-US" sz="1400"/>
                        <a:t>0</a:t>
                      </a:r>
                      <a:endParaRPr lang="en-US" sz="1400"/>
                    </a:p>
                  </a:txBody>
                  <a:tcPr/>
                </a:tc>
              </a:tr>
              <a:tr h="304800">
                <a:tc>
                  <a:txBody>
                    <a:bodyPr/>
                    <a:p>
                      <a:pPr>
                        <a:buNone/>
                      </a:pPr>
                      <a:r>
                        <a:rPr lang="en-US" sz="1400"/>
                        <a:t>7</a:t>
                      </a:r>
                      <a:endParaRPr lang="en-US" sz="1400"/>
                    </a:p>
                  </a:txBody>
                  <a:tcPr/>
                </a:tc>
                <a:tc>
                  <a:txBody>
                    <a:bodyPr/>
                    <a:p>
                      <a:pPr>
                        <a:buNone/>
                      </a:pPr>
                      <a:r>
                        <a:rPr lang="en-US" sz="1400"/>
                        <a:t>0</a:t>
                      </a:r>
                      <a:endParaRPr lang="en-US" sz="1400"/>
                    </a:p>
                  </a:txBody>
                  <a:tcPr/>
                </a:tc>
                <a:tc>
                  <a:txBody>
                    <a:bodyPr/>
                    <a:p>
                      <a:pPr>
                        <a:buNone/>
                      </a:pPr>
                      <a:r>
                        <a:rPr lang="en-US" sz="1400"/>
                        <a:t>0</a:t>
                      </a:r>
                      <a:endParaRPr lang="en-US" sz="1400"/>
                    </a:p>
                  </a:txBody>
                  <a:tcPr/>
                </a:tc>
              </a:tr>
            </a:tbl>
          </a:graphicData>
        </a:graphic>
      </p:graphicFrame>
      <p:sp>
        <p:nvSpPr>
          <p:cNvPr id="2" name="Text Box 1"/>
          <p:cNvSpPr txBox="1"/>
          <p:nvPr/>
        </p:nvSpPr>
        <p:spPr>
          <a:xfrm>
            <a:off x="6465570" y="677545"/>
            <a:ext cx="5076190" cy="5631180"/>
          </a:xfrm>
          <a:prstGeom prst="rect">
            <a:avLst/>
          </a:prstGeom>
          <a:noFill/>
        </p:spPr>
        <p:txBody>
          <a:bodyPr wrap="square" rtlCol="0">
            <a:spAutoFit/>
          </a:bodyPr>
          <a:p>
            <a:r>
              <a:rPr lang="en-US">
                <a:solidFill>
                  <a:schemeClr val="accent1"/>
                </a:solidFill>
                <a:effectLst>
                  <a:outerShdw blurRad="38100" dist="25400" dir="5400000" algn="ctr" rotWithShape="0">
                    <a:srgbClr val="6E747A">
                      <a:alpha val="43000"/>
                    </a:srgbClr>
                  </a:outerShdw>
                </a:effectLst>
                <a:sym typeface="+mn-ea"/>
              </a:rPr>
              <a:t>Graph of users who were most active </a:t>
            </a:r>
            <a:r>
              <a:rPr lang="en-US">
                <a:solidFill>
                  <a:schemeClr val="accent1"/>
                </a:solidFill>
                <a:effectLst>
                  <a:outerShdw blurRad="38100" dist="25400" dir="5400000" algn="ctr" rotWithShape="0">
                    <a:srgbClr val="6E747A">
                      <a:alpha val="43000"/>
                    </a:srgbClr>
                  </a:outerShdw>
                </a:effectLst>
                <a:sym typeface="+mn-ea"/>
              </a:rPr>
              <a:t>in Campaign 5</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4" name="Picture 3" descr="d5a"/>
          <p:cNvPicPr>
            <a:picLocks noChangeAspect="1"/>
          </p:cNvPicPr>
          <p:nvPr/>
        </p:nvPicPr>
        <p:blipFill>
          <a:blip r:embed="rId1"/>
          <a:stretch>
            <a:fillRect/>
          </a:stretch>
        </p:blipFill>
        <p:spPr>
          <a:xfrm>
            <a:off x="6465570" y="1583690"/>
            <a:ext cx="4479290" cy="4265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3515"/>
            <a:ext cx="10515600" cy="527050"/>
          </a:xfrm>
        </p:spPr>
        <p:txBody>
          <a:bodyPr/>
          <a:p>
            <a:pPr algn="ctr"/>
            <a:r>
              <a:rPr lang="en-US" sz="2800">
                <a:solidFill>
                  <a:schemeClr val="accent1"/>
                </a:solidFill>
                <a:effectLst>
                  <a:outerShdw blurRad="38100" dist="25400" dir="5400000" algn="ctr" rotWithShape="0">
                    <a:srgbClr val="6E747A">
                      <a:alpha val="43000"/>
                    </a:srgbClr>
                  </a:outerShdw>
                </a:effectLst>
              </a:rPr>
              <a:t>Spreading process in Campaigns 1 and 2 (first 24h)</a:t>
            </a:r>
            <a:endParaRPr lang="en-US" sz="280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612140" y="920750"/>
            <a:ext cx="5407660" cy="5256530"/>
          </a:xfrm>
        </p:spPr>
        <p:txBody>
          <a:bodyPr/>
          <a:p>
            <a:pPr marL="0" indent="0">
              <a:buNone/>
            </a:pPr>
            <a:r>
              <a:rPr lang="en-US" sz="2000"/>
              <a:t>1426 users were activated in Campaign 1</a:t>
            </a:r>
            <a:endParaRPr lang="en-US" sz="2000"/>
          </a:p>
          <a:p>
            <a:pPr marL="0" indent="0">
              <a:buNone/>
            </a:pPr>
            <a:endParaRPr lang="en-US" sz="2000"/>
          </a:p>
        </p:txBody>
      </p:sp>
      <p:sp>
        <p:nvSpPr>
          <p:cNvPr id="4" name="Content Placeholder 3"/>
          <p:cNvSpPr>
            <a:spLocks noGrp="1"/>
          </p:cNvSpPr>
          <p:nvPr>
            <p:ph sz="half" idx="2"/>
          </p:nvPr>
        </p:nvSpPr>
        <p:spPr>
          <a:xfrm>
            <a:off x="6172200" y="920750"/>
            <a:ext cx="5181600" cy="5256530"/>
          </a:xfrm>
        </p:spPr>
        <p:txBody>
          <a:bodyPr/>
          <a:p>
            <a:pPr marL="0" indent="0">
              <a:buNone/>
            </a:pPr>
            <a:r>
              <a:rPr lang="en-US" sz="2000">
                <a:sym typeface="+mn-ea"/>
              </a:rPr>
              <a:t>2505 users were activated in Campaign 2</a:t>
            </a:r>
            <a:endParaRPr lang="en-US" sz="2000">
              <a:sym typeface="+mn-ea"/>
            </a:endParaRPr>
          </a:p>
          <a:p>
            <a:pPr marL="0" indent="0">
              <a:buNone/>
            </a:pPr>
            <a:endParaRPr lang="en-US" b="1"/>
          </a:p>
        </p:txBody>
      </p:sp>
      <p:pic>
        <p:nvPicPr>
          <p:cNvPr id="5" name="Picture 4" descr="c11"/>
          <p:cNvPicPr>
            <a:picLocks noChangeAspect="1"/>
          </p:cNvPicPr>
          <p:nvPr/>
        </p:nvPicPr>
        <p:blipFill>
          <a:blip r:embed="rId1"/>
          <a:stretch>
            <a:fillRect/>
          </a:stretch>
        </p:blipFill>
        <p:spPr>
          <a:xfrm>
            <a:off x="2525395" y="1341120"/>
            <a:ext cx="3494405" cy="2329815"/>
          </a:xfrm>
          <a:prstGeom prst="rect">
            <a:avLst/>
          </a:prstGeom>
        </p:spPr>
      </p:pic>
      <p:pic>
        <p:nvPicPr>
          <p:cNvPr id="7" name="Picture 6" descr="c112a"/>
          <p:cNvPicPr>
            <a:picLocks noChangeAspect="1"/>
          </p:cNvPicPr>
          <p:nvPr/>
        </p:nvPicPr>
        <p:blipFill>
          <a:blip r:embed="rId2"/>
          <a:stretch>
            <a:fillRect/>
          </a:stretch>
        </p:blipFill>
        <p:spPr>
          <a:xfrm>
            <a:off x="512445" y="2847975"/>
            <a:ext cx="3392170" cy="3329305"/>
          </a:xfrm>
          <a:prstGeom prst="rect">
            <a:avLst/>
          </a:prstGeom>
        </p:spPr>
      </p:pic>
      <p:sp>
        <p:nvSpPr>
          <p:cNvPr id="8" name="Text Box 7"/>
          <p:cNvSpPr txBox="1"/>
          <p:nvPr/>
        </p:nvSpPr>
        <p:spPr>
          <a:xfrm>
            <a:off x="377190" y="1457325"/>
            <a:ext cx="2718435" cy="953135"/>
          </a:xfrm>
          <a:prstGeom prst="rect">
            <a:avLst/>
          </a:prstGeom>
          <a:noFill/>
        </p:spPr>
        <p:txBody>
          <a:bodyPr wrap="square" rtlCol="0">
            <a:spAutoFit/>
          </a:bodyPr>
          <a:p>
            <a:r>
              <a:rPr lang="en-US" sz="1400"/>
              <a:t>Number of nodes in graph: 476</a:t>
            </a:r>
            <a:endParaRPr lang="en-US" sz="1400"/>
          </a:p>
          <a:p>
            <a:r>
              <a:rPr lang="en-US" sz="1400"/>
              <a:t>Diameter: 13</a:t>
            </a:r>
            <a:endParaRPr lang="en-US" sz="1400"/>
          </a:p>
          <a:p>
            <a:r>
              <a:rPr lang="en-US" sz="1400"/>
              <a:t>Radius: 7</a:t>
            </a:r>
            <a:endParaRPr lang="en-US" sz="1400"/>
          </a:p>
          <a:p>
            <a:r>
              <a:rPr lang="en-US" sz="1400"/>
              <a:t>Time: 15:04 - 17:04 (2010-10-31)</a:t>
            </a:r>
            <a:endParaRPr lang="en-US" sz="1400"/>
          </a:p>
        </p:txBody>
      </p:sp>
      <p:sp>
        <p:nvSpPr>
          <p:cNvPr id="9" name="Text Box 8"/>
          <p:cNvSpPr txBox="1"/>
          <p:nvPr/>
        </p:nvSpPr>
        <p:spPr>
          <a:xfrm>
            <a:off x="2966085" y="5224145"/>
            <a:ext cx="2613025" cy="953135"/>
          </a:xfrm>
          <a:prstGeom prst="rect">
            <a:avLst/>
          </a:prstGeom>
          <a:noFill/>
        </p:spPr>
        <p:txBody>
          <a:bodyPr wrap="square" rtlCol="0">
            <a:spAutoFit/>
          </a:bodyPr>
          <a:p>
            <a:r>
              <a:rPr lang="en-US" sz="1400"/>
              <a:t>Number of nodes in graph: 807</a:t>
            </a:r>
            <a:endParaRPr lang="en-US" sz="1400"/>
          </a:p>
          <a:p>
            <a:r>
              <a:rPr lang="en-US" sz="1400"/>
              <a:t>Diameter: 16</a:t>
            </a:r>
            <a:endParaRPr lang="en-US" sz="1400"/>
          </a:p>
          <a:p>
            <a:r>
              <a:rPr lang="en-US" sz="1400"/>
              <a:t>Radius: 8</a:t>
            </a:r>
            <a:endParaRPr lang="en-US" sz="1400"/>
          </a:p>
          <a:p>
            <a:r>
              <a:rPr lang="en-US" sz="1400"/>
              <a:t>Time: </a:t>
            </a:r>
            <a:r>
              <a:rPr lang="en-US" sz="1400">
                <a:sym typeface="+mn-ea"/>
              </a:rPr>
              <a:t>13:04 - 15:04 (2010-11-01)</a:t>
            </a:r>
            <a:endParaRPr lang="en-US" sz="1400"/>
          </a:p>
        </p:txBody>
      </p:sp>
      <p:sp>
        <p:nvSpPr>
          <p:cNvPr id="10" name="Text Box 9"/>
          <p:cNvSpPr txBox="1"/>
          <p:nvPr/>
        </p:nvSpPr>
        <p:spPr>
          <a:xfrm>
            <a:off x="6193790" y="1457325"/>
            <a:ext cx="2689225" cy="953135"/>
          </a:xfrm>
          <a:prstGeom prst="rect">
            <a:avLst/>
          </a:prstGeom>
          <a:noFill/>
        </p:spPr>
        <p:txBody>
          <a:bodyPr wrap="square" rtlCol="0">
            <a:spAutoFit/>
          </a:bodyPr>
          <a:p>
            <a:r>
              <a:rPr lang="en-US" sz="1400"/>
              <a:t>Number of nodes in graph: 761</a:t>
            </a:r>
            <a:endParaRPr lang="en-US" sz="1400"/>
          </a:p>
          <a:p>
            <a:r>
              <a:rPr lang="en-US" sz="1400"/>
              <a:t>Diameter: 13</a:t>
            </a:r>
            <a:endParaRPr lang="en-US" sz="1400"/>
          </a:p>
          <a:p>
            <a:r>
              <a:rPr lang="en-US" sz="1400"/>
              <a:t>Radius: 7</a:t>
            </a:r>
            <a:endParaRPr lang="en-US" sz="1400"/>
          </a:p>
          <a:p>
            <a:r>
              <a:rPr lang="en-US" sz="1400"/>
              <a:t>Time: 13:53 - 15:53 (2010-10-31)</a:t>
            </a:r>
            <a:endParaRPr lang="en-US" sz="1400"/>
          </a:p>
        </p:txBody>
      </p:sp>
      <p:pic>
        <p:nvPicPr>
          <p:cNvPr id="11" name="Picture 10" descr="c21a"/>
          <p:cNvPicPr>
            <a:picLocks noChangeAspect="1"/>
          </p:cNvPicPr>
          <p:nvPr/>
        </p:nvPicPr>
        <p:blipFill>
          <a:blip r:embed="rId3"/>
          <a:stretch>
            <a:fillRect/>
          </a:stretch>
        </p:blipFill>
        <p:spPr>
          <a:xfrm>
            <a:off x="8942705" y="1344930"/>
            <a:ext cx="2734945" cy="2713355"/>
          </a:xfrm>
          <a:prstGeom prst="rect">
            <a:avLst/>
          </a:prstGeom>
        </p:spPr>
      </p:pic>
      <p:sp>
        <p:nvSpPr>
          <p:cNvPr id="12" name="Text Box 11"/>
          <p:cNvSpPr txBox="1"/>
          <p:nvPr/>
        </p:nvSpPr>
        <p:spPr>
          <a:xfrm>
            <a:off x="8943340" y="5014595"/>
            <a:ext cx="2734310" cy="953135"/>
          </a:xfrm>
          <a:prstGeom prst="rect">
            <a:avLst/>
          </a:prstGeom>
          <a:noFill/>
        </p:spPr>
        <p:txBody>
          <a:bodyPr wrap="square" rtlCol="0">
            <a:spAutoFit/>
          </a:bodyPr>
          <a:p>
            <a:r>
              <a:rPr lang="en-US" sz="1400"/>
              <a:t>Number of nodes in graph: 1928</a:t>
            </a:r>
            <a:endParaRPr lang="en-US" sz="1400"/>
          </a:p>
          <a:p>
            <a:r>
              <a:rPr lang="en-US" sz="1400"/>
              <a:t>Diameter: 18</a:t>
            </a:r>
            <a:endParaRPr lang="en-US" sz="1400"/>
          </a:p>
          <a:p>
            <a:r>
              <a:rPr lang="en-US" sz="1400"/>
              <a:t>Radius: 9</a:t>
            </a:r>
            <a:endParaRPr lang="en-US" sz="1400"/>
          </a:p>
          <a:p>
            <a:r>
              <a:rPr lang="en-US" sz="1400"/>
              <a:t>Time: </a:t>
            </a:r>
            <a:r>
              <a:rPr lang="en-US" sz="1400">
                <a:sym typeface="+mn-ea"/>
              </a:rPr>
              <a:t>11:53 - 13:53 (2010-11-01)</a:t>
            </a:r>
            <a:endParaRPr lang="en-US" sz="1400"/>
          </a:p>
        </p:txBody>
      </p:sp>
      <p:pic>
        <p:nvPicPr>
          <p:cNvPr id="13" name="Picture 12" descr="c212a"/>
          <p:cNvPicPr>
            <a:picLocks noChangeAspect="1"/>
          </p:cNvPicPr>
          <p:nvPr/>
        </p:nvPicPr>
        <p:blipFill>
          <a:blip r:embed="rId4"/>
          <a:stretch>
            <a:fillRect/>
          </a:stretch>
        </p:blipFill>
        <p:spPr>
          <a:xfrm>
            <a:off x="5578475" y="2851150"/>
            <a:ext cx="3304540" cy="36912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8521</Words>
  <Application>WPS Presentation</Application>
  <PresentationFormat>Widescreen</PresentationFormat>
  <Paragraphs>631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Calibri Light</vt:lpstr>
      <vt:lpstr>Microsoft YaHei</vt:lpstr>
      <vt:lpstr/>
      <vt:lpstr>Arial Unicode MS</vt:lpstr>
      <vt:lpstr>Calibri</vt:lpstr>
      <vt:lpstr>Segoe Print</vt:lpstr>
      <vt:lpstr>Office Theme</vt:lpstr>
      <vt:lpstr>A multilayer network dataset of interaction and influence spreading in a virtual world</vt:lpstr>
      <vt:lpstr>Domain description (motivation)</vt:lpstr>
      <vt:lpstr>Data description</vt:lpstr>
      <vt:lpstr>Results :</vt:lpstr>
      <vt:lpstr>Graphs of most spreading users in Campaign 1 and 2</vt:lpstr>
      <vt:lpstr>PowerPoint 演示文稿</vt:lpstr>
      <vt:lpstr> Graphs of most spreading users in Campaign 3 and 4 </vt:lpstr>
      <vt:lpstr>PowerPoint 演示文稿</vt:lpstr>
      <vt:lpstr>Spreading process in Campaigns 1 and 2 (first 24h)</vt:lpstr>
      <vt:lpstr> Spreading process in Campaigns 3 and 4 (first 10 days) </vt:lpstr>
      <vt:lpstr>Spreading process in Campaigns 5 (first week)</vt:lpstr>
      <vt:lpstr>Friends:</vt:lpstr>
      <vt:lpstr>PowerPoint 演示文稿</vt:lpstr>
      <vt:lpstr>Transactions:</vt:lpstr>
      <vt:lpstr>Logins:</vt:lpstr>
      <vt:lpstr>Visits:</vt:lpstr>
      <vt:lpstr>Correlation for all data:</vt:lpstr>
      <vt:lpstr>PowerPoint 演示文稿</vt:lpstr>
      <vt:lpstr>List of Python packages and functions: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multilayer network dataset of interaction and influence spreading in a virtual world</dc:title>
  <dc:creator>Alexandra</dc:creator>
  <cp:lastModifiedBy>Alexandra</cp:lastModifiedBy>
  <cp:revision>98</cp:revision>
  <dcterms:created xsi:type="dcterms:W3CDTF">2018-03-14T14:10:00Z</dcterms:created>
  <dcterms:modified xsi:type="dcterms:W3CDTF">2018-03-31T17:50:24Z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