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3DF0-CE37-717C-8943-62B050EB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DB25-CF0A-0699-07F3-2C21C61FC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A326-9B1C-F13C-75C6-4C588C9E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6DB3-4DD8-0E8A-9415-7932A3AF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0218-EA20-B717-0692-2E7EBFA9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519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F92C-C4CF-A500-CA5C-DDB844C8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F5F93-4DF0-748E-CB10-FAED8FDD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839B-4573-9674-3265-7A6FD915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798B-8C06-9393-61D2-AAA1FD73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8C5B-D463-00DF-9C1A-ABFFDD5F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75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F83A8-B202-AE02-410C-AD8F298B8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FC646-A738-BCE2-0BB1-230F39E8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6607-D62E-401B-7AAD-3AC22DA4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1F81-C091-5DEB-4FAD-43EEB804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8AEE-1730-2089-E2A6-5F0CFF54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230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624-2058-67D9-7CE0-792D9D5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4E00-B7F1-4FF4-600F-E6D6D563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949E-8FDD-9D80-B4D1-4D690ABF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F81F-3870-10CA-1EB5-500FCFF9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D2C7-D4C6-0E91-0F70-84CF83A2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564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AE37-BE03-0AD7-2B82-77CE2624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6D550-6638-FDDA-D413-1647E1D9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F0B79-76B6-2C85-DECF-853CB67F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8548-B061-35A1-10A8-4E49943A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E8C7-8F09-A140-C8B6-3330FA2C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378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E422-CD5B-3FCC-E982-B38388C9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C6A3-CD85-C648-C36E-10ECA4D15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B2774-C473-C604-1D70-687977A8D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C4079-B9E6-C506-8D7E-361D599D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A5F35-2920-FF03-CEED-21F11171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A6C01-132F-0562-4EC2-042C194C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162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A486-837B-DE67-7FDF-62F23A2E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53D0D-D4EB-1E48-A8D1-2A5DD52C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B172-460A-A851-7A92-47A48F278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264D5-61E9-D361-D1C8-95A098B63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3AFC2-7F25-2B24-E1D5-2935F6278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7439A-D9C6-AD75-5621-20360266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BC264-B1CB-90FD-7B32-6E537937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23653-855E-A0E9-F36D-3EA1CA31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071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BF37-FC26-B77F-F81A-22692F05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98259-5AAD-13E4-A0C0-4861F4EF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5A988-CA95-FBA9-83BA-BC9EA597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7C6BC-B6C7-D28B-A60D-98A3245A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24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5B27D-4E44-7373-319B-27393EB8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0BA27-8B4E-469A-44E5-0F9580F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B470B-C583-E20E-54EB-4C54033D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14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B34F-357C-114B-8646-B1A41EB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905E-5CE1-3686-2389-9F641D22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B2150-5D5E-29FF-DF3C-B3BB3A22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08E9-2F6E-2FB7-AAA5-778EB577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DC11-D2C0-F775-5BE2-8429F0CE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935C3-A436-48F8-B5BE-3AF25398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12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F2FC-3830-8309-F658-FA73AF80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AB3F4-605D-78E8-A4B5-11DABA0E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4EF8B-1120-D055-4E65-93394E338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7AB85-335B-9852-8E05-9501DF71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D498-59D4-A474-7230-8E8E49C0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5DB59-D4AC-93BB-7D68-1DECE1A7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940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EFD5E-0944-A0B7-DFFC-6A21E14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DF840-3C9A-D7AF-58AF-4149FD9A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D5FB-8212-A8A6-2F97-424982A9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34A0-188D-48CA-B4CA-420109A4D3A8}" type="datetimeFigureOut">
              <a:rPr lang="hr-HR" smtClean="0"/>
              <a:t>12.6.2023.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645F-95D6-DF64-1F20-7166F34AE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57C0-ACA6-F190-B20E-E2C71C08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EAA0-0AEF-45B2-8DF6-7871345C988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954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1598-4CDD-FB88-773B-22337C1AF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određen</a:t>
            </a:r>
            <a:r>
              <a:rPr lang="en-US" dirty="0"/>
              <a:t> radio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0F77D-767F-7145-8829-73CAE677F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Tema </a:t>
            </a:r>
            <a:r>
              <a:rPr lang="en-US" dirty="0"/>
              <a:t>8</a:t>
            </a:r>
            <a:endParaRPr lang="hr-H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5644D06-70A7-CC62-5C99-631795AF9A65}"/>
              </a:ext>
            </a:extLst>
          </p:cNvPr>
          <p:cNvSpPr txBox="1">
            <a:spLocks/>
          </p:cNvSpPr>
          <p:nvPr/>
        </p:nvSpPr>
        <p:spPr>
          <a:xfrm>
            <a:off x="8482667" y="5945774"/>
            <a:ext cx="3590488" cy="530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Rijeka, </a:t>
            </a:r>
            <a:r>
              <a:rPr lang="en-US" dirty="0"/>
              <a:t>16</a:t>
            </a:r>
            <a:r>
              <a:rPr lang="hr-HR" dirty="0"/>
              <a:t>.0</a:t>
            </a:r>
            <a:r>
              <a:rPr lang="en-US" dirty="0"/>
              <a:t>6</a:t>
            </a:r>
            <a:r>
              <a:rPr lang="hr-HR" dirty="0"/>
              <a:t>.202</a:t>
            </a:r>
            <a:r>
              <a:rPr lang="en-US" dirty="0"/>
              <a:t>3</a:t>
            </a:r>
            <a:r>
              <a:rPr lang="hr-HR" dirty="0"/>
              <a:t>.</a:t>
            </a:r>
            <a:endParaRPr lang="hr-H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9A3D0-B925-DF41-6950-B0FE8264719C}"/>
              </a:ext>
            </a:extLst>
          </p:cNvPr>
          <p:cNvSpPr txBox="1"/>
          <p:nvPr/>
        </p:nvSpPr>
        <p:spPr>
          <a:xfrm>
            <a:off x="118845" y="5160944"/>
            <a:ext cx="3530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Karlo Graf</a:t>
            </a:r>
            <a:endParaRPr lang="en-US" sz="2400" dirty="0"/>
          </a:p>
          <a:p>
            <a:pPr algn="ctr"/>
            <a:r>
              <a:rPr lang="en-US" sz="2400" dirty="0" err="1"/>
              <a:t>Anđela</a:t>
            </a:r>
            <a:r>
              <a:rPr lang="en-US" sz="2400" dirty="0"/>
              <a:t> </a:t>
            </a:r>
            <a:r>
              <a:rPr lang="en-US" sz="2400" dirty="0" err="1"/>
              <a:t>Jaković</a:t>
            </a:r>
            <a:endParaRPr lang="en-US" sz="2400" dirty="0"/>
          </a:p>
          <a:p>
            <a:pPr algn="ctr"/>
            <a:r>
              <a:rPr lang="en-US" sz="2400" dirty="0"/>
              <a:t>Anamaria </a:t>
            </a:r>
            <a:r>
              <a:rPr lang="en-US" sz="2400" dirty="0" err="1"/>
              <a:t>Vargić</a:t>
            </a:r>
            <a:endParaRPr lang="hr-HR" sz="2400" dirty="0"/>
          </a:p>
          <a:p>
            <a:pPr algn="ctr"/>
            <a:r>
              <a:rPr lang="hr-HR" sz="2400" dirty="0"/>
              <a:t>Vanja Ljubobratović</a:t>
            </a:r>
          </a:p>
        </p:txBody>
      </p:sp>
      <p:pic>
        <p:nvPicPr>
          <p:cNvPr id="1026" name="Picture 2" descr="Opis fotografije nije dostupan.">
            <a:extLst>
              <a:ext uri="{FF2B5EF4-FFF2-40B4-BE49-F238E27FC236}">
                <a16:creationId xmlns:a16="http://schemas.microsoft.com/office/drawing/2014/main" id="{1418153C-6B1C-71D3-6F1A-06EB16AA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210" y="148727"/>
            <a:ext cx="2282881" cy="194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16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2B7AF-036D-3D6E-F2E2-897DE851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Calibri Light"/>
                <a:cs typeface="Calibri Light"/>
              </a:rPr>
              <a:t>Zaključak</a:t>
            </a:r>
            <a:endParaRPr lang="en-US" sz="5400" b="1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64C5-AD99-72E2-152A-6004510A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CDMA metoda i njene prednosti</a:t>
            </a:r>
          </a:p>
          <a:p>
            <a:r>
              <a:rPr lang="en-US" sz="2200">
                <a:ea typeface="Calibri"/>
                <a:cs typeface="Calibri"/>
              </a:rPr>
              <a:t>Generiranje ortogonalnih kodova</a:t>
            </a:r>
          </a:p>
          <a:p>
            <a:r>
              <a:rPr lang="en-US" sz="2200">
                <a:ea typeface="Calibri"/>
                <a:cs typeface="Calibri"/>
              </a:rPr>
              <a:t>Gold kod</a:t>
            </a:r>
          </a:p>
          <a:p>
            <a:r>
              <a:rPr lang="en-US" sz="2200">
                <a:ea typeface="Calibri"/>
                <a:cs typeface="Calibri"/>
              </a:rPr>
              <a:t>Demonstracija CDMA metode</a:t>
            </a:r>
          </a:p>
          <a:p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F4B4B8C-C6A5-0E5C-2C13-DB7A8368D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" t="6744" r="4774" b="7626"/>
          <a:stretch/>
        </p:blipFill>
        <p:spPr>
          <a:xfrm>
            <a:off x="4654296" y="1617613"/>
            <a:ext cx="6903720" cy="36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5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C504-7683-FAA0-B417-512BEB90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hr-HR" b="1" dirty="0"/>
              <a:t>Projektni 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083E-6994-F186-2397-327D7B31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25430"/>
          </a:xfrm>
        </p:spPr>
        <p:txBody>
          <a:bodyPr/>
          <a:lstStyle/>
          <a:p>
            <a:r>
              <a:rPr lang="hr-HR" sz="2400" b="1" dirty="0"/>
              <a:t>Razviti programsku podršku koja će ostvariti sljedeće rezultate:</a:t>
            </a:r>
          </a:p>
          <a:p>
            <a:pPr lvl="1"/>
            <a:r>
              <a:rPr lang="en-US" sz="2000" dirty="0" err="1"/>
              <a:t>rastaviti</a:t>
            </a:r>
            <a:r>
              <a:rPr lang="en-US" sz="2000" dirty="0"/>
              <a:t> </a:t>
            </a:r>
            <a:r>
              <a:rPr lang="en-US" sz="2000" dirty="0" err="1"/>
              <a:t>upisanu</a:t>
            </a:r>
            <a:r>
              <a:rPr lang="en-US" sz="2000" dirty="0"/>
              <a:t> </a:t>
            </a:r>
            <a:r>
              <a:rPr lang="en-US" sz="2000" dirty="0" err="1"/>
              <a:t>tekstualnu</a:t>
            </a:r>
            <a:r>
              <a:rPr lang="en-US" sz="2000" dirty="0"/>
              <a:t> </a:t>
            </a:r>
            <a:r>
              <a:rPr lang="en-US" sz="2000" dirty="0" err="1"/>
              <a:t>poruku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niz</a:t>
            </a:r>
            <a:r>
              <a:rPr lang="en-US" sz="2000" dirty="0"/>
              <a:t> ASCII </a:t>
            </a:r>
            <a:r>
              <a:rPr lang="en-US" sz="2000" dirty="0" err="1"/>
              <a:t>znakova</a:t>
            </a:r>
            <a:endParaRPr lang="en-US" sz="2000" dirty="0"/>
          </a:p>
          <a:p>
            <a:pPr lvl="1"/>
            <a:r>
              <a:rPr lang="en-US" sz="2000" dirty="0" err="1"/>
              <a:t>izvršiti</a:t>
            </a:r>
            <a:r>
              <a:rPr lang="en-US" sz="2000" dirty="0"/>
              <a:t> </a:t>
            </a:r>
            <a:r>
              <a:rPr lang="en-US" sz="2000" dirty="0" err="1"/>
              <a:t>istovremenu</a:t>
            </a:r>
            <a:r>
              <a:rPr lang="en-US" sz="2000" dirty="0"/>
              <a:t> </a:t>
            </a:r>
            <a:r>
              <a:rPr lang="en-US" sz="2000" dirty="0" err="1"/>
              <a:t>digitalnu</a:t>
            </a:r>
            <a:r>
              <a:rPr lang="en-US" sz="2000" dirty="0"/>
              <a:t> </a:t>
            </a:r>
            <a:r>
              <a:rPr lang="en-US" sz="2000" dirty="0" err="1"/>
              <a:t>modulaciju</a:t>
            </a:r>
            <a:r>
              <a:rPr lang="en-US" sz="2000" dirty="0"/>
              <a:t> tri </a:t>
            </a:r>
            <a:r>
              <a:rPr lang="en-US" sz="2000" dirty="0" err="1"/>
              <a:t>neovisne</a:t>
            </a:r>
            <a:r>
              <a:rPr lang="en-US" sz="2000" dirty="0"/>
              <a:t> </a:t>
            </a:r>
            <a:r>
              <a:rPr lang="en-US" sz="2000" dirty="0" err="1"/>
              <a:t>poruke</a:t>
            </a:r>
            <a:r>
              <a:rPr lang="en-US" sz="2000" dirty="0"/>
              <a:t> </a:t>
            </a:r>
            <a:r>
              <a:rPr lang="en-US" sz="2000" dirty="0" err="1"/>
              <a:t>pomoću</a:t>
            </a:r>
            <a:r>
              <a:rPr lang="en-US" sz="2000" dirty="0"/>
              <a:t> 3 </a:t>
            </a:r>
            <a:r>
              <a:rPr lang="en-US" sz="2000" dirty="0" err="1"/>
              <a:t>neovisna</a:t>
            </a:r>
            <a:r>
              <a:rPr lang="en-US" sz="2000" dirty="0"/>
              <a:t> </a:t>
            </a:r>
            <a:r>
              <a:rPr lang="en-US" sz="2000" dirty="0" err="1"/>
              <a:t>ortogonalna</a:t>
            </a:r>
            <a:r>
              <a:rPr lang="en-US" sz="2000" dirty="0"/>
              <a:t> </a:t>
            </a:r>
            <a:r>
              <a:rPr lang="en-US" sz="2000" dirty="0" err="1"/>
              <a:t>koda</a:t>
            </a:r>
            <a:r>
              <a:rPr lang="en-US" sz="2000" dirty="0"/>
              <a:t> </a:t>
            </a:r>
            <a:r>
              <a:rPr lang="en-US" sz="2000" dirty="0" err="1"/>
              <a:t>dužine</a:t>
            </a:r>
            <a:r>
              <a:rPr lang="en-US" sz="2000" dirty="0"/>
              <a:t> </a:t>
            </a:r>
            <a:r>
              <a:rPr lang="en-US" sz="2000" dirty="0" err="1"/>
              <a:t>minimalno</a:t>
            </a:r>
            <a:r>
              <a:rPr lang="en-US" sz="2000" dirty="0"/>
              <a:t> 20 </a:t>
            </a:r>
            <a:r>
              <a:rPr lang="en-US" sz="2000" dirty="0" err="1"/>
              <a:t>bitova</a:t>
            </a:r>
            <a:r>
              <a:rPr lang="en-US" sz="2000" dirty="0"/>
              <a:t> CDMA </a:t>
            </a:r>
            <a:r>
              <a:rPr lang="en-US" sz="2000" dirty="0" err="1"/>
              <a:t>metodom</a:t>
            </a:r>
            <a:endParaRPr lang="en-US" sz="2000" dirty="0"/>
          </a:p>
          <a:p>
            <a:pPr lvl="1"/>
            <a:r>
              <a:rPr lang="en-US" sz="2000" dirty="0" err="1"/>
              <a:t>digitalnu</a:t>
            </a:r>
            <a:r>
              <a:rPr lang="en-US" sz="2000" dirty="0"/>
              <a:t> </a:t>
            </a:r>
            <a:r>
              <a:rPr lang="en-US" sz="2000" dirty="0" err="1"/>
              <a:t>demodulaciju</a:t>
            </a:r>
            <a:r>
              <a:rPr lang="en-US" sz="2000" dirty="0"/>
              <a:t> </a:t>
            </a:r>
            <a:r>
              <a:rPr lang="en-US" sz="2000" dirty="0" err="1"/>
              <a:t>poruka</a:t>
            </a:r>
            <a:endParaRPr lang="en-US" sz="2000" dirty="0"/>
          </a:p>
          <a:p>
            <a:pPr lvl="1"/>
            <a:r>
              <a:rPr lang="en-US" sz="2000" dirty="0" err="1"/>
              <a:t>rekonstrukciju</a:t>
            </a:r>
            <a:r>
              <a:rPr lang="en-US" sz="2000" dirty="0"/>
              <a:t> </a:t>
            </a:r>
            <a:r>
              <a:rPr lang="en-US" sz="2000" dirty="0" err="1"/>
              <a:t>sve</a:t>
            </a:r>
            <a:r>
              <a:rPr lang="en-US" sz="2000" dirty="0"/>
              <a:t> tri </a:t>
            </a:r>
            <a:r>
              <a:rPr lang="en-US" sz="2000" dirty="0" err="1"/>
              <a:t>poruke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ASCII </a:t>
            </a:r>
            <a:r>
              <a:rPr lang="en-US" sz="2000" dirty="0" err="1"/>
              <a:t>formata</a:t>
            </a:r>
            <a:endParaRPr lang="hr-HR" sz="2000" dirty="0"/>
          </a:p>
          <a:p>
            <a:pPr lvl="1"/>
            <a:endParaRPr lang="hr-HR" dirty="0"/>
          </a:p>
          <a:p>
            <a:r>
              <a:rPr lang="hr-HR" sz="2400" b="1" dirty="0"/>
              <a:t>Razviti projektnu dokumentaciju:</a:t>
            </a:r>
          </a:p>
          <a:p>
            <a:pPr lvl="1"/>
            <a:r>
              <a:rPr lang="hr-HR" sz="2000" dirty="0"/>
              <a:t>opisati problem</a:t>
            </a:r>
          </a:p>
          <a:p>
            <a:pPr lvl="1"/>
            <a:r>
              <a:rPr lang="hr-HR" sz="2000" dirty="0"/>
              <a:t>opisati metodologiju rada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koncept</a:t>
            </a:r>
            <a:r>
              <a:rPr lang="en-US" sz="2000" dirty="0"/>
              <a:t> </a:t>
            </a:r>
            <a:r>
              <a:rPr lang="en-US" sz="2000" dirty="0" err="1"/>
              <a:t>rješenja</a:t>
            </a:r>
            <a:endParaRPr lang="en-US" sz="2000" dirty="0"/>
          </a:p>
          <a:p>
            <a:pPr lvl="1"/>
            <a:r>
              <a:rPr lang="en-US" sz="2000" dirty="0" err="1"/>
              <a:t>opisati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demonstrirati</a:t>
            </a:r>
            <a:r>
              <a:rPr lang="en-US" sz="2000" dirty="0"/>
              <a:t> </a:t>
            </a:r>
            <a:r>
              <a:rPr lang="hr-HR" sz="2000" dirty="0"/>
              <a:t>razvijenu programsku podršku</a:t>
            </a:r>
            <a:endParaRPr lang="en-US" sz="2000" dirty="0"/>
          </a:p>
          <a:p>
            <a:pPr lvl="1"/>
            <a:endParaRPr lang="hr-HR" sz="20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14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2126-DF22-3415-FE19-9274CBC5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/>
          <a:lstStyle/>
          <a:p>
            <a:r>
              <a:rPr lang="en-US" b="1" dirty="0" err="1"/>
              <a:t>Goldov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endParaRPr lang="en-15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D8108-6CEC-FA19-C47C-2FC378533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43" y="3429000"/>
            <a:ext cx="5009192" cy="306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D5A75-E01F-3D86-D264-6698EF6E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20" y="3429001"/>
            <a:ext cx="5074500" cy="3021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BB108-0E57-16B5-421E-87FAC64735E2}"/>
              </a:ext>
            </a:extLst>
          </p:cNvPr>
          <p:cNvSpPr txBox="1"/>
          <p:nvPr/>
        </p:nvSpPr>
        <p:spPr>
          <a:xfrm>
            <a:off x="838200" y="1469341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ortogonalan</a:t>
            </a:r>
            <a:r>
              <a:rPr lang="en-US" sz="2200" b="1" dirty="0"/>
              <a:t> </a:t>
            </a:r>
            <a:r>
              <a:rPr lang="en-US" sz="2200" b="1" dirty="0" err="1"/>
              <a:t>kod</a:t>
            </a:r>
            <a:r>
              <a:rPr lang="en-US" sz="2200" b="1" dirty="0"/>
              <a:t> </a:t>
            </a:r>
            <a:r>
              <a:rPr lang="en-US" sz="2200" dirty="0"/>
              <a:t>-&gt; </a:t>
            </a:r>
            <a:r>
              <a:rPr lang="en-US" sz="2200" dirty="0" err="1"/>
              <a:t>unakrsna</a:t>
            </a:r>
            <a:r>
              <a:rPr lang="en-US" sz="2200" dirty="0"/>
              <a:t> </a:t>
            </a:r>
            <a:r>
              <a:rPr lang="en-US" sz="2200" dirty="0" err="1"/>
              <a:t>korelacija</a:t>
            </a:r>
            <a:r>
              <a:rPr lang="en-US" sz="2200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vrlo</a:t>
            </a:r>
            <a:r>
              <a:rPr lang="en-US" sz="2200" dirty="0"/>
              <a:t> </a:t>
            </a:r>
            <a:r>
              <a:rPr lang="en-US" sz="2200" dirty="0" err="1"/>
              <a:t>lako</a:t>
            </a:r>
            <a:r>
              <a:rPr lang="en-US" sz="2200" dirty="0"/>
              <a:t> </a:t>
            </a:r>
            <a:r>
              <a:rPr lang="en-US" sz="2200" dirty="0" err="1"/>
              <a:t>razlikovanje</a:t>
            </a:r>
            <a:r>
              <a:rPr lang="en-US" sz="2200" dirty="0"/>
              <a:t> </a:t>
            </a:r>
            <a:r>
              <a:rPr lang="en-US" sz="2200" dirty="0" err="1"/>
              <a:t>dvije</a:t>
            </a:r>
            <a:r>
              <a:rPr lang="en-US" sz="2200" dirty="0"/>
              <a:t> </a:t>
            </a:r>
            <a:r>
              <a:rPr lang="en-US" sz="2200" dirty="0" err="1"/>
              <a:t>kodne</a:t>
            </a:r>
            <a:r>
              <a:rPr lang="en-US" sz="2200" dirty="0"/>
              <a:t> </a:t>
            </a:r>
            <a:r>
              <a:rPr lang="en-US" sz="2200" dirty="0" err="1"/>
              <a:t>sekvence</a:t>
            </a:r>
            <a:r>
              <a:rPr lang="en-US" sz="2200" dirty="0"/>
              <a:t> u </a:t>
            </a:r>
            <a:r>
              <a:rPr lang="en-US" sz="2200" dirty="0" err="1"/>
              <a:t>okruženjima</a:t>
            </a:r>
            <a:r>
              <a:rPr lang="en-US" sz="2200" dirty="0"/>
              <a:t> s </a:t>
            </a:r>
            <a:r>
              <a:rPr lang="en-US" sz="2200" dirty="0" err="1"/>
              <a:t>velikom</a:t>
            </a:r>
            <a:r>
              <a:rPr lang="en-US" sz="2200" dirty="0"/>
              <a:t> </a:t>
            </a:r>
            <a:r>
              <a:rPr lang="en-US" sz="2200" dirty="0" err="1"/>
              <a:t>bukom</a:t>
            </a:r>
            <a:r>
              <a:rPr lang="en-US" sz="2200" dirty="0"/>
              <a:t> </a:t>
            </a:r>
            <a:r>
              <a:rPr lang="en-US" sz="2200" dirty="0" err="1"/>
              <a:t>ili</a:t>
            </a:r>
            <a:r>
              <a:rPr lang="en-US" sz="2200" dirty="0"/>
              <a:t> </a:t>
            </a:r>
            <a:r>
              <a:rPr lang="en-US" sz="2200" dirty="0" err="1"/>
              <a:t>interferencijom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LSFR</a:t>
            </a:r>
            <a:r>
              <a:rPr lang="en-US" sz="2200" dirty="0"/>
              <a:t> (Linear shift feedback register)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Odabir</a:t>
            </a:r>
            <a:r>
              <a:rPr lang="en-US" sz="2200" dirty="0"/>
              <a:t> </a:t>
            </a:r>
            <a:r>
              <a:rPr lang="en-US" sz="2200" dirty="0" err="1"/>
              <a:t>preferiranih</a:t>
            </a:r>
            <a:r>
              <a:rPr lang="en-US" sz="2200" dirty="0"/>
              <a:t> </a:t>
            </a:r>
            <a:r>
              <a:rPr lang="en-US" sz="2200" dirty="0" err="1"/>
              <a:t>parova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150" sz="2000" dirty="0"/>
          </a:p>
        </p:txBody>
      </p:sp>
    </p:spTree>
    <p:extLst>
      <p:ext uri="{BB962C8B-B14F-4D97-AF65-F5344CB8AC3E}">
        <p14:creationId xmlns:p14="http://schemas.microsoft.com/office/powerpoint/2010/main" val="286559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8B50-C0B3-201E-CB86-C41FF77D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207626"/>
            <a:ext cx="10515600" cy="1325563"/>
          </a:xfrm>
        </p:spPr>
        <p:txBody>
          <a:bodyPr/>
          <a:lstStyle/>
          <a:p>
            <a:r>
              <a:rPr lang="en-US" b="1" dirty="0" err="1"/>
              <a:t>Goldov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- </a:t>
            </a:r>
            <a:r>
              <a:rPr lang="en-US" b="1" dirty="0" err="1"/>
              <a:t>implementacija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9A91C-F448-7A73-0B90-DA1B54A8F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470"/>
          <a:stretch/>
        </p:blipFill>
        <p:spPr>
          <a:xfrm>
            <a:off x="629174" y="1117937"/>
            <a:ext cx="3180313" cy="30520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52D83-6D9B-0FB8-7BCB-F995214F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163" y="1117937"/>
            <a:ext cx="2905530" cy="3052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0D3E3B-83EE-91F8-EDE4-8C6CDB012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4" y="4476251"/>
            <a:ext cx="3180313" cy="2296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DE67E-FFAA-C114-CB8E-6CE5B02D4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369" y="1117937"/>
            <a:ext cx="2838846" cy="1962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3ACCE3-B020-FF4E-5F53-6C28E5913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174" y="4818153"/>
            <a:ext cx="3784320" cy="1705609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3E011B-19DA-1E89-28C5-FCBB6CC639B4}"/>
              </a:ext>
            </a:extLst>
          </p:cNvPr>
          <p:cNvSpPr/>
          <p:nvPr/>
        </p:nvSpPr>
        <p:spPr>
          <a:xfrm>
            <a:off x="3951215" y="5469058"/>
            <a:ext cx="738231" cy="31039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E1A6D8-2CFD-6055-9AE1-A55BE9AC800D}"/>
              </a:ext>
            </a:extLst>
          </p:cNvPr>
          <p:cNvSpPr/>
          <p:nvPr/>
        </p:nvSpPr>
        <p:spPr>
          <a:xfrm>
            <a:off x="461394" y="956345"/>
            <a:ext cx="10276514" cy="33891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E0D59A-3431-8C3A-EC3D-3C4B44AF9750}"/>
              </a:ext>
            </a:extLst>
          </p:cNvPr>
          <p:cNvSpPr txBox="1"/>
          <p:nvPr/>
        </p:nvSpPr>
        <p:spPr>
          <a:xfrm>
            <a:off x="8009223" y="3441378"/>
            <a:ext cx="218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Generacija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kodne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56503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774C-10DD-78A8-4DE5-C9DF6D4E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>
                <a:ea typeface="Calibri Light"/>
                <a:cs typeface="Calibri Light"/>
              </a:rPr>
              <a:t>CDMA</a:t>
            </a:r>
            <a:endParaRPr lang="en-15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73E8-08E9-A164-00D4-C32BCEF1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150" dirty="0" err="1">
                <a:ea typeface="Calibri"/>
                <a:cs typeface="Calibri"/>
              </a:rPr>
              <a:t>Tehnologija</a:t>
            </a:r>
            <a:r>
              <a:rPr lang="en-150" dirty="0">
                <a:ea typeface="Calibri"/>
                <a:cs typeface="Calibri"/>
              </a:rPr>
              <a:t> za </a:t>
            </a:r>
            <a:r>
              <a:rPr lang="en-US" dirty="0" err="1">
                <a:ea typeface="Calibri"/>
                <a:cs typeface="Calibri"/>
              </a:rPr>
              <a:t>dijeljenje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komunikacijskog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kanala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TDMA </a:t>
            </a:r>
            <a:r>
              <a:rPr lang="en-US" dirty="0" err="1">
                <a:ea typeface="Calibri"/>
                <a:cs typeface="Calibri"/>
              </a:rPr>
              <a:t>i</a:t>
            </a:r>
            <a:r>
              <a:rPr lang="en-US" dirty="0">
                <a:ea typeface="Calibri"/>
                <a:cs typeface="Calibri"/>
              </a:rPr>
              <a:t> FDMA vs CDMA</a:t>
            </a:r>
          </a:p>
          <a:p>
            <a:r>
              <a:rPr lang="en-150" dirty="0" err="1">
                <a:ea typeface="Calibri"/>
                <a:cs typeface="Calibri"/>
              </a:rPr>
              <a:t>Istovremeni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prijenos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različitih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poruka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koristeći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kodove</a:t>
            </a:r>
            <a:endParaRPr lang="en-150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Digitalna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modulacija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signala</a:t>
            </a:r>
            <a:endParaRPr lang="en-150" dirty="0">
              <a:ea typeface="Calibri"/>
              <a:cs typeface="Calibri"/>
            </a:endParaRPr>
          </a:p>
          <a:p>
            <a:r>
              <a:rPr lang="en-150" dirty="0" err="1">
                <a:ea typeface="Calibri"/>
                <a:cs typeface="Calibri"/>
              </a:rPr>
              <a:t>Veći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kapacitet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mreže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i</a:t>
            </a:r>
            <a:r>
              <a:rPr lang="en-150" dirty="0">
                <a:ea typeface="Calibri"/>
                <a:cs typeface="Calibri"/>
              </a:rPr>
              <a:t> </a:t>
            </a:r>
            <a:r>
              <a:rPr lang="en-150" dirty="0" err="1">
                <a:ea typeface="Calibri"/>
                <a:cs typeface="Calibri"/>
              </a:rPr>
              <a:t>sigurnost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bežični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telefonski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sustavi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širokopojasne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bežične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pristupne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mreže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satelitska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navigacija</a:t>
            </a:r>
            <a:endParaRPr lang="en-15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29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5CCC-74BF-9E38-C457-2FFED6E5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CDMA </a:t>
            </a:r>
            <a:r>
              <a:rPr lang="en-US" b="1" err="1"/>
              <a:t>algoritam</a:t>
            </a:r>
            <a:endParaRPr lang="en-US" b="1" err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275A-1282-1BB6-F159-D39D2487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150" b="1" err="1">
                <a:ea typeface="Calibri"/>
                <a:cs typeface="Calibri"/>
              </a:rPr>
              <a:t>Koraci</a:t>
            </a:r>
            <a:r>
              <a:rPr lang="en-150" b="1">
                <a:ea typeface="Calibri"/>
                <a:cs typeface="Calibri"/>
              </a:rPr>
              <a:t> CDMA </a:t>
            </a:r>
            <a:r>
              <a:rPr lang="en-150" b="1" err="1">
                <a:ea typeface="Calibri"/>
                <a:cs typeface="Calibri"/>
              </a:rPr>
              <a:t>algoritma</a:t>
            </a:r>
            <a:r>
              <a:rPr lang="en-150" b="1">
                <a:ea typeface="Calibri"/>
                <a:cs typeface="Calibri"/>
              </a:rPr>
              <a:t>:</a:t>
            </a:r>
          </a:p>
          <a:p>
            <a:pPr lvl="1"/>
            <a:r>
              <a:rPr lang="en-150" err="1">
                <a:ea typeface="Calibri"/>
                <a:cs typeface="Calibri"/>
              </a:rPr>
              <a:t>Generiranje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ortogonalnih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kodova</a:t>
            </a:r>
            <a:endParaRPr lang="en-150">
              <a:ea typeface="Calibri"/>
              <a:cs typeface="Calibri"/>
            </a:endParaRPr>
          </a:p>
          <a:p>
            <a:pPr lvl="1"/>
            <a:r>
              <a:rPr lang="en-150" err="1">
                <a:ea typeface="Calibri"/>
                <a:cs typeface="Calibri"/>
              </a:rPr>
              <a:t>Učitavanje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poruka</a:t>
            </a:r>
            <a:endParaRPr lang="en-150">
              <a:ea typeface="Calibri"/>
              <a:cs typeface="Calibri"/>
            </a:endParaRPr>
          </a:p>
          <a:p>
            <a:pPr lvl="1"/>
            <a:r>
              <a:rPr lang="en-150" err="1">
                <a:ea typeface="Calibri"/>
                <a:cs typeface="Calibri"/>
              </a:rPr>
              <a:t>Pretvorba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poruka</a:t>
            </a:r>
            <a:r>
              <a:rPr lang="en-150">
                <a:ea typeface="Calibri"/>
                <a:cs typeface="Calibri"/>
              </a:rPr>
              <a:t> u </a:t>
            </a:r>
            <a:r>
              <a:rPr lang="en-150" err="1">
                <a:ea typeface="Calibri"/>
                <a:cs typeface="Calibri"/>
              </a:rPr>
              <a:t>binarni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oblik</a:t>
            </a:r>
            <a:endParaRPr lang="en-150">
              <a:ea typeface="Calibri"/>
              <a:cs typeface="Calibri"/>
            </a:endParaRPr>
          </a:p>
          <a:p>
            <a:pPr lvl="1"/>
            <a:r>
              <a:rPr lang="en-150" err="1">
                <a:ea typeface="Calibri"/>
                <a:cs typeface="Calibri"/>
              </a:rPr>
              <a:t>Kodiranje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poruka</a:t>
            </a:r>
            <a:endParaRPr lang="en-150">
              <a:ea typeface="Calibri"/>
              <a:cs typeface="Calibri"/>
            </a:endParaRPr>
          </a:p>
          <a:p>
            <a:pPr lvl="1"/>
            <a:r>
              <a:rPr lang="en-150" err="1">
                <a:ea typeface="Calibri"/>
                <a:cs typeface="Calibri"/>
              </a:rPr>
              <a:t>Računanje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kompozitnog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signala</a:t>
            </a:r>
            <a:endParaRPr lang="en-150">
              <a:ea typeface="Calibri"/>
              <a:cs typeface="Calibri"/>
            </a:endParaRPr>
          </a:p>
          <a:p>
            <a:pPr lvl="1"/>
            <a:r>
              <a:rPr lang="en-150" err="1">
                <a:ea typeface="Calibri"/>
                <a:cs typeface="Calibri"/>
              </a:rPr>
              <a:t>Dekodiranje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kompozitnog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signala</a:t>
            </a:r>
          </a:p>
          <a:p>
            <a:pPr lvl="1"/>
            <a:r>
              <a:rPr lang="en-150" err="1">
                <a:ea typeface="Calibri"/>
                <a:cs typeface="Calibri"/>
              </a:rPr>
              <a:t>Pretvorba</a:t>
            </a:r>
            <a:r>
              <a:rPr lang="en-150">
                <a:ea typeface="Calibri"/>
                <a:cs typeface="Calibri"/>
              </a:rPr>
              <a:t> </a:t>
            </a:r>
            <a:r>
              <a:rPr lang="en-150" err="1">
                <a:ea typeface="Calibri"/>
                <a:cs typeface="Calibri"/>
              </a:rPr>
              <a:t>natrag</a:t>
            </a:r>
            <a:r>
              <a:rPr lang="en-150">
                <a:ea typeface="Calibri"/>
                <a:cs typeface="Calibri"/>
              </a:rPr>
              <a:t> u ASCII </a:t>
            </a:r>
          </a:p>
        </p:txBody>
      </p:sp>
      <p:pic>
        <p:nvPicPr>
          <p:cNvPr id="5" name="Picture 4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986BCB70-0691-78AB-2990-02C261491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3"/>
          <a:stretch/>
        </p:blipFill>
        <p:spPr>
          <a:xfrm>
            <a:off x="7013196" y="1108075"/>
            <a:ext cx="2338140" cy="2692400"/>
          </a:xfrm>
          <a:prstGeom prst="rect">
            <a:avLst/>
          </a:prstGeom>
        </p:spPr>
      </p:pic>
      <p:pic>
        <p:nvPicPr>
          <p:cNvPr id="7" name="Picture 6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A8C3DA35-C488-1CAD-B3F0-2A1A48391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9" r="33174"/>
          <a:stretch/>
        </p:blipFill>
        <p:spPr>
          <a:xfrm>
            <a:off x="9683284" y="1028693"/>
            <a:ext cx="2338140" cy="2692400"/>
          </a:xfrm>
          <a:prstGeom prst="rect">
            <a:avLst/>
          </a:prstGeom>
        </p:spPr>
      </p:pic>
      <p:pic>
        <p:nvPicPr>
          <p:cNvPr id="9" name="Picture 8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8928CFF2-B306-7AF2-1E00-682140D0B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43"/>
          <a:stretch/>
        </p:blipFill>
        <p:spPr>
          <a:xfrm>
            <a:off x="7013196" y="3800475"/>
            <a:ext cx="233814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9EDF4DB-9AAC-8F29-2133-C3B87905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22" y="1837239"/>
            <a:ext cx="7124700" cy="295910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5A4FAB3-2636-F5A6-667E-FC593642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645" y="1837239"/>
            <a:ext cx="3705225" cy="2959100"/>
          </a:xfrm>
          <a:prstGeom prst="rect">
            <a:avLst/>
          </a:prstGeom>
        </p:spPr>
      </p:pic>
      <p:pic>
        <p:nvPicPr>
          <p:cNvPr id="12" name="Picture 18" descr="Chart&#10;&#10;Description automatically generated">
            <a:extLst>
              <a:ext uri="{FF2B5EF4-FFF2-40B4-BE49-F238E27FC236}">
                <a16:creationId xmlns:a16="http://schemas.microsoft.com/office/drawing/2014/main" id="{013B145A-2D09-FDBC-01DB-6F4145521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22" y="5547316"/>
            <a:ext cx="10904538" cy="955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3C556A-EB02-D54F-BCA7-E4D9D7D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22" y="355009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CDMA - </a:t>
            </a:r>
            <a:r>
              <a:rPr lang="en-US" sz="5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2720BEE-3EEE-4BFE-3C4F-8F782B87B640}"/>
              </a:ext>
            </a:extLst>
          </p:cNvPr>
          <p:cNvSpPr/>
          <p:nvPr/>
        </p:nvSpPr>
        <p:spPr>
          <a:xfrm rot="5400000">
            <a:off x="5803712" y="5001807"/>
            <a:ext cx="581526" cy="3810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FE52-9228-0C09-8F21-1578C394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CDMA -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  <a:endParaRPr lang="en-US" dirty="0"/>
          </a:p>
        </p:txBody>
      </p:sp>
      <p:pic>
        <p:nvPicPr>
          <p:cNvPr id="7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A1743195-C57C-8EF3-1978-E897BDAF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99" y="2117932"/>
            <a:ext cx="6442910" cy="60684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C10C0-0E59-684E-3248-983FCBBC6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189" y="1660609"/>
            <a:ext cx="2534004" cy="15242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432A1-711E-66D6-26B4-96BDA5B4F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794" y="3264659"/>
            <a:ext cx="4270215" cy="299371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8D738DC-9F9D-8DE2-48EB-362211F48A18}"/>
              </a:ext>
            </a:extLst>
          </p:cNvPr>
          <p:cNvSpPr/>
          <p:nvPr/>
        </p:nvSpPr>
        <p:spPr>
          <a:xfrm>
            <a:off x="3729789" y="2235868"/>
            <a:ext cx="581526" cy="3810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E66D-C3F1-138B-FFA6-C6B4EFBE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CDMA -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F0CD1-EEA5-071A-EEBF-F7EDDEC5E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79655"/>
            <a:ext cx="8516539" cy="800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D3BED-6AFB-C961-641D-9945DEB8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398"/>
            <a:ext cx="4134427" cy="2543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B87E37-DC9F-9744-029E-266060E8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272282"/>
            <a:ext cx="6668431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DB1E15-F416-11C9-FCC6-E38594A9B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873" y="1880398"/>
            <a:ext cx="3077004" cy="139084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F9F6FE4-8C80-0E12-4A78-6987D0D94D8B}"/>
              </a:ext>
            </a:extLst>
          </p:cNvPr>
          <p:cNvSpPr/>
          <p:nvPr/>
        </p:nvSpPr>
        <p:spPr>
          <a:xfrm rot="5400000">
            <a:off x="2614650" y="4711291"/>
            <a:ext cx="581526" cy="3810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99A07632C4D343B73ACB5B190A1C2C" ma:contentTypeVersion="3" ma:contentTypeDescription="Create a new document." ma:contentTypeScope="" ma:versionID="4bba70470bbffbf4053f1de17f584971">
  <xsd:schema xmlns:xsd="http://www.w3.org/2001/XMLSchema" xmlns:xs="http://www.w3.org/2001/XMLSchema" xmlns:p="http://schemas.microsoft.com/office/2006/metadata/properties" xmlns:ns3="4f2df4f9-45cb-461e-b0ee-a92d48bdb9e1" targetNamespace="http://schemas.microsoft.com/office/2006/metadata/properties" ma:root="true" ma:fieldsID="fc00ac748e4767b189feffe22738658b" ns3:_="">
    <xsd:import namespace="4f2df4f9-45cb-461e-b0ee-a92d48bdb9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df4f9-45cb-461e-b0ee-a92d48bdb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2df4f9-45cb-461e-b0ee-a92d48bdb9e1" xsi:nil="true"/>
  </documentManagement>
</p:properties>
</file>

<file path=customXml/itemProps1.xml><?xml version="1.0" encoding="utf-8"?>
<ds:datastoreItem xmlns:ds="http://schemas.openxmlformats.org/officeDocument/2006/customXml" ds:itemID="{F6311C58-C908-4E6D-928E-DC45148668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6653DC-BF84-4074-B61D-88A5C775AA52}">
  <ds:schemaRefs>
    <ds:schemaRef ds:uri="4f2df4f9-45cb-461e-b0ee-a92d48bdb9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DC217A-0498-42AF-9513-2CC031502F5F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4f2df4f9-45cb-461e-b0ee-a92d48bdb9e1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Programski određen radio</vt:lpstr>
      <vt:lpstr>Projektni zadatak</vt:lpstr>
      <vt:lpstr>Goldov kod</vt:lpstr>
      <vt:lpstr>Goldov kod - implementacija</vt:lpstr>
      <vt:lpstr>CDMA</vt:lpstr>
      <vt:lpstr>CDMA algoritam</vt:lpstr>
      <vt:lpstr>CDMA - implementacija</vt:lpstr>
      <vt:lpstr>CDMA - implementacija</vt:lpstr>
      <vt:lpstr>CDMA - implementacija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Usluge zasnovane na lokaciji</dc:title>
  <dc:creator>Vanja Ljubobratović</dc:creator>
  <cp:lastModifiedBy>Vanja Ljubobratović</cp:lastModifiedBy>
  <cp:revision>4</cp:revision>
  <dcterms:created xsi:type="dcterms:W3CDTF">2023-01-26T15:53:11Z</dcterms:created>
  <dcterms:modified xsi:type="dcterms:W3CDTF">2023-06-12T13:19:19Z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0x010100B099A07632C4D343B73ACB5B190A1C2C</vt:lpwstr>
  </property>
</Properties>
</file>