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68" r:id="rId6"/>
    <p:sldId id="259" r:id="rId7"/>
    <p:sldId id="260" r:id="rId8"/>
    <p:sldId id="261" r:id="rId9"/>
    <p:sldId id="265" r:id="rId10"/>
    <p:sldId id="263" r:id="rId11"/>
    <p:sldId id="275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60" autoAdjust="0"/>
  </p:normalViewPr>
  <p:slideViewPr>
    <p:cSldViewPr snapToGrid="0">
      <p:cViewPr varScale="1">
        <p:scale>
          <a:sx n="164" d="100"/>
          <a:sy n="164" d="100"/>
        </p:scale>
        <p:origin x="1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7E6E-D6F4-45D5-A4B2-BA3C07F6D3A7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FC59B-ADDA-4233-857C-7CC3D35C3A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863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728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051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21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7060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026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680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370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5E7AF-F130-4774-90F0-39C79186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AB177D-1D04-4C90-AD8E-20B6D099F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C8880-B247-4E06-A11F-AE407B5E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8FC15-B7DF-4034-B587-7CD665A6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69183-EB09-474E-A144-34BE55FC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473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5EE61-84DE-466D-931F-D700C4F3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F1450F-31E1-4DC9-915C-293FB7F34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782A26-939D-40CD-B5FC-3E58DC4E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18CE43-343D-49EB-BB97-D56BB9DE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ED0D9-2735-4A42-ACED-D99D0B53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213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97EB62-7379-4D72-AB7A-C177D67AA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6AD033-1C50-4ABB-92E6-B5F16494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731C7B-2019-4C18-993F-EA08E7B8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BC8DDD-29F4-47BC-9301-C4D8D945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4D7280-6158-4F5D-A0FC-69CB67FF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651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609C4-7077-4910-A846-9B479927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FE073-DB7E-45AA-BDD7-7532FB9A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8AA6A-8964-4453-AECA-8EE41B62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311F27-4578-43CD-AC7C-0293ED49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5CA8D-655F-4EB1-BB01-D3AB98BB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202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6A2EF-9866-4B4D-B9BE-1F7F2D3F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E6633D-57D6-4474-A2B3-37C100B6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29961D-7457-4959-8EAB-00C4A97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41D1FA-9D9A-438C-AF6C-0083845C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288CE-57D7-40E6-A55F-5B2D38D9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202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F453F-66D0-49A3-8AAF-F7A29C03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E1323-588F-422F-BDB0-18F54CE4C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AC0F85-FF1E-47EB-9447-EBBB76436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6FE965-F0BB-4BA4-BC3C-348F723E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D8A40B-7E6B-4DD5-B7DD-3AA1B404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B99064-F8A3-42DE-8A8A-0E989177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159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677A1-3DFC-4691-A903-7D734BE0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CD144-683E-4F32-9614-0100F2659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03013D-76DE-496E-8B70-30FF2C9CF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5F0780-60E2-4E9C-A611-6A51423CF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7B7844-D587-4FB0-920F-B6DB9669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0275F8-0A08-4562-98C5-12CD2CF3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530799-1F6C-44DE-B960-F7CCAF77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515B6C-7CDB-4ADF-8E1B-FBD63593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2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6393F-CDB5-4DF0-AB44-C152BC80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196530-1CA0-4BAB-975E-B0E492DC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BF63A7-1943-46B7-B5A6-77E23201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B497EB-EDC3-420A-85C7-2274C5DB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117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FFA46D-609E-4706-8509-764F5C66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52CA5F-4F1F-4A68-A667-696CEF65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0967AB-6387-4B8C-9117-D7715E5A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418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18C2B-A5FA-4145-8811-C1973AB1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1952C-1894-4CC3-8119-D3E414D1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49AEF7-C603-45B1-874E-659D98730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16B589-F2A6-45D1-809D-762DBA07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E230C8-8287-4C80-A20F-35798DAF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185CE-EAD4-4593-8008-4D8944A9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413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017D6-13C2-429F-8DF3-F368CF61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9A1609-EAFA-4CDE-8608-358EC2A4C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D0CAA5-A52B-4069-A2E2-CF7DF0CA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CCA733-715A-4803-9B26-C87CA725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A54A9B-4ADA-4921-BA00-0AC10DC8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9D037F-E634-408F-AB09-FB791315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586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6BDCB-A6D6-4815-BB73-93AA4F64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BA2756-E259-4777-96D3-3E7928A3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8A1B1E-A33E-4579-BDD1-5A3C6079E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9FC80-B691-4F7F-8B27-C18749A6A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54309E-7F86-40C0-86C5-EEE7D787F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72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115FF-6846-4260-A920-0F3DC425D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Бюро находок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197702-F8E2-4F68-B253-B3532B645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Разработка мобильного приложения</a:t>
            </a:r>
          </a:p>
          <a:p>
            <a:endParaRPr lang="LID4096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EFB073-8D49-4E48-8982-B7E76694CF62}"/>
              </a:ext>
            </a:extLst>
          </p:cNvPr>
          <p:cNvSpPr/>
          <p:nvPr/>
        </p:nvSpPr>
        <p:spPr>
          <a:xfrm>
            <a:off x="0" y="314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Министерство образования Новосибирской области</a:t>
            </a:r>
          </a:p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ГПБОУ НСО «Новосибирский авиационный технический колледж имени Б. С.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Галущака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E1BB55-E748-4145-A2A3-6577566FBB34}"/>
              </a:ext>
            </a:extLst>
          </p:cNvPr>
          <p:cNvSpPr txBox="1">
            <a:spLocks/>
          </p:cNvSpPr>
          <p:nvPr/>
        </p:nvSpPr>
        <p:spPr>
          <a:xfrm>
            <a:off x="7166994" y="5179386"/>
            <a:ext cx="5025006" cy="788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Разработал студент группы ПР-20.102К</a:t>
            </a:r>
            <a:r>
              <a:rPr lang="en-US" dirty="0"/>
              <a:t>:</a:t>
            </a:r>
            <a:endParaRPr lang="ru-RU" dirty="0"/>
          </a:p>
          <a:p>
            <a:pPr algn="r"/>
            <a:r>
              <a:rPr lang="en-US" dirty="0"/>
              <a:t> </a:t>
            </a:r>
            <a:r>
              <a:rPr lang="ru-RU" dirty="0"/>
              <a:t>Черепанов М.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2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профиля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794" cy="4351338"/>
          </a:xfrm>
        </p:spPr>
        <p:txBody>
          <a:bodyPr>
            <a:normAutofit/>
          </a:bodyPr>
          <a:lstStyle/>
          <a:p>
            <a:r>
              <a:rPr lang="ru-RU" sz="1600" dirty="0"/>
              <a:t>На данной странице выводятся основные данные о пользователе.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17E107-4E84-44D2-8FF4-C8C375E2B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92" y="614045"/>
            <a:ext cx="2722245" cy="5629910"/>
          </a:xfrm>
          <a:prstGeom prst="rect">
            <a:avLst/>
          </a:prstGeom>
          <a:effectLst>
            <a:glow rad="12700">
              <a:schemeClr val="tx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56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794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На данном экране расположены объявления, прошедшие модерацию.  При нажатии на объявление происходит переход на страницу с информацией об объявлении.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17E107-4E84-44D2-8FF4-C8C375E2B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5643" y="614045"/>
            <a:ext cx="2694743" cy="5629910"/>
          </a:xfrm>
          <a:prstGeom prst="rect">
            <a:avLst/>
          </a:prstGeom>
          <a:effectLst>
            <a:glow rad="12700">
              <a:schemeClr val="tx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88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базы данных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7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хранения данных мобильного приложения используется пять сущностей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en-US" sz="2000" dirty="0"/>
              <a:t>users</a:t>
            </a:r>
          </a:p>
          <a:p>
            <a:r>
              <a:rPr lang="en-US" sz="2000" dirty="0" err="1"/>
              <a:t>recoveryPassword</a:t>
            </a:r>
            <a:endParaRPr lang="ru-RU" sz="2000" dirty="0"/>
          </a:p>
          <a:p>
            <a:r>
              <a:rPr lang="en-US" sz="2000" dirty="0" err="1"/>
              <a:t>imageAdvertisement</a:t>
            </a:r>
            <a:endParaRPr lang="en-US" sz="2000" dirty="0"/>
          </a:p>
          <a:p>
            <a:r>
              <a:rPr lang="en-US" sz="2000" dirty="0" err="1"/>
              <a:t>statusAdvertisement</a:t>
            </a:r>
            <a:endParaRPr lang="en-US" sz="2000" dirty="0"/>
          </a:p>
          <a:p>
            <a:r>
              <a:rPr lang="en-US" sz="2000" dirty="0"/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219309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 базы данных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798"/>
            <a:ext cx="45907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D7001C-8DE6-4EE8-8BB4-6315DF618E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601789"/>
            <a:ext cx="10142483" cy="46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798"/>
            <a:ext cx="45907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3B923C-DD69-4277-89E7-5F52D8E0169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5" y="1690688"/>
            <a:ext cx="8530163" cy="47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сервером</a:t>
            </a:r>
            <a:endParaRPr lang="LID4096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086452E-519F-4C00-8394-C97A1DEF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250"/>
            <a:ext cx="4591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Взаимодействие с сервером реализовано с помощью </a:t>
            </a:r>
            <a:r>
              <a:rPr lang="en-US" dirty="0"/>
              <a:t>HTTP </a:t>
            </a:r>
            <a:r>
              <a:rPr lang="ru-RU" dirty="0"/>
              <a:t>запросов.</a:t>
            </a:r>
          </a:p>
          <a:p>
            <a:pPr marL="0" indent="0">
              <a:buNone/>
            </a:pPr>
            <a:r>
              <a:rPr lang="ru-RU" dirty="0"/>
              <a:t>Работа с данными об аккаунте пользователя</a:t>
            </a:r>
            <a:r>
              <a:rPr lang="en-US" dirty="0"/>
              <a:t>, </a:t>
            </a:r>
            <a:r>
              <a:rPr lang="ru-RU" dirty="0"/>
              <a:t>информацией об объявлении реализована с помощью </a:t>
            </a:r>
            <a:r>
              <a:rPr lang="en-US" dirty="0"/>
              <a:t>HTTP-get </a:t>
            </a:r>
            <a:r>
              <a:rPr lang="ru-RU" dirty="0"/>
              <a:t>запроса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38395B-69FF-49D7-BD10-721ED36E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22" y="1648622"/>
            <a:ext cx="5041265" cy="365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086452E-519F-4C00-8394-C97A1DEF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250"/>
            <a:ext cx="4591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Работа с фотографиями, загружаемыми пользователем, производится с помощью </a:t>
            </a:r>
            <a:r>
              <a:rPr lang="en-US" dirty="0"/>
              <a:t>HTTP-post </a:t>
            </a:r>
            <a:r>
              <a:rPr lang="ru-RU" dirty="0"/>
              <a:t>запроса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30C207-3030-4D76-8574-69C253DE0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722" y="2505265"/>
            <a:ext cx="4603144" cy="195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2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115FF-6846-4260-A920-0F3DC425D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600"/>
          </a:xfrm>
        </p:spPr>
        <p:txBody>
          <a:bodyPr>
            <a:normAutofit/>
          </a:bodyPr>
          <a:lstStyle/>
          <a:p>
            <a:r>
              <a:rPr lang="ru-RU" dirty="0"/>
              <a:t>Бюро находок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197702-F8E2-4F68-B253-B3532B64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4259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Разработка мобильного приложения</a:t>
            </a:r>
          </a:p>
          <a:p>
            <a:endParaRPr lang="LID4096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EFB073-8D49-4E48-8982-B7E76694CF62}"/>
              </a:ext>
            </a:extLst>
          </p:cNvPr>
          <p:cNvSpPr/>
          <p:nvPr/>
        </p:nvSpPr>
        <p:spPr>
          <a:xfrm>
            <a:off x="0" y="314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Министерство образования Новосибирской области</a:t>
            </a:r>
          </a:p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ГПБОУ НСО «Новосибирский авиационный технический колледж имени Б. С.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Галущака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E1BB55-E748-4145-A2A3-6577566FBB34}"/>
              </a:ext>
            </a:extLst>
          </p:cNvPr>
          <p:cNvSpPr txBox="1">
            <a:spLocks/>
          </p:cNvSpPr>
          <p:nvPr/>
        </p:nvSpPr>
        <p:spPr>
          <a:xfrm>
            <a:off x="7166994" y="5179386"/>
            <a:ext cx="5025006" cy="788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Разработал студент группы ПР-20.102К</a:t>
            </a:r>
            <a:r>
              <a:rPr lang="en-US" dirty="0"/>
              <a:t>:</a:t>
            </a:r>
            <a:endParaRPr lang="ru-RU" dirty="0"/>
          </a:p>
          <a:p>
            <a:pPr algn="r"/>
            <a:r>
              <a:rPr lang="en-US" dirty="0"/>
              <a:t> </a:t>
            </a:r>
            <a:r>
              <a:rPr lang="ru-RU" dirty="0"/>
              <a:t>Черепанов М.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26155-C09E-4F80-8803-BF419E3C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курсового проекта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F53D0-7BA3-46AB-9823-4C55BA73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мобильного приложения под ОС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позволяющее хранить, создавать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редактировать и просматривать объявления, хранящиеся на сервере.</a:t>
            </a:r>
          </a:p>
          <a:p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0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26155-C09E-4F80-8803-BF419E3C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F53D0-7BA3-46AB-9823-4C55BA73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Изучение предметной области темы</a:t>
            </a:r>
            <a:r>
              <a:rPr lang="en-US" dirty="0"/>
              <a:t>;</a:t>
            </a:r>
          </a:p>
          <a:p>
            <a:r>
              <a:rPr lang="ru-RU" dirty="0"/>
              <a:t>Рассмотрение приложения с точки зрения пользователя для нахождения необходимых функций</a:t>
            </a:r>
          </a:p>
          <a:p>
            <a:r>
              <a:rPr lang="ru-RU" dirty="0"/>
              <a:t>Выбор инструментов, подходящих для разработки данного типа приложения</a:t>
            </a:r>
            <a:r>
              <a:rPr lang="en-US" dirty="0"/>
              <a:t>;</a:t>
            </a:r>
          </a:p>
          <a:p>
            <a:r>
              <a:rPr lang="ru-RU" dirty="0"/>
              <a:t>Создание дизайн-проекта приложения</a:t>
            </a:r>
            <a:r>
              <a:rPr lang="en-US" dirty="0"/>
              <a:t>;</a:t>
            </a:r>
          </a:p>
          <a:p>
            <a:r>
              <a:rPr lang="ru-RU" dirty="0"/>
              <a:t>Разработка приложения.</a:t>
            </a:r>
          </a:p>
          <a:p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5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A9D20-7B3E-4EFB-8CE0-EBD9EB12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Инструментарий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34B77-7E9D-4C2F-8F2A-EB1086B0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IDE: Android Studio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Дизайн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Figma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СУБД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SQLite, phpMyAdmin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ЯП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Java, php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10425D-1EE2-4DEF-B1CE-BC98DD084C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6" t="1340" r="28422" b="1193"/>
          <a:stretch/>
        </p:blipFill>
        <p:spPr>
          <a:xfrm>
            <a:off x="6847197" y="1222895"/>
            <a:ext cx="1438763" cy="16358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FB0677-E49B-47A2-BF6D-F5097E9562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5" t="18314" r="30229" b="21916"/>
          <a:stretch/>
        </p:blipFill>
        <p:spPr>
          <a:xfrm>
            <a:off x="9244043" y="1148825"/>
            <a:ext cx="1699344" cy="17839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A8AA2A-EDFF-41E6-82F7-4EACFE646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60" y="3240074"/>
            <a:ext cx="1991864" cy="140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FF99AA-D86C-4DA5-B572-1E1D8FEA5B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99" y="3429000"/>
            <a:ext cx="2567031" cy="1401338"/>
          </a:xfrm>
          <a:prstGeom prst="rect">
            <a:avLst/>
          </a:prstGeom>
        </p:spPr>
      </p:pic>
      <p:pic>
        <p:nvPicPr>
          <p:cNvPr id="1026" name="Picture 2" descr="upload.wikimedia.org/wikipedia/commons/thumb/2/...">
            <a:extLst>
              <a:ext uri="{FF2B5EF4-FFF2-40B4-BE49-F238E27FC236}">
                <a16:creationId xmlns:a16="http://schemas.microsoft.com/office/drawing/2014/main" id="{8203FE74-DE64-4E23-8D3B-6FA6980F4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87" y="4359481"/>
            <a:ext cx="2683211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8CE784-2203-4E1F-AB08-6BFDC58D0C7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" t="15677" r="7810" b="11745"/>
          <a:stretch/>
        </p:blipFill>
        <p:spPr>
          <a:xfrm>
            <a:off x="611280" y="4061561"/>
            <a:ext cx="1991864" cy="117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5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A9D20-7B3E-4EFB-8CE0-EBD9EB12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Приложения, схожие по концепции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34B77-7E9D-4C2F-8F2A-EB1086B0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699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качестве примера и ориентира были выбраны похожие по задумке приложения</a:t>
            </a:r>
            <a:r>
              <a:rPr lang="en-US" dirty="0"/>
              <a:t>:</a:t>
            </a:r>
          </a:p>
          <a:p>
            <a:pPr marL="285750" indent="-285750"/>
            <a:r>
              <a:rPr lang="ru-RU" dirty="0"/>
              <a:t>Бюро находок</a:t>
            </a:r>
          </a:p>
          <a:p>
            <a:pPr marL="285750" indent="-285750"/>
            <a:r>
              <a:rPr lang="ru-RU" dirty="0"/>
              <a:t>Бюро Находок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Assylbek</a:t>
            </a:r>
            <a:r>
              <a:rPr lang="ru-RU" dirty="0"/>
              <a:t> </a:t>
            </a:r>
            <a:r>
              <a:rPr lang="ru-RU" dirty="0" err="1"/>
              <a:t>Issatayev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46269F-30DA-4E4F-923A-2B3D356F5F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5931" y="1687830"/>
            <a:ext cx="2152727" cy="3816328"/>
          </a:xfrm>
          <a:prstGeom prst="rect">
            <a:avLst/>
          </a:prstGeom>
          <a:noFill/>
          <a:ln>
            <a:noFill/>
          </a:ln>
          <a:effectLst>
            <a:glow rad="12700">
              <a:schemeClr val="tx1"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1F996C-5959-480A-8E47-F618BE15C3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86" y="1687830"/>
            <a:ext cx="2152727" cy="3816328"/>
          </a:xfrm>
          <a:prstGeom prst="rect">
            <a:avLst/>
          </a:prstGeom>
          <a:effectLst>
            <a:glow rad="127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0803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FB131-55CF-48B4-B931-E38B9F6D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Активности приложения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535B9-9EF3-4EA2-9F8A-C7DE9807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Всего приложение содержит 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активностей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из которых можно выделить следующие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Окна регистрации и авторизации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Окна восстановления пароля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Профиль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Объявления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Информация об объявлении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0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447ED-98C9-458F-A1B7-DBBEFD9A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хранения данных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C7EFA-FBFB-424F-93B2-7902E1DC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Приложение использует две базы данных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серверную и локальную.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локальной БД хранится временная информация с параметрами входа, что позволяет пользователю не авторизовываться при выходе из приложения.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серверной БД хранится информация об аккаунте, а также объявления, загруженные пользователями.</a:t>
            </a:r>
          </a:p>
          <a:p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7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 авторизации и регистрации</a:t>
            </a:r>
            <a:br>
              <a:rPr lang="ru-RU" dirty="0"/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794" cy="4351338"/>
          </a:xfrm>
        </p:spPr>
        <p:txBody>
          <a:bodyPr>
            <a:normAutofit/>
          </a:bodyPr>
          <a:lstStyle/>
          <a:p>
            <a:r>
              <a:rPr lang="ru-RU" sz="1600" dirty="0"/>
              <a:t>На странице Авторизации можно ввести данные для входа в аккаунт. </a:t>
            </a:r>
          </a:p>
          <a:p>
            <a:r>
              <a:rPr lang="ru-RU" sz="1600" dirty="0"/>
              <a:t>На странице Регистрации происходит процесс создания аккаунта.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C02F11-7773-419B-A0C4-A8174790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198" y="1395507"/>
            <a:ext cx="2265065" cy="4781456"/>
          </a:xfrm>
          <a:prstGeom prst="rect">
            <a:avLst/>
          </a:prstGeom>
          <a:effectLst>
            <a:glow rad="12700">
              <a:schemeClr val="tx1">
                <a:alpha val="40000"/>
              </a:schemeClr>
            </a:glo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153DDB-4C3E-4819-8963-F9A27D6A2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220" y="1395507"/>
            <a:ext cx="2265065" cy="4781457"/>
          </a:xfrm>
          <a:prstGeom prst="rect">
            <a:avLst/>
          </a:prstGeom>
          <a:effectLst>
            <a:glow rad="127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1442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восстановления пароля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794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На данной странице предлагается ввести почту, необходимую для восстановления пароля. После нажатия кнопки «Восстановить», происходит переход на страницу, содержащую поле для ввода кода.</a:t>
            </a:r>
            <a:endParaRPr lang="LID4096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D29B1D-F793-4102-B0DE-1843D364560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88"/>
          <a:stretch/>
        </p:blipFill>
        <p:spPr bwMode="auto">
          <a:xfrm>
            <a:off x="8612798" y="1135372"/>
            <a:ext cx="2242887" cy="4805595"/>
          </a:xfrm>
          <a:prstGeom prst="rect">
            <a:avLst/>
          </a:prstGeom>
          <a:ln>
            <a:noFill/>
          </a:ln>
          <a:effectLst>
            <a:glow rad="12700">
              <a:schemeClr val="tx1"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1343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402</Words>
  <Application>Microsoft Office PowerPoint</Application>
  <PresentationFormat>Широкоэкранный</PresentationFormat>
  <Paragraphs>69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Бюро находок</vt:lpstr>
      <vt:lpstr>Цель курсового проекта</vt:lpstr>
      <vt:lpstr>Задачи</vt:lpstr>
      <vt:lpstr>Инструментарий</vt:lpstr>
      <vt:lpstr>Приложения, схожие по концепции</vt:lpstr>
      <vt:lpstr>Активности приложения</vt:lpstr>
      <vt:lpstr>Реализация хранения данных</vt:lpstr>
      <vt:lpstr>Окна авторизации и регистрации </vt:lpstr>
      <vt:lpstr>Окно восстановления пароля</vt:lpstr>
      <vt:lpstr>Окно профиля</vt:lpstr>
      <vt:lpstr>Главная страница</vt:lpstr>
      <vt:lpstr>Разработка базы данных</vt:lpstr>
      <vt:lpstr>ER-диаграмма базы данных</vt:lpstr>
      <vt:lpstr>Диаграмма прецедентов</vt:lpstr>
      <vt:lpstr>Взаимодействие с сервером</vt:lpstr>
      <vt:lpstr>Презентация PowerPoint</vt:lpstr>
      <vt:lpstr>Бюро находок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Бюро находок</dc:title>
  <dc:creator>Максим</dc:creator>
  <cp:lastModifiedBy>Максим</cp:lastModifiedBy>
  <cp:revision>24</cp:revision>
  <dcterms:created xsi:type="dcterms:W3CDTF">2023-05-05T15:19:25Z</dcterms:created>
  <dcterms:modified xsi:type="dcterms:W3CDTF">2023-07-02T18:49:21Z</dcterms:modified>
</cp:coreProperties>
</file>