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0"/>
    <p:sldId id="257" r:id="rId21"/>
    <p:sldId id="258" r:id="rId22"/>
  </p:sldIdLst>
  <p:sldSz cx="30276800" cy="42799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Noto Sans" charset="1" panose="020B0502040504020204"/>
      <p:regular r:id="rId10"/>
    </p:embeddedFont>
    <p:embeddedFont>
      <p:font typeface="Noto Sans Bold" charset="1" panose="020B0802040504020204"/>
      <p:regular r:id="rId11"/>
    </p:embeddedFont>
    <p:embeddedFont>
      <p:font typeface="Noto Sans Italics" charset="1" panose="020B0502040504090204"/>
      <p:regular r:id="rId12"/>
    </p:embeddedFont>
    <p:embeddedFont>
      <p:font typeface="Noto Sans Bold Italics" charset="1" panose="020B0802040504090204"/>
      <p:regular r:id="rId13"/>
    </p:embeddedFont>
    <p:embeddedFont>
      <p:font typeface="Noto Serif" charset="1" panose="02020600060500020200"/>
      <p:regular r:id="rId14"/>
    </p:embeddedFont>
    <p:embeddedFont>
      <p:font typeface="Noto Serif Bold" charset="1" panose="02020800060500020200"/>
      <p:regular r:id="rId15"/>
    </p:embeddedFont>
    <p:embeddedFont>
      <p:font typeface="Noto Serif Italics" charset="1" panose="02020600060500090200"/>
      <p:regular r:id="rId16"/>
    </p:embeddedFont>
    <p:embeddedFont>
      <p:font typeface="Noto Serif Bold Italics" charset="1" panose="02020800060500090200"/>
      <p:regular r:id="rId17"/>
    </p:embeddedFont>
    <p:embeddedFont>
      <p:font typeface="Saira Medium" charset="1" panose="00000600000000000000"/>
      <p:regular r:id="rId18"/>
    </p:embeddedFont>
    <p:embeddedFont>
      <p:font typeface="Saira Medium Bold" charset="1" panose="000007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slides/slide1.xml" Type="http://schemas.openxmlformats.org/officeDocument/2006/relationships/slide"/><Relationship Id="rId21" Target="slides/slide2.xml" Type="http://schemas.openxmlformats.org/officeDocument/2006/relationships/slide"/><Relationship Id="rId22" Target="slides/slide3.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png" Type="http://schemas.openxmlformats.org/officeDocument/2006/relationships/image"/><Relationship Id="rId11" Target="../media/image9.png" Type="http://schemas.openxmlformats.org/officeDocument/2006/relationships/image"/><Relationship Id="rId2" Target="../media/image10.png" Type="http://schemas.openxmlformats.org/officeDocument/2006/relationships/image"/><Relationship Id="rId3" Target="../media/image11.png" Type="http://schemas.openxmlformats.org/officeDocument/2006/relationships/image"/><Relationship Id="rId4" Target="../media/image2.png" Type="http://schemas.openxmlformats.org/officeDocument/2006/relationships/image"/><Relationship Id="rId5" Target="../media/image3.png" Type="http://schemas.openxmlformats.org/officeDocument/2006/relationships/image"/><Relationship Id="rId6" Target="../media/image4.png" Type="http://schemas.openxmlformats.org/officeDocument/2006/relationships/image"/><Relationship Id="rId7" Target="../media/image5.png" Type="http://schemas.openxmlformats.org/officeDocument/2006/relationships/image"/><Relationship Id="rId8" Target="../media/image6.png" Type="http://schemas.openxmlformats.org/officeDocument/2006/relationships/image"/><Relationship Id="rId9" Target="../media/image7.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png" Type="http://schemas.openxmlformats.org/officeDocument/2006/relationships/image"/><Relationship Id="rId2" Target="../media/image10.png" Type="http://schemas.openxmlformats.org/officeDocument/2006/relationships/image"/><Relationship Id="rId3" Target="../media/image2.png" Type="http://schemas.openxmlformats.org/officeDocument/2006/relationships/image"/><Relationship Id="rId4" Target="../media/image11.png" Type="http://schemas.openxmlformats.org/officeDocument/2006/relationships/image"/><Relationship Id="rId5" Target="../media/image3.png" Type="http://schemas.openxmlformats.org/officeDocument/2006/relationships/image"/><Relationship Id="rId6" Target="../media/image4.png" Type="http://schemas.openxmlformats.org/officeDocument/2006/relationships/image"/><Relationship Id="rId7" Target="../media/image5.png" Type="http://schemas.openxmlformats.org/officeDocument/2006/relationships/image"/><Relationship Id="rId8" Target="../media/image6.png" Type="http://schemas.openxmlformats.org/officeDocument/2006/relationships/image"/><Relationship Id="rId9" Target="../media/image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219" t="0" r="1206" b="19"/>
          <a:stretch>
            <a:fillRect/>
          </a:stretch>
        </p:blipFill>
        <p:spPr>
          <a:xfrm>
            <a:off x="0" y="0"/>
            <a:ext cx="30276800" cy="42799000"/>
          </a:xfrm>
          <a:prstGeom prst="rect">
            <a:avLst/>
          </a:prstGeom>
        </p:spPr>
      </p:pic>
      <p:grpSp>
        <p:nvGrpSpPr>
          <p:cNvPr name="Group 3" id="3"/>
          <p:cNvGrpSpPr/>
          <p:nvPr/>
        </p:nvGrpSpPr>
        <p:grpSpPr>
          <a:xfrm rot="0">
            <a:off x="581417" y="21055227"/>
            <a:ext cx="21199490" cy="2276144"/>
            <a:chOff x="0" y="0"/>
            <a:chExt cx="2636849" cy="283113"/>
          </a:xfrm>
        </p:grpSpPr>
        <p:sp>
          <p:nvSpPr>
            <p:cNvPr name="Freeform 4" id="4"/>
            <p:cNvSpPr/>
            <p:nvPr/>
          </p:nvSpPr>
          <p:spPr>
            <a:xfrm>
              <a:off x="0" y="0"/>
              <a:ext cx="2636850" cy="283113"/>
            </a:xfrm>
            <a:custGeom>
              <a:avLst/>
              <a:gdLst/>
              <a:ahLst/>
              <a:cxnLst/>
              <a:rect r="r" b="b" t="t" l="l"/>
              <a:pathLst>
                <a:path h="283113" w="2636850">
                  <a:moveTo>
                    <a:pt x="8765" y="0"/>
                  </a:moveTo>
                  <a:lnTo>
                    <a:pt x="2628085" y="0"/>
                  </a:lnTo>
                  <a:cubicBezTo>
                    <a:pt x="2632926" y="0"/>
                    <a:pt x="2636850" y="3924"/>
                    <a:pt x="2636850" y="8765"/>
                  </a:cubicBezTo>
                  <a:lnTo>
                    <a:pt x="2636850" y="274348"/>
                  </a:lnTo>
                  <a:cubicBezTo>
                    <a:pt x="2636850" y="279189"/>
                    <a:pt x="2632926" y="283113"/>
                    <a:pt x="2628085" y="283113"/>
                  </a:cubicBezTo>
                  <a:lnTo>
                    <a:pt x="8765" y="283113"/>
                  </a:lnTo>
                  <a:cubicBezTo>
                    <a:pt x="3924" y="283113"/>
                    <a:pt x="0" y="279189"/>
                    <a:pt x="0" y="274348"/>
                  </a:cubicBezTo>
                  <a:lnTo>
                    <a:pt x="0" y="8765"/>
                  </a:lnTo>
                  <a:cubicBezTo>
                    <a:pt x="0" y="3924"/>
                    <a:pt x="3924" y="0"/>
                    <a:pt x="8765" y="0"/>
                  </a:cubicBezTo>
                  <a:close/>
                </a:path>
              </a:pathLst>
            </a:custGeom>
            <a:solidFill>
              <a:srgbClr val="85D4BE"/>
            </a:solidFill>
          </p:spPr>
        </p:sp>
        <p:sp>
          <p:nvSpPr>
            <p:cNvPr name="TextBox 5" id="5"/>
            <p:cNvSpPr txBox="true"/>
            <p:nvPr/>
          </p:nvSpPr>
          <p:spPr>
            <a:xfrm>
              <a:off x="0" y="-47625"/>
              <a:ext cx="812800" cy="860425"/>
            </a:xfrm>
            <a:prstGeom prst="rect">
              <a:avLst/>
            </a:prstGeom>
          </p:spPr>
          <p:txBody>
            <a:bodyPr anchor="ctr" rtlCol="false" tIns="215900" lIns="215900" bIns="215900" rIns="215900"/>
            <a:lstStyle/>
            <a:p>
              <a:pPr algn="just">
                <a:lnSpc>
                  <a:spcPts val="3639"/>
                </a:lnSpc>
              </a:pPr>
              <a:r>
                <a:rPr lang="en-US" sz="2599">
                  <a:solidFill>
                    <a:srgbClr val="000000"/>
                  </a:solidFill>
                  <a:latin typeface="Saira Medium"/>
                </a:rPr>
                <a:t>Phát hiện các đối tượng (car, truck, pedestrian, traffic light) trong ảnh chụp điều kiện thời tiết sương mù.</a:t>
              </a:r>
            </a:p>
            <a:p>
              <a:pPr algn="just">
                <a:lnSpc>
                  <a:spcPts val="3639"/>
                </a:lnSpc>
              </a:pPr>
              <a:r>
                <a:rPr lang="en-US" sz="2599">
                  <a:solidFill>
                    <a:srgbClr val="000000"/>
                  </a:solidFill>
                  <a:latin typeface="Saira Medium"/>
                </a:rPr>
                <a:t>- Input: 1 ảnh lấy từ dashcam của xe ô tô (góc nhìn trực diện), có độ phân giải 1920x1200, điều kiện thời tiế sương mỏng </a:t>
              </a:r>
            </a:p>
            <a:p>
              <a:pPr algn="just">
                <a:lnSpc>
                  <a:spcPts val="3639"/>
                </a:lnSpc>
              </a:pPr>
              <a:r>
                <a:rPr lang="en-US" sz="2599">
                  <a:solidFill>
                    <a:srgbClr val="000000"/>
                  </a:solidFill>
                  <a:latin typeface="Saira Medium"/>
                </a:rPr>
                <a:t>- Output: Vị trí của các đối tượng (car, truck, pedestrian, traffic light) có trong ảnh - Tọa độ các đỉnh của hộp giới hạn tối tiểu bao đối tượng nhãn phân loại đối tượng đó.</a:t>
              </a:r>
            </a:p>
          </p:txBody>
        </p:sp>
      </p:grpSp>
      <p:grpSp>
        <p:nvGrpSpPr>
          <p:cNvPr name="Group 6" id="6"/>
          <p:cNvGrpSpPr/>
          <p:nvPr/>
        </p:nvGrpSpPr>
        <p:grpSpPr>
          <a:xfrm rot="0">
            <a:off x="581417" y="23933438"/>
            <a:ext cx="8807282" cy="3190381"/>
            <a:chOff x="0" y="0"/>
            <a:chExt cx="1095473" cy="396828"/>
          </a:xfrm>
        </p:grpSpPr>
        <p:sp>
          <p:nvSpPr>
            <p:cNvPr name="Freeform 7" id="7"/>
            <p:cNvSpPr/>
            <p:nvPr/>
          </p:nvSpPr>
          <p:spPr>
            <a:xfrm>
              <a:off x="0" y="0"/>
              <a:ext cx="1095473" cy="396828"/>
            </a:xfrm>
            <a:custGeom>
              <a:avLst/>
              <a:gdLst/>
              <a:ahLst/>
              <a:cxnLst/>
              <a:rect r="r" b="b" t="t" l="l"/>
              <a:pathLst>
                <a:path h="396828" w="1095473">
                  <a:moveTo>
                    <a:pt x="21097" y="0"/>
                  </a:moveTo>
                  <a:lnTo>
                    <a:pt x="1074376" y="0"/>
                  </a:lnTo>
                  <a:cubicBezTo>
                    <a:pt x="1079972" y="0"/>
                    <a:pt x="1085338" y="2223"/>
                    <a:pt x="1089294" y="6179"/>
                  </a:cubicBezTo>
                  <a:cubicBezTo>
                    <a:pt x="1093251" y="10136"/>
                    <a:pt x="1095473" y="15502"/>
                    <a:pt x="1095473" y="21097"/>
                  </a:cubicBezTo>
                  <a:lnTo>
                    <a:pt x="1095473" y="375731"/>
                  </a:lnTo>
                  <a:cubicBezTo>
                    <a:pt x="1095473" y="381327"/>
                    <a:pt x="1093251" y="386693"/>
                    <a:pt x="1089294" y="390649"/>
                  </a:cubicBezTo>
                  <a:cubicBezTo>
                    <a:pt x="1085338" y="394605"/>
                    <a:pt x="1079972" y="396828"/>
                    <a:pt x="1074376" y="396828"/>
                  </a:cubicBezTo>
                  <a:lnTo>
                    <a:pt x="21097" y="396828"/>
                  </a:lnTo>
                  <a:cubicBezTo>
                    <a:pt x="15502" y="396828"/>
                    <a:pt x="10136" y="394605"/>
                    <a:pt x="6179" y="390649"/>
                  </a:cubicBezTo>
                  <a:cubicBezTo>
                    <a:pt x="2223" y="386693"/>
                    <a:pt x="0" y="381327"/>
                    <a:pt x="0" y="375731"/>
                  </a:cubicBezTo>
                  <a:lnTo>
                    <a:pt x="0" y="21097"/>
                  </a:lnTo>
                  <a:cubicBezTo>
                    <a:pt x="0" y="15502"/>
                    <a:pt x="2223" y="10136"/>
                    <a:pt x="6179" y="6179"/>
                  </a:cubicBezTo>
                  <a:cubicBezTo>
                    <a:pt x="10136" y="2223"/>
                    <a:pt x="15502" y="0"/>
                    <a:pt x="21097" y="0"/>
                  </a:cubicBezTo>
                  <a:close/>
                </a:path>
              </a:pathLst>
            </a:custGeom>
            <a:solidFill>
              <a:srgbClr val="85D4BE"/>
            </a:solidFill>
          </p:spPr>
        </p:sp>
        <p:sp>
          <p:nvSpPr>
            <p:cNvPr name="TextBox 8" id="8"/>
            <p:cNvSpPr txBox="true"/>
            <p:nvPr/>
          </p:nvSpPr>
          <p:spPr>
            <a:xfrm>
              <a:off x="0" y="-47625"/>
              <a:ext cx="812800" cy="860425"/>
            </a:xfrm>
            <a:prstGeom prst="rect">
              <a:avLst/>
            </a:prstGeom>
          </p:spPr>
          <p:txBody>
            <a:bodyPr anchor="ctr" rtlCol="false" tIns="215900" lIns="215900" bIns="215900" rIns="215900"/>
            <a:lstStyle/>
            <a:p>
              <a:pPr algn="just">
                <a:lnSpc>
                  <a:spcPts val="3639"/>
                </a:lnSpc>
              </a:pPr>
              <a:r>
                <a:rPr lang="en-US" sz="2599">
                  <a:solidFill>
                    <a:srgbClr val="000000"/>
                  </a:solidFill>
                  <a:latin typeface="Saira Medium"/>
                </a:rPr>
                <a:t> Phát hiện và phân loại đối tượng trong ảnh</a:t>
              </a:r>
            </a:p>
            <a:p>
              <a:pPr algn="just">
                <a:lnSpc>
                  <a:spcPts val="3639"/>
                </a:lnSpc>
              </a:pPr>
              <a:r>
                <a:rPr lang="en-US" sz="2599">
                  <a:solidFill>
                    <a:srgbClr val="000000"/>
                  </a:solidFill>
                  <a:latin typeface="Saira Medium"/>
                </a:rPr>
                <a:t>- Input: 1 tấm ảnh </a:t>
              </a:r>
            </a:p>
            <a:p>
              <a:pPr algn="just">
                <a:lnSpc>
                  <a:spcPts val="3639"/>
                </a:lnSpc>
              </a:pPr>
              <a:r>
                <a:rPr lang="en-US" sz="2599">
                  <a:solidFill>
                    <a:srgbClr val="000000"/>
                  </a:solidFill>
                  <a:latin typeface="Saira Medium"/>
                </a:rPr>
                <a:t>- Output: 1 tập hợp các hộp giới hạn tối tiểu (mỗi hộp được biểu diễn bằng tọa độ các đỉnh của hộp giới hạn) và nhãn phân loại đối tượng được bao bởi hộp giới hạn tương ứng (biểu diễn bởi id của lớp đối tượng)</a:t>
              </a:r>
            </a:p>
          </p:txBody>
        </p:sp>
      </p:grpSp>
      <p:grpSp>
        <p:nvGrpSpPr>
          <p:cNvPr name="Group 9" id="9"/>
          <p:cNvGrpSpPr/>
          <p:nvPr/>
        </p:nvGrpSpPr>
        <p:grpSpPr>
          <a:xfrm rot="0">
            <a:off x="9783348" y="23933438"/>
            <a:ext cx="11997559" cy="1818944"/>
            <a:chOff x="0" y="0"/>
            <a:chExt cx="1492289" cy="226245"/>
          </a:xfrm>
        </p:grpSpPr>
        <p:sp>
          <p:nvSpPr>
            <p:cNvPr name="Freeform 10" id="10"/>
            <p:cNvSpPr/>
            <p:nvPr/>
          </p:nvSpPr>
          <p:spPr>
            <a:xfrm>
              <a:off x="0" y="0"/>
              <a:ext cx="1492289" cy="226245"/>
            </a:xfrm>
            <a:custGeom>
              <a:avLst/>
              <a:gdLst/>
              <a:ahLst/>
              <a:cxnLst/>
              <a:rect r="r" b="b" t="t" l="l"/>
              <a:pathLst>
                <a:path h="226245" w="1492289">
                  <a:moveTo>
                    <a:pt x="15487" y="0"/>
                  </a:moveTo>
                  <a:lnTo>
                    <a:pt x="1476802" y="0"/>
                  </a:lnTo>
                  <a:cubicBezTo>
                    <a:pt x="1480909" y="0"/>
                    <a:pt x="1484848" y="1632"/>
                    <a:pt x="1487753" y="4536"/>
                  </a:cubicBezTo>
                  <a:cubicBezTo>
                    <a:pt x="1490657" y="7440"/>
                    <a:pt x="1492289" y="11380"/>
                    <a:pt x="1492289" y="15487"/>
                  </a:cubicBezTo>
                  <a:lnTo>
                    <a:pt x="1492289" y="210758"/>
                  </a:lnTo>
                  <a:cubicBezTo>
                    <a:pt x="1492289" y="219311"/>
                    <a:pt x="1485355" y="226245"/>
                    <a:pt x="1476802" y="226245"/>
                  </a:cubicBezTo>
                  <a:lnTo>
                    <a:pt x="15487" y="226245"/>
                  </a:lnTo>
                  <a:cubicBezTo>
                    <a:pt x="11380" y="226245"/>
                    <a:pt x="7440" y="224613"/>
                    <a:pt x="4536" y="221709"/>
                  </a:cubicBezTo>
                  <a:cubicBezTo>
                    <a:pt x="1632" y="218805"/>
                    <a:pt x="0" y="214866"/>
                    <a:pt x="0" y="210758"/>
                  </a:cubicBezTo>
                  <a:lnTo>
                    <a:pt x="0" y="15487"/>
                  </a:lnTo>
                  <a:cubicBezTo>
                    <a:pt x="0" y="6934"/>
                    <a:pt x="6934" y="0"/>
                    <a:pt x="15487" y="0"/>
                  </a:cubicBezTo>
                  <a:close/>
                </a:path>
              </a:pathLst>
            </a:custGeom>
            <a:solidFill>
              <a:srgbClr val="85D4BE"/>
            </a:solidFill>
          </p:spPr>
        </p:sp>
        <p:sp>
          <p:nvSpPr>
            <p:cNvPr name="TextBox 11" id="11"/>
            <p:cNvSpPr txBox="true"/>
            <p:nvPr/>
          </p:nvSpPr>
          <p:spPr>
            <a:xfrm>
              <a:off x="0" y="-47625"/>
              <a:ext cx="812800" cy="860425"/>
            </a:xfrm>
            <a:prstGeom prst="rect">
              <a:avLst/>
            </a:prstGeom>
          </p:spPr>
          <p:txBody>
            <a:bodyPr anchor="ctr" rtlCol="false" tIns="215900" lIns="215900" bIns="215900" rIns="215900"/>
            <a:lstStyle/>
            <a:p>
              <a:pPr>
                <a:lnSpc>
                  <a:spcPts val="3639"/>
                </a:lnSpc>
              </a:pPr>
              <a:r>
                <a:rPr lang="en-US" sz="2599">
                  <a:solidFill>
                    <a:srgbClr val="000000"/>
                  </a:solidFill>
                  <a:latin typeface="Saira Medium"/>
                </a:rPr>
                <a:t>Xóa sương, làm rõ các chi tiết trong ảnh</a:t>
              </a:r>
            </a:p>
            <a:p>
              <a:pPr>
                <a:lnSpc>
                  <a:spcPts val="3639"/>
                </a:lnSpc>
              </a:pPr>
              <a:r>
                <a:rPr lang="en-US" sz="2599">
                  <a:solidFill>
                    <a:srgbClr val="000000"/>
                  </a:solidFill>
                  <a:latin typeface="Saira Medium"/>
                </a:rPr>
                <a:t>- Input: 1 tấm ảnh </a:t>
              </a:r>
            </a:p>
            <a:p>
              <a:pPr>
                <a:lnSpc>
                  <a:spcPts val="3639"/>
                </a:lnSpc>
              </a:pPr>
              <a:r>
                <a:rPr lang="en-US" sz="2599">
                  <a:solidFill>
                    <a:srgbClr val="000000"/>
                  </a:solidFill>
                  <a:latin typeface="Saira Medium"/>
                </a:rPr>
                <a:t>- Output: 1 tấm ảnh có nội dung như ảnh input được tăng cường</a:t>
              </a:r>
            </a:p>
          </p:txBody>
        </p:sp>
      </p:grpSp>
      <p:grpSp>
        <p:nvGrpSpPr>
          <p:cNvPr name="Group 12" id="12"/>
          <p:cNvGrpSpPr/>
          <p:nvPr/>
        </p:nvGrpSpPr>
        <p:grpSpPr>
          <a:xfrm rot="0">
            <a:off x="581417" y="27571781"/>
            <a:ext cx="4169105" cy="5113931"/>
            <a:chOff x="0" y="0"/>
            <a:chExt cx="499525" cy="612730"/>
          </a:xfrm>
        </p:grpSpPr>
        <p:sp>
          <p:nvSpPr>
            <p:cNvPr name="Freeform 13" id="13"/>
            <p:cNvSpPr/>
            <p:nvPr/>
          </p:nvSpPr>
          <p:spPr>
            <a:xfrm>
              <a:off x="0" y="0"/>
              <a:ext cx="499525" cy="612730"/>
            </a:xfrm>
            <a:custGeom>
              <a:avLst/>
              <a:gdLst/>
              <a:ahLst/>
              <a:cxnLst/>
              <a:rect r="r" b="b" t="t" l="l"/>
              <a:pathLst>
                <a:path h="612730" w="499525">
                  <a:moveTo>
                    <a:pt x="44567" y="0"/>
                  </a:moveTo>
                  <a:lnTo>
                    <a:pt x="454957" y="0"/>
                  </a:lnTo>
                  <a:cubicBezTo>
                    <a:pt x="466777" y="0"/>
                    <a:pt x="478113" y="4695"/>
                    <a:pt x="486471" y="13053"/>
                  </a:cubicBezTo>
                  <a:cubicBezTo>
                    <a:pt x="494829" y="21411"/>
                    <a:pt x="499525" y="32747"/>
                    <a:pt x="499525" y="44567"/>
                  </a:cubicBezTo>
                  <a:lnTo>
                    <a:pt x="499525" y="568162"/>
                  </a:lnTo>
                  <a:cubicBezTo>
                    <a:pt x="499525" y="579982"/>
                    <a:pt x="494829" y="591318"/>
                    <a:pt x="486471" y="599676"/>
                  </a:cubicBezTo>
                  <a:cubicBezTo>
                    <a:pt x="478113" y="608034"/>
                    <a:pt x="466777" y="612730"/>
                    <a:pt x="454957" y="612730"/>
                  </a:cubicBezTo>
                  <a:lnTo>
                    <a:pt x="44567" y="612730"/>
                  </a:lnTo>
                  <a:cubicBezTo>
                    <a:pt x="32747" y="612730"/>
                    <a:pt x="21411" y="608034"/>
                    <a:pt x="13053" y="599676"/>
                  </a:cubicBezTo>
                  <a:cubicBezTo>
                    <a:pt x="4695" y="591318"/>
                    <a:pt x="0" y="579982"/>
                    <a:pt x="0" y="568162"/>
                  </a:cubicBezTo>
                  <a:lnTo>
                    <a:pt x="0" y="44567"/>
                  </a:lnTo>
                  <a:cubicBezTo>
                    <a:pt x="0" y="32747"/>
                    <a:pt x="4695" y="21411"/>
                    <a:pt x="13053" y="13053"/>
                  </a:cubicBezTo>
                  <a:cubicBezTo>
                    <a:pt x="21411" y="4695"/>
                    <a:pt x="32747" y="0"/>
                    <a:pt x="44567" y="0"/>
                  </a:cubicBezTo>
                  <a:close/>
                </a:path>
              </a:pathLst>
            </a:custGeom>
            <a:solidFill>
              <a:srgbClr val="85D4BE"/>
            </a:solidFill>
          </p:spPr>
        </p:sp>
        <p:sp>
          <p:nvSpPr>
            <p:cNvPr name="TextBox 14" id="14"/>
            <p:cNvSpPr txBox="true"/>
            <p:nvPr/>
          </p:nvSpPr>
          <p:spPr>
            <a:xfrm>
              <a:off x="0" y="-47625"/>
              <a:ext cx="812800" cy="860425"/>
            </a:xfrm>
            <a:prstGeom prst="rect">
              <a:avLst/>
            </a:prstGeom>
          </p:spPr>
          <p:txBody>
            <a:bodyPr anchor="ctr" rtlCol="false" tIns="215900" lIns="215900" bIns="215900" rIns="215900"/>
            <a:lstStyle/>
            <a:p>
              <a:pPr>
                <a:lnSpc>
                  <a:spcPts val="3639"/>
                </a:lnSpc>
              </a:pPr>
              <a:r>
                <a:rPr lang="en-US" sz="2599">
                  <a:solidFill>
                    <a:srgbClr val="000000"/>
                  </a:solidFill>
                  <a:latin typeface="Saira Medium"/>
                </a:rPr>
                <a:t>  Phân lớp đối tượng trong hộp giới hạn</a:t>
              </a:r>
            </a:p>
            <a:p>
              <a:pPr>
                <a:lnSpc>
                  <a:spcPts val="3639"/>
                </a:lnSpc>
              </a:pPr>
              <a:r>
                <a:rPr lang="en-US" sz="2599">
                  <a:solidFill>
                    <a:srgbClr val="000000"/>
                  </a:solidFill>
                  <a:latin typeface="Saira Medium"/>
                </a:rPr>
                <a:t>- Input: 1 tấm hình, tọa độ các đỉnh của hộp giới hạn. </a:t>
              </a:r>
            </a:p>
            <a:p>
              <a:pPr>
                <a:lnSpc>
                  <a:spcPts val="3639"/>
                </a:lnSpc>
              </a:pPr>
              <a:r>
                <a:rPr lang="en-US" sz="2599">
                  <a:solidFill>
                    <a:srgbClr val="000000"/>
                  </a:solidFill>
                  <a:latin typeface="Saira Medium"/>
                </a:rPr>
                <a:t>- Output: 1 tập hợp điểm số [p0, p1, ..., pn). pi là xác suất đối tượng trong hộp giới hạn thuộc lớp đối tượng có id là i.</a:t>
              </a:r>
            </a:p>
          </p:txBody>
        </p:sp>
      </p:grpSp>
      <p:grpSp>
        <p:nvGrpSpPr>
          <p:cNvPr name="Group 15" id="15"/>
          <p:cNvGrpSpPr/>
          <p:nvPr/>
        </p:nvGrpSpPr>
        <p:grpSpPr>
          <a:xfrm rot="0">
            <a:off x="4993110" y="27585809"/>
            <a:ext cx="4395589" cy="5099903"/>
            <a:chOff x="0" y="0"/>
            <a:chExt cx="546735" cy="634340"/>
          </a:xfrm>
        </p:grpSpPr>
        <p:sp>
          <p:nvSpPr>
            <p:cNvPr name="Freeform 16" id="16"/>
            <p:cNvSpPr/>
            <p:nvPr/>
          </p:nvSpPr>
          <p:spPr>
            <a:xfrm>
              <a:off x="0" y="0"/>
              <a:ext cx="546735" cy="634340"/>
            </a:xfrm>
            <a:custGeom>
              <a:avLst/>
              <a:gdLst/>
              <a:ahLst/>
              <a:cxnLst/>
              <a:rect r="r" b="b" t="t" l="l"/>
              <a:pathLst>
                <a:path h="634340" w="546735">
                  <a:moveTo>
                    <a:pt x="42271" y="0"/>
                  </a:moveTo>
                  <a:lnTo>
                    <a:pt x="504464" y="0"/>
                  </a:lnTo>
                  <a:cubicBezTo>
                    <a:pt x="527810" y="0"/>
                    <a:pt x="546735" y="18925"/>
                    <a:pt x="546735" y="42271"/>
                  </a:cubicBezTo>
                  <a:lnTo>
                    <a:pt x="546735" y="592069"/>
                  </a:lnTo>
                  <a:cubicBezTo>
                    <a:pt x="546735" y="615414"/>
                    <a:pt x="527810" y="634340"/>
                    <a:pt x="504464" y="634340"/>
                  </a:cubicBezTo>
                  <a:lnTo>
                    <a:pt x="42271" y="634340"/>
                  </a:lnTo>
                  <a:cubicBezTo>
                    <a:pt x="31060" y="634340"/>
                    <a:pt x="20308" y="629886"/>
                    <a:pt x="12381" y="621959"/>
                  </a:cubicBezTo>
                  <a:cubicBezTo>
                    <a:pt x="4454" y="614031"/>
                    <a:pt x="0" y="603280"/>
                    <a:pt x="0" y="592069"/>
                  </a:cubicBezTo>
                  <a:lnTo>
                    <a:pt x="0" y="42271"/>
                  </a:lnTo>
                  <a:cubicBezTo>
                    <a:pt x="0" y="18925"/>
                    <a:pt x="18925" y="0"/>
                    <a:pt x="42271" y="0"/>
                  </a:cubicBezTo>
                  <a:close/>
                </a:path>
              </a:pathLst>
            </a:custGeom>
            <a:solidFill>
              <a:srgbClr val="85D4BE"/>
            </a:solidFill>
          </p:spPr>
        </p:sp>
        <p:sp>
          <p:nvSpPr>
            <p:cNvPr name="TextBox 17" id="17"/>
            <p:cNvSpPr txBox="true"/>
            <p:nvPr/>
          </p:nvSpPr>
          <p:spPr>
            <a:xfrm>
              <a:off x="0" y="-47625"/>
              <a:ext cx="812800" cy="860425"/>
            </a:xfrm>
            <a:prstGeom prst="rect">
              <a:avLst/>
            </a:prstGeom>
          </p:spPr>
          <p:txBody>
            <a:bodyPr anchor="ctr" rtlCol="false" tIns="215900" lIns="215900" bIns="215900" rIns="215900"/>
            <a:lstStyle/>
            <a:p>
              <a:pPr>
                <a:lnSpc>
                  <a:spcPts val="3639"/>
                </a:lnSpc>
              </a:pPr>
              <a:r>
                <a:rPr lang="en-US" sz="2599">
                  <a:solidFill>
                    <a:srgbClr val="000000"/>
                  </a:solidFill>
                  <a:latin typeface="Saira Medium"/>
                </a:rPr>
                <a:t>  Điều chỉnh vị trí, kích thước bounding box khớp với đối tượng</a:t>
              </a:r>
            </a:p>
            <a:p>
              <a:pPr>
                <a:lnSpc>
                  <a:spcPts val="3639"/>
                </a:lnSpc>
              </a:pPr>
              <a:r>
                <a:rPr lang="en-US" sz="2599">
                  <a:solidFill>
                    <a:srgbClr val="000000"/>
                  </a:solidFill>
                  <a:latin typeface="Saira Medium"/>
                </a:rPr>
                <a:t>- Input: 1 tấm hình, vị trí và kích thước của 1 anchor. </a:t>
              </a:r>
            </a:p>
            <a:p>
              <a:pPr>
                <a:lnSpc>
                  <a:spcPts val="3639"/>
                </a:lnSpc>
              </a:pPr>
              <a:r>
                <a:rPr lang="en-US" sz="2599">
                  <a:solidFill>
                    <a:srgbClr val="000000"/>
                  </a:solidFill>
                  <a:latin typeface="Saira Medium"/>
                </a:rPr>
                <a:t>- Output: 1 hộp giới hạn tối tiểu bao đối tượng trong input anchor (được biểu diễn bằng tọa độ các đỉnh của hộp giới hạn)</a:t>
              </a:r>
            </a:p>
          </p:txBody>
        </p:sp>
      </p:grpSp>
      <p:grpSp>
        <p:nvGrpSpPr>
          <p:cNvPr name="Group 18" id="18"/>
          <p:cNvGrpSpPr/>
          <p:nvPr/>
        </p:nvGrpSpPr>
        <p:grpSpPr>
          <a:xfrm rot="0">
            <a:off x="13546634" y="26254393"/>
            <a:ext cx="4443902" cy="4562144"/>
            <a:chOff x="0" y="0"/>
            <a:chExt cx="552744" cy="567452"/>
          </a:xfrm>
        </p:grpSpPr>
        <p:sp>
          <p:nvSpPr>
            <p:cNvPr name="Freeform 19" id="19"/>
            <p:cNvSpPr/>
            <p:nvPr/>
          </p:nvSpPr>
          <p:spPr>
            <a:xfrm>
              <a:off x="0" y="0"/>
              <a:ext cx="552744" cy="567452"/>
            </a:xfrm>
            <a:custGeom>
              <a:avLst/>
              <a:gdLst/>
              <a:ahLst/>
              <a:cxnLst/>
              <a:rect r="r" b="b" t="t" l="l"/>
              <a:pathLst>
                <a:path h="567452" w="552744">
                  <a:moveTo>
                    <a:pt x="41811" y="0"/>
                  </a:moveTo>
                  <a:lnTo>
                    <a:pt x="510933" y="0"/>
                  </a:lnTo>
                  <a:cubicBezTo>
                    <a:pt x="522022" y="0"/>
                    <a:pt x="532657" y="4405"/>
                    <a:pt x="540498" y="12246"/>
                  </a:cubicBezTo>
                  <a:cubicBezTo>
                    <a:pt x="548339" y="20087"/>
                    <a:pt x="552744" y="30722"/>
                    <a:pt x="552744" y="41811"/>
                  </a:cubicBezTo>
                  <a:lnTo>
                    <a:pt x="552744" y="525640"/>
                  </a:lnTo>
                  <a:cubicBezTo>
                    <a:pt x="552744" y="536729"/>
                    <a:pt x="548339" y="547364"/>
                    <a:pt x="540498" y="555205"/>
                  </a:cubicBezTo>
                  <a:cubicBezTo>
                    <a:pt x="532657" y="563047"/>
                    <a:pt x="522022" y="567452"/>
                    <a:pt x="510933" y="567452"/>
                  </a:cubicBezTo>
                  <a:lnTo>
                    <a:pt x="41811" y="567452"/>
                  </a:lnTo>
                  <a:cubicBezTo>
                    <a:pt x="30722" y="567452"/>
                    <a:pt x="20087" y="563047"/>
                    <a:pt x="12246" y="555205"/>
                  </a:cubicBezTo>
                  <a:cubicBezTo>
                    <a:pt x="4405" y="547364"/>
                    <a:pt x="0" y="536729"/>
                    <a:pt x="0" y="525640"/>
                  </a:cubicBezTo>
                  <a:lnTo>
                    <a:pt x="0" y="41811"/>
                  </a:lnTo>
                  <a:cubicBezTo>
                    <a:pt x="0" y="30722"/>
                    <a:pt x="4405" y="20087"/>
                    <a:pt x="12246" y="12246"/>
                  </a:cubicBezTo>
                  <a:cubicBezTo>
                    <a:pt x="20087" y="4405"/>
                    <a:pt x="30722" y="0"/>
                    <a:pt x="41811" y="0"/>
                  </a:cubicBezTo>
                  <a:close/>
                </a:path>
              </a:pathLst>
            </a:custGeom>
            <a:solidFill>
              <a:srgbClr val="85D4BE"/>
            </a:solidFill>
          </p:spPr>
        </p:sp>
        <p:sp>
          <p:nvSpPr>
            <p:cNvPr name="TextBox 20" id="20"/>
            <p:cNvSpPr txBox="true"/>
            <p:nvPr/>
          </p:nvSpPr>
          <p:spPr>
            <a:xfrm>
              <a:off x="0" y="-47625"/>
              <a:ext cx="812800" cy="860425"/>
            </a:xfrm>
            <a:prstGeom prst="rect">
              <a:avLst/>
            </a:prstGeom>
          </p:spPr>
          <p:txBody>
            <a:bodyPr anchor="ctr" rtlCol="false" tIns="215900" lIns="215900" bIns="215900" rIns="215900"/>
            <a:lstStyle/>
            <a:p>
              <a:pPr>
                <a:lnSpc>
                  <a:spcPts val="3639"/>
                </a:lnSpc>
              </a:pPr>
              <a:r>
                <a:rPr lang="en-US" sz="2599">
                  <a:solidFill>
                    <a:srgbClr val="000000"/>
                  </a:solidFill>
                  <a:latin typeface="Saira Medium"/>
                </a:rPr>
                <a:t> Tăng cường đặc điểm Gamma (sắc thái), Độ tương phản, Tông màu trong ảnh</a:t>
              </a:r>
            </a:p>
            <a:p>
              <a:pPr>
                <a:lnSpc>
                  <a:spcPts val="3639"/>
                </a:lnSpc>
              </a:pPr>
              <a:r>
                <a:rPr lang="en-US" sz="2599">
                  <a:solidFill>
                    <a:srgbClr val="000000"/>
                  </a:solidFill>
                  <a:latin typeface="Saira Medium"/>
                </a:rPr>
                <a:t>- Input: 1 tấm ảnh </a:t>
              </a:r>
            </a:p>
            <a:p>
              <a:pPr>
                <a:lnSpc>
                  <a:spcPts val="3639"/>
                </a:lnSpc>
              </a:pPr>
              <a:r>
                <a:rPr lang="en-US" sz="2599">
                  <a:solidFill>
                    <a:srgbClr val="000000"/>
                  </a:solidFill>
                  <a:latin typeface="Saira Medium"/>
                </a:rPr>
                <a:t>- Output: 1 tấm ảnh (ảnh input sau khi được tăng cường đặc điểm gamma, độ tương phản, tông màu)</a:t>
              </a:r>
            </a:p>
          </p:txBody>
        </p:sp>
      </p:grpSp>
      <p:grpSp>
        <p:nvGrpSpPr>
          <p:cNvPr name="Group 21" id="21"/>
          <p:cNvGrpSpPr/>
          <p:nvPr/>
        </p:nvGrpSpPr>
        <p:grpSpPr>
          <a:xfrm rot="0">
            <a:off x="9713857" y="26240237"/>
            <a:ext cx="3520202" cy="2749222"/>
            <a:chOff x="0" y="0"/>
            <a:chExt cx="437852" cy="341956"/>
          </a:xfrm>
        </p:grpSpPr>
        <p:sp>
          <p:nvSpPr>
            <p:cNvPr name="Freeform 22" id="22"/>
            <p:cNvSpPr/>
            <p:nvPr/>
          </p:nvSpPr>
          <p:spPr>
            <a:xfrm>
              <a:off x="0" y="0"/>
              <a:ext cx="437852" cy="341956"/>
            </a:xfrm>
            <a:custGeom>
              <a:avLst/>
              <a:gdLst/>
              <a:ahLst/>
              <a:cxnLst/>
              <a:rect r="r" b="b" t="t" l="l"/>
              <a:pathLst>
                <a:path h="341956" w="437852">
                  <a:moveTo>
                    <a:pt x="52783" y="0"/>
                  </a:moveTo>
                  <a:lnTo>
                    <a:pt x="385069" y="0"/>
                  </a:lnTo>
                  <a:cubicBezTo>
                    <a:pt x="399068" y="0"/>
                    <a:pt x="412494" y="5561"/>
                    <a:pt x="422392" y="15460"/>
                  </a:cubicBezTo>
                  <a:cubicBezTo>
                    <a:pt x="432291" y="25358"/>
                    <a:pt x="437852" y="38784"/>
                    <a:pt x="437852" y="52783"/>
                  </a:cubicBezTo>
                  <a:lnTo>
                    <a:pt x="437852" y="289173"/>
                  </a:lnTo>
                  <a:cubicBezTo>
                    <a:pt x="437852" y="318324"/>
                    <a:pt x="414221" y="341956"/>
                    <a:pt x="385069" y="341956"/>
                  </a:cubicBezTo>
                  <a:lnTo>
                    <a:pt x="52783" y="341956"/>
                  </a:lnTo>
                  <a:cubicBezTo>
                    <a:pt x="23632" y="341956"/>
                    <a:pt x="0" y="318324"/>
                    <a:pt x="0" y="289173"/>
                  </a:cubicBezTo>
                  <a:lnTo>
                    <a:pt x="0" y="52783"/>
                  </a:lnTo>
                  <a:cubicBezTo>
                    <a:pt x="0" y="23632"/>
                    <a:pt x="23632" y="0"/>
                    <a:pt x="52783" y="0"/>
                  </a:cubicBezTo>
                  <a:close/>
                </a:path>
              </a:pathLst>
            </a:custGeom>
            <a:solidFill>
              <a:srgbClr val="85D4BE"/>
            </a:solidFill>
          </p:spPr>
        </p:sp>
        <p:sp>
          <p:nvSpPr>
            <p:cNvPr name="TextBox 23" id="23"/>
            <p:cNvSpPr txBox="true"/>
            <p:nvPr/>
          </p:nvSpPr>
          <p:spPr>
            <a:xfrm>
              <a:off x="0" y="-47625"/>
              <a:ext cx="812800" cy="860425"/>
            </a:xfrm>
            <a:prstGeom prst="rect">
              <a:avLst/>
            </a:prstGeom>
          </p:spPr>
          <p:txBody>
            <a:bodyPr anchor="ctr" rtlCol="false" tIns="215900" lIns="215900" bIns="215900" rIns="215900"/>
            <a:lstStyle/>
            <a:p>
              <a:pPr>
                <a:lnSpc>
                  <a:spcPts val="3639"/>
                </a:lnSpc>
              </a:pPr>
              <a:r>
                <a:rPr lang="en-US" sz="2599">
                  <a:solidFill>
                    <a:srgbClr val="000000"/>
                  </a:solidFill>
                  <a:latin typeface="Saira Medium"/>
                </a:rPr>
                <a:t> Khử sương</a:t>
              </a:r>
            </a:p>
            <a:p>
              <a:pPr>
                <a:lnSpc>
                  <a:spcPts val="3639"/>
                </a:lnSpc>
              </a:pPr>
              <a:r>
                <a:rPr lang="en-US" sz="2599">
                  <a:solidFill>
                    <a:srgbClr val="000000"/>
                  </a:solidFill>
                  <a:latin typeface="Saira Medium"/>
                </a:rPr>
                <a:t>- Input: 1 tấm ảnh</a:t>
              </a:r>
            </a:p>
            <a:p>
              <a:pPr>
                <a:lnSpc>
                  <a:spcPts val="3639"/>
                </a:lnSpc>
              </a:pPr>
              <a:r>
                <a:rPr lang="en-US" sz="2599">
                  <a:solidFill>
                    <a:srgbClr val="000000"/>
                  </a:solidFill>
                  <a:latin typeface="Saira Medium"/>
                </a:rPr>
                <a:t>- Output: 1 tấm ảnh (ảnh input sau khi được khử sương)</a:t>
              </a:r>
            </a:p>
          </p:txBody>
        </p:sp>
      </p:grpSp>
      <p:grpSp>
        <p:nvGrpSpPr>
          <p:cNvPr name="Group 24" id="24"/>
          <p:cNvGrpSpPr/>
          <p:nvPr/>
        </p:nvGrpSpPr>
        <p:grpSpPr>
          <a:xfrm rot="0">
            <a:off x="18323632" y="26254884"/>
            <a:ext cx="3457274" cy="4104944"/>
            <a:chOff x="0" y="0"/>
            <a:chExt cx="430025" cy="510584"/>
          </a:xfrm>
        </p:grpSpPr>
        <p:sp>
          <p:nvSpPr>
            <p:cNvPr name="Freeform 25" id="25"/>
            <p:cNvSpPr/>
            <p:nvPr/>
          </p:nvSpPr>
          <p:spPr>
            <a:xfrm>
              <a:off x="0" y="0"/>
              <a:ext cx="430025" cy="510584"/>
            </a:xfrm>
            <a:custGeom>
              <a:avLst/>
              <a:gdLst/>
              <a:ahLst/>
              <a:cxnLst/>
              <a:rect r="r" b="b" t="t" l="l"/>
              <a:pathLst>
                <a:path h="510584" w="430025">
                  <a:moveTo>
                    <a:pt x="53744" y="0"/>
                  </a:moveTo>
                  <a:lnTo>
                    <a:pt x="376282" y="0"/>
                  </a:lnTo>
                  <a:cubicBezTo>
                    <a:pt x="390535" y="0"/>
                    <a:pt x="404205" y="5662"/>
                    <a:pt x="414284" y="15741"/>
                  </a:cubicBezTo>
                  <a:cubicBezTo>
                    <a:pt x="424363" y="25820"/>
                    <a:pt x="430025" y="39490"/>
                    <a:pt x="430025" y="53744"/>
                  </a:cubicBezTo>
                  <a:lnTo>
                    <a:pt x="430025" y="456840"/>
                  </a:lnTo>
                  <a:cubicBezTo>
                    <a:pt x="430025" y="486522"/>
                    <a:pt x="405963" y="510584"/>
                    <a:pt x="376282" y="510584"/>
                  </a:cubicBezTo>
                  <a:lnTo>
                    <a:pt x="53744" y="510584"/>
                  </a:lnTo>
                  <a:cubicBezTo>
                    <a:pt x="24062" y="510584"/>
                    <a:pt x="0" y="486522"/>
                    <a:pt x="0" y="456840"/>
                  </a:cubicBezTo>
                  <a:lnTo>
                    <a:pt x="0" y="53744"/>
                  </a:lnTo>
                  <a:cubicBezTo>
                    <a:pt x="0" y="24062"/>
                    <a:pt x="24062" y="0"/>
                    <a:pt x="53744" y="0"/>
                  </a:cubicBezTo>
                  <a:close/>
                </a:path>
              </a:pathLst>
            </a:custGeom>
            <a:solidFill>
              <a:srgbClr val="85D4BE"/>
            </a:solidFill>
          </p:spPr>
        </p:sp>
        <p:sp>
          <p:nvSpPr>
            <p:cNvPr name="TextBox 26" id="26"/>
            <p:cNvSpPr txBox="true"/>
            <p:nvPr/>
          </p:nvSpPr>
          <p:spPr>
            <a:xfrm>
              <a:off x="0" y="-47625"/>
              <a:ext cx="812800" cy="860425"/>
            </a:xfrm>
            <a:prstGeom prst="rect">
              <a:avLst/>
            </a:prstGeom>
          </p:spPr>
          <p:txBody>
            <a:bodyPr anchor="ctr" rtlCol="false" tIns="215900" lIns="215900" bIns="215900" rIns="215900"/>
            <a:lstStyle/>
            <a:p>
              <a:pPr>
                <a:lnSpc>
                  <a:spcPts val="3639"/>
                </a:lnSpc>
              </a:pPr>
              <a:r>
                <a:rPr lang="en-US" sz="2599">
                  <a:solidFill>
                    <a:srgbClr val="000000"/>
                  </a:solidFill>
                  <a:latin typeface="Saira Medium"/>
                </a:rPr>
                <a:t> Làm sắc nét hình ảnh</a:t>
              </a:r>
            </a:p>
            <a:p>
              <a:pPr>
                <a:lnSpc>
                  <a:spcPts val="3639"/>
                </a:lnSpc>
              </a:pPr>
              <a:r>
                <a:rPr lang="en-US" sz="2599">
                  <a:solidFill>
                    <a:srgbClr val="000000"/>
                  </a:solidFill>
                  <a:latin typeface="Saira Medium"/>
                </a:rPr>
                <a:t>- Input: 1 tấm ảnh</a:t>
              </a:r>
            </a:p>
            <a:p>
              <a:pPr>
                <a:lnSpc>
                  <a:spcPts val="3639"/>
                </a:lnSpc>
              </a:pPr>
              <a:r>
                <a:rPr lang="en-US" sz="2599">
                  <a:solidFill>
                    <a:srgbClr val="000000"/>
                  </a:solidFill>
                  <a:latin typeface="Saira Medium"/>
                </a:rPr>
                <a:t>- Output: 1 tấm ảnh (ảnh input khi các biên cạnh trong hình được làm rõ hơn)</a:t>
              </a:r>
            </a:p>
          </p:txBody>
        </p:sp>
      </p:grpSp>
      <p:grpSp>
        <p:nvGrpSpPr>
          <p:cNvPr name="Group 27" id="27"/>
          <p:cNvGrpSpPr/>
          <p:nvPr/>
        </p:nvGrpSpPr>
        <p:grpSpPr>
          <a:xfrm rot="0">
            <a:off x="9759812" y="29530281"/>
            <a:ext cx="3428293" cy="3190381"/>
            <a:chOff x="0" y="0"/>
            <a:chExt cx="426420" cy="396828"/>
          </a:xfrm>
        </p:grpSpPr>
        <p:sp>
          <p:nvSpPr>
            <p:cNvPr name="Freeform 28" id="28"/>
            <p:cNvSpPr/>
            <p:nvPr/>
          </p:nvSpPr>
          <p:spPr>
            <a:xfrm>
              <a:off x="0" y="0"/>
              <a:ext cx="426420" cy="396828"/>
            </a:xfrm>
            <a:custGeom>
              <a:avLst/>
              <a:gdLst/>
              <a:ahLst/>
              <a:cxnLst/>
              <a:rect r="r" b="b" t="t" l="l"/>
              <a:pathLst>
                <a:path h="396828" w="426420">
                  <a:moveTo>
                    <a:pt x="54198" y="0"/>
                  </a:moveTo>
                  <a:lnTo>
                    <a:pt x="372222" y="0"/>
                  </a:lnTo>
                  <a:cubicBezTo>
                    <a:pt x="402155" y="0"/>
                    <a:pt x="426420" y="24265"/>
                    <a:pt x="426420" y="54198"/>
                  </a:cubicBezTo>
                  <a:lnTo>
                    <a:pt x="426420" y="342630"/>
                  </a:lnTo>
                  <a:cubicBezTo>
                    <a:pt x="426420" y="372563"/>
                    <a:pt x="402155" y="396828"/>
                    <a:pt x="372222" y="396828"/>
                  </a:cubicBezTo>
                  <a:lnTo>
                    <a:pt x="54198" y="396828"/>
                  </a:lnTo>
                  <a:cubicBezTo>
                    <a:pt x="24265" y="396828"/>
                    <a:pt x="0" y="372563"/>
                    <a:pt x="0" y="342630"/>
                  </a:cubicBezTo>
                  <a:lnTo>
                    <a:pt x="0" y="54198"/>
                  </a:lnTo>
                  <a:cubicBezTo>
                    <a:pt x="0" y="24265"/>
                    <a:pt x="24265" y="0"/>
                    <a:pt x="54198" y="0"/>
                  </a:cubicBezTo>
                  <a:close/>
                </a:path>
              </a:pathLst>
            </a:custGeom>
            <a:solidFill>
              <a:srgbClr val="85D4BE"/>
            </a:solidFill>
          </p:spPr>
        </p:sp>
        <p:sp>
          <p:nvSpPr>
            <p:cNvPr name="TextBox 29" id="29"/>
            <p:cNvSpPr txBox="true"/>
            <p:nvPr/>
          </p:nvSpPr>
          <p:spPr>
            <a:xfrm>
              <a:off x="0" y="-47625"/>
              <a:ext cx="812800" cy="860425"/>
            </a:xfrm>
            <a:prstGeom prst="rect">
              <a:avLst/>
            </a:prstGeom>
          </p:spPr>
          <p:txBody>
            <a:bodyPr anchor="ctr" rtlCol="false" tIns="215900" lIns="215900" bIns="215900" rIns="215900"/>
            <a:lstStyle/>
            <a:p>
              <a:pPr>
                <a:lnSpc>
                  <a:spcPts val="3639"/>
                </a:lnSpc>
              </a:pPr>
              <a:r>
                <a:rPr lang="en-US" sz="2599">
                  <a:solidFill>
                    <a:srgbClr val="000000"/>
                  </a:solidFill>
                  <a:latin typeface="Saira Medium"/>
                </a:rPr>
                <a:t>  Tìm tham số thích hợp cho defog filter</a:t>
              </a:r>
            </a:p>
            <a:p>
              <a:pPr>
                <a:lnSpc>
                  <a:spcPts val="3639"/>
                </a:lnSpc>
              </a:pPr>
              <a:r>
                <a:rPr lang="en-US" sz="2599">
                  <a:solidFill>
                    <a:srgbClr val="000000"/>
                  </a:solidFill>
                  <a:latin typeface="Saira Medium"/>
                </a:rPr>
                <a:t>- Input: 1 tấm ảnh </a:t>
              </a:r>
            </a:p>
            <a:p>
              <a:pPr>
                <a:lnSpc>
                  <a:spcPts val="3639"/>
                </a:lnSpc>
              </a:pPr>
              <a:r>
                <a:rPr lang="en-US" sz="2599">
                  <a:solidFill>
                    <a:srgbClr val="000000"/>
                  </a:solidFill>
                  <a:latin typeface="Saira Medium"/>
                </a:rPr>
                <a:t>- Output: tham số Defog</a:t>
              </a:r>
            </a:p>
          </p:txBody>
        </p:sp>
      </p:grpSp>
      <p:grpSp>
        <p:nvGrpSpPr>
          <p:cNvPr name="Group 30" id="30"/>
          <p:cNvGrpSpPr/>
          <p:nvPr/>
        </p:nvGrpSpPr>
        <p:grpSpPr>
          <a:xfrm rot="0">
            <a:off x="13545242" y="31356025"/>
            <a:ext cx="4445294" cy="3190544"/>
            <a:chOff x="0" y="0"/>
            <a:chExt cx="552918" cy="396848"/>
          </a:xfrm>
        </p:grpSpPr>
        <p:sp>
          <p:nvSpPr>
            <p:cNvPr name="Freeform 31" id="31"/>
            <p:cNvSpPr/>
            <p:nvPr/>
          </p:nvSpPr>
          <p:spPr>
            <a:xfrm>
              <a:off x="0" y="0"/>
              <a:ext cx="552918" cy="396848"/>
            </a:xfrm>
            <a:custGeom>
              <a:avLst/>
              <a:gdLst/>
              <a:ahLst/>
              <a:cxnLst/>
              <a:rect r="r" b="b" t="t" l="l"/>
              <a:pathLst>
                <a:path h="396848" w="552918">
                  <a:moveTo>
                    <a:pt x="41798" y="0"/>
                  </a:moveTo>
                  <a:lnTo>
                    <a:pt x="511119" y="0"/>
                  </a:lnTo>
                  <a:cubicBezTo>
                    <a:pt x="522205" y="0"/>
                    <a:pt x="532836" y="4404"/>
                    <a:pt x="540675" y="12242"/>
                  </a:cubicBezTo>
                  <a:cubicBezTo>
                    <a:pt x="548514" y="20081"/>
                    <a:pt x="552918" y="30713"/>
                    <a:pt x="552918" y="41798"/>
                  </a:cubicBezTo>
                  <a:lnTo>
                    <a:pt x="552918" y="355050"/>
                  </a:lnTo>
                  <a:cubicBezTo>
                    <a:pt x="552918" y="378135"/>
                    <a:pt x="534204" y="396848"/>
                    <a:pt x="511119" y="396848"/>
                  </a:cubicBezTo>
                  <a:lnTo>
                    <a:pt x="41798" y="396848"/>
                  </a:lnTo>
                  <a:cubicBezTo>
                    <a:pt x="30713" y="396848"/>
                    <a:pt x="20081" y="392445"/>
                    <a:pt x="12242" y="384606"/>
                  </a:cubicBezTo>
                  <a:cubicBezTo>
                    <a:pt x="4404" y="376767"/>
                    <a:pt x="0" y="366136"/>
                    <a:pt x="0" y="355050"/>
                  </a:cubicBezTo>
                  <a:lnTo>
                    <a:pt x="0" y="41798"/>
                  </a:lnTo>
                  <a:cubicBezTo>
                    <a:pt x="0" y="30713"/>
                    <a:pt x="4404" y="20081"/>
                    <a:pt x="12242" y="12242"/>
                  </a:cubicBezTo>
                  <a:cubicBezTo>
                    <a:pt x="20081" y="4404"/>
                    <a:pt x="30713" y="0"/>
                    <a:pt x="41798" y="0"/>
                  </a:cubicBezTo>
                  <a:close/>
                </a:path>
              </a:pathLst>
            </a:custGeom>
            <a:solidFill>
              <a:srgbClr val="85D4BE"/>
            </a:solidFill>
          </p:spPr>
        </p:sp>
        <p:sp>
          <p:nvSpPr>
            <p:cNvPr name="TextBox 32" id="32"/>
            <p:cNvSpPr txBox="true"/>
            <p:nvPr/>
          </p:nvSpPr>
          <p:spPr>
            <a:xfrm>
              <a:off x="0" y="-47625"/>
              <a:ext cx="812800" cy="860425"/>
            </a:xfrm>
            <a:prstGeom prst="rect">
              <a:avLst/>
            </a:prstGeom>
          </p:spPr>
          <p:txBody>
            <a:bodyPr anchor="ctr" rtlCol="false" tIns="215900" lIns="215900" bIns="215900" rIns="215900"/>
            <a:lstStyle/>
            <a:p>
              <a:pPr>
                <a:lnSpc>
                  <a:spcPts val="3639"/>
                </a:lnSpc>
              </a:pPr>
              <a:r>
                <a:rPr lang="en-US" sz="2599">
                  <a:solidFill>
                    <a:srgbClr val="000000"/>
                  </a:solidFill>
                  <a:latin typeface="Saira Medium"/>
                </a:rPr>
                <a:t>  Tìm tham số thích hợp cho pixel-wise filter</a:t>
              </a:r>
            </a:p>
            <a:p>
              <a:pPr>
                <a:lnSpc>
                  <a:spcPts val="3639"/>
                </a:lnSpc>
              </a:pPr>
              <a:r>
                <a:rPr lang="en-US" sz="2599">
                  <a:solidFill>
                    <a:srgbClr val="000000"/>
                  </a:solidFill>
                  <a:latin typeface="Saira Medium"/>
                </a:rPr>
                <a:t>- Input: 1 tấm hình </a:t>
              </a:r>
            </a:p>
            <a:p>
              <a:pPr>
                <a:lnSpc>
                  <a:spcPts val="3639"/>
                </a:lnSpc>
              </a:pPr>
              <a:r>
                <a:rPr lang="en-US" sz="2599">
                  <a:solidFill>
                    <a:srgbClr val="000000"/>
                  </a:solidFill>
                  <a:latin typeface="Saira Medium"/>
                </a:rPr>
                <a:t>- Output: tham số While balance, Contrast, Tone, Gamma </a:t>
              </a:r>
            </a:p>
          </p:txBody>
        </p:sp>
      </p:grpSp>
      <p:grpSp>
        <p:nvGrpSpPr>
          <p:cNvPr name="Group 33" id="33"/>
          <p:cNvGrpSpPr/>
          <p:nvPr/>
        </p:nvGrpSpPr>
        <p:grpSpPr>
          <a:xfrm rot="0">
            <a:off x="18323632" y="30877987"/>
            <a:ext cx="3457274" cy="3120481"/>
            <a:chOff x="0" y="0"/>
            <a:chExt cx="430025" cy="388134"/>
          </a:xfrm>
        </p:grpSpPr>
        <p:sp>
          <p:nvSpPr>
            <p:cNvPr name="Freeform 34" id="34"/>
            <p:cNvSpPr/>
            <p:nvPr/>
          </p:nvSpPr>
          <p:spPr>
            <a:xfrm>
              <a:off x="0" y="0"/>
              <a:ext cx="430025" cy="388134"/>
            </a:xfrm>
            <a:custGeom>
              <a:avLst/>
              <a:gdLst/>
              <a:ahLst/>
              <a:cxnLst/>
              <a:rect r="r" b="b" t="t" l="l"/>
              <a:pathLst>
                <a:path h="388134" w="430025">
                  <a:moveTo>
                    <a:pt x="53744" y="0"/>
                  </a:moveTo>
                  <a:lnTo>
                    <a:pt x="376282" y="0"/>
                  </a:lnTo>
                  <a:cubicBezTo>
                    <a:pt x="390535" y="0"/>
                    <a:pt x="404205" y="5662"/>
                    <a:pt x="414284" y="15741"/>
                  </a:cubicBezTo>
                  <a:cubicBezTo>
                    <a:pt x="424363" y="25820"/>
                    <a:pt x="430025" y="39490"/>
                    <a:pt x="430025" y="53744"/>
                  </a:cubicBezTo>
                  <a:lnTo>
                    <a:pt x="430025" y="334390"/>
                  </a:lnTo>
                  <a:cubicBezTo>
                    <a:pt x="430025" y="364072"/>
                    <a:pt x="405963" y="388134"/>
                    <a:pt x="376282" y="388134"/>
                  </a:cubicBezTo>
                  <a:lnTo>
                    <a:pt x="53744" y="388134"/>
                  </a:lnTo>
                  <a:cubicBezTo>
                    <a:pt x="24062" y="388134"/>
                    <a:pt x="0" y="364072"/>
                    <a:pt x="0" y="334390"/>
                  </a:cubicBezTo>
                  <a:lnTo>
                    <a:pt x="0" y="53744"/>
                  </a:lnTo>
                  <a:cubicBezTo>
                    <a:pt x="0" y="24062"/>
                    <a:pt x="24062" y="0"/>
                    <a:pt x="53744" y="0"/>
                  </a:cubicBezTo>
                  <a:close/>
                </a:path>
              </a:pathLst>
            </a:custGeom>
            <a:solidFill>
              <a:srgbClr val="85D4BE"/>
            </a:solidFill>
          </p:spPr>
        </p:sp>
        <p:sp>
          <p:nvSpPr>
            <p:cNvPr name="TextBox 35" id="35"/>
            <p:cNvSpPr txBox="true"/>
            <p:nvPr/>
          </p:nvSpPr>
          <p:spPr>
            <a:xfrm>
              <a:off x="0" y="-57150"/>
              <a:ext cx="812800" cy="869950"/>
            </a:xfrm>
            <a:prstGeom prst="rect">
              <a:avLst/>
            </a:prstGeom>
          </p:spPr>
          <p:txBody>
            <a:bodyPr anchor="ctr" rtlCol="false" tIns="215900" lIns="215900" bIns="215900" rIns="215900"/>
            <a:lstStyle/>
            <a:p>
              <a:pPr>
                <a:lnSpc>
                  <a:spcPts val="3639"/>
                </a:lnSpc>
              </a:pPr>
              <a:r>
                <a:rPr lang="en-US" sz="2599">
                  <a:solidFill>
                    <a:srgbClr val="000000"/>
                  </a:solidFill>
                  <a:latin typeface="Noto Serif"/>
                </a:rPr>
                <a:t>  Tìm tham số thích hợp cho sharpen filter </a:t>
              </a:r>
            </a:p>
            <a:p>
              <a:pPr>
                <a:lnSpc>
                  <a:spcPts val="3639"/>
                </a:lnSpc>
              </a:pPr>
              <a:r>
                <a:rPr lang="en-US" sz="2599">
                  <a:solidFill>
                    <a:srgbClr val="000000"/>
                  </a:solidFill>
                  <a:latin typeface="Noto Serif"/>
                </a:rPr>
                <a:t>- Input: 1 tấm hình </a:t>
              </a:r>
            </a:p>
            <a:p>
              <a:pPr>
                <a:lnSpc>
                  <a:spcPts val="3639"/>
                </a:lnSpc>
              </a:pPr>
              <a:r>
                <a:rPr lang="en-US" sz="2599">
                  <a:solidFill>
                    <a:srgbClr val="000000"/>
                  </a:solidFill>
                  <a:latin typeface="Noto Serif"/>
                </a:rPr>
                <a:t>- Output: tham số Sharpan</a:t>
              </a:r>
            </a:p>
          </p:txBody>
        </p:sp>
      </p:grpSp>
      <p:sp>
        <p:nvSpPr>
          <p:cNvPr name="AutoShape 36" id="36"/>
          <p:cNvSpPr/>
          <p:nvPr/>
        </p:nvSpPr>
        <p:spPr>
          <a:xfrm rot="10467004">
            <a:off x="4970467" y="23618157"/>
            <a:ext cx="6225286" cy="0"/>
          </a:xfrm>
          <a:prstGeom prst="line">
            <a:avLst/>
          </a:prstGeom>
          <a:ln cap="flat" w="28575">
            <a:solidFill>
              <a:srgbClr val="000000"/>
            </a:solidFill>
            <a:prstDash val="solid"/>
            <a:headEnd type="none" len="sm" w="sm"/>
            <a:tailEnd type="arrow" len="sm" w="med"/>
          </a:ln>
        </p:spPr>
      </p:sp>
      <p:sp>
        <p:nvSpPr>
          <p:cNvPr name="AutoShape 37" id="37"/>
          <p:cNvSpPr/>
          <p:nvPr/>
        </p:nvSpPr>
        <p:spPr>
          <a:xfrm rot="447310">
            <a:off x="11161549" y="23618157"/>
            <a:ext cx="4640190" cy="0"/>
          </a:xfrm>
          <a:prstGeom prst="line">
            <a:avLst/>
          </a:prstGeom>
          <a:ln cap="flat" w="28575">
            <a:solidFill>
              <a:srgbClr val="000000"/>
            </a:solidFill>
            <a:prstDash val="solid"/>
            <a:headEnd type="none" len="sm" w="sm"/>
            <a:tailEnd type="arrow" len="sm" w="med"/>
          </a:ln>
        </p:spPr>
      </p:sp>
      <p:sp>
        <p:nvSpPr>
          <p:cNvPr name="AutoShape 38" id="38"/>
          <p:cNvSpPr/>
          <p:nvPr/>
        </p:nvSpPr>
        <p:spPr>
          <a:xfrm rot="10144033">
            <a:off x="2644535" y="27333513"/>
            <a:ext cx="2361957" cy="0"/>
          </a:xfrm>
          <a:prstGeom prst="line">
            <a:avLst/>
          </a:prstGeom>
          <a:ln cap="flat" w="28575">
            <a:solidFill>
              <a:srgbClr val="000000"/>
            </a:solidFill>
            <a:prstDash val="solid"/>
            <a:headEnd type="none" len="sm" w="sm"/>
            <a:tailEnd type="arrow" len="sm" w="med"/>
          </a:ln>
        </p:spPr>
      </p:sp>
      <p:sp>
        <p:nvSpPr>
          <p:cNvPr name="AutoShape 39" id="39"/>
          <p:cNvSpPr/>
          <p:nvPr/>
        </p:nvSpPr>
        <p:spPr>
          <a:xfrm rot="709739">
            <a:off x="4961128" y="27340527"/>
            <a:ext cx="2253707" cy="0"/>
          </a:xfrm>
          <a:prstGeom prst="line">
            <a:avLst/>
          </a:prstGeom>
          <a:ln cap="flat" w="28575">
            <a:solidFill>
              <a:srgbClr val="000000"/>
            </a:solidFill>
            <a:prstDash val="solid"/>
            <a:headEnd type="none" len="sm" w="sm"/>
            <a:tailEnd type="arrow" len="sm" w="med"/>
          </a:ln>
        </p:spPr>
      </p:sp>
      <p:sp>
        <p:nvSpPr>
          <p:cNvPr name="AutoShape 40" id="40"/>
          <p:cNvSpPr/>
          <p:nvPr/>
        </p:nvSpPr>
        <p:spPr>
          <a:xfrm rot="10412362">
            <a:off x="11460191" y="25982062"/>
            <a:ext cx="4335703" cy="0"/>
          </a:xfrm>
          <a:prstGeom prst="line">
            <a:avLst/>
          </a:prstGeom>
          <a:ln cap="flat" w="28575">
            <a:solidFill>
              <a:srgbClr val="000000"/>
            </a:solidFill>
            <a:prstDash val="solid"/>
            <a:headEnd type="none" len="sm" w="sm"/>
            <a:tailEnd type="arrow" len="sm" w="med"/>
          </a:ln>
        </p:spPr>
      </p:sp>
      <p:sp>
        <p:nvSpPr>
          <p:cNvPr name="AutoShape 41" id="41"/>
          <p:cNvSpPr/>
          <p:nvPr/>
        </p:nvSpPr>
        <p:spPr>
          <a:xfrm rot="5492712">
            <a:off x="15524259" y="25989141"/>
            <a:ext cx="502194" cy="0"/>
          </a:xfrm>
          <a:prstGeom prst="line">
            <a:avLst/>
          </a:prstGeom>
          <a:ln cap="flat" w="28575">
            <a:solidFill>
              <a:srgbClr val="000000"/>
            </a:solidFill>
            <a:prstDash val="solid"/>
            <a:headEnd type="none" len="sm" w="sm"/>
            <a:tailEnd type="arrow" len="sm" w="med"/>
          </a:ln>
        </p:spPr>
      </p:sp>
      <p:sp>
        <p:nvSpPr>
          <p:cNvPr name="AutoShape 42" id="42"/>
          <p:cNvSpPr/>
          <p:nvPr/>
        </p:nvSpPr>
        <p:spPr>
          <a:xfrm rot="402695">
            <a:off x="15767395" y="25989386"/>
            <a:ext cx="4299607" cy="0"/>
          </a:xfrm>
          <a:prstGeom prst="line">
            <a:avLst/>
          </a:prstGeom>
          <a:ln cap="flat" w="28575">
            <a:solidFill>
              <a:srgbClr val="000000"/>
            </a:solidFill>
            <a:prstDash val="solid"/>
            <a:headEnd type="none" len="sm" w="sm"/>
            <a:tailEnd type="arrow" len="sm" w="med"/>
          </a:ln>
        </p:spPr>
      </p:sp>
      <p:sp>
        <p:nvSpPr>
          <p:cNvPr name="AutoShape 43" id="43"/>
          <p:cNvSpPr/>
          <p:nvPr/>
        </p:nvSpPr>
        <p:spPr>
          <a:xfrm rot="5400000">
            <a:off x="11203547" y="29245623"/>
            <a:ext cx="540822" cy="0"/>
          </a:xfrm>
          <a:prstGeom prst="line">
            <a:avLst/>
          </a:prstGeom>
          <a:ln cap="flat" w="28575">
            <a:solidFill>
              <a:srgbClr val="000000"/>
            </a:solidFill>
            <a:prstDash val="solid"/>
            <a:headEnd type="none" len="sm" w="sm"/>
            <a:tailEnd type="arrow" len="sm" w="med"/>
          </a:ln>
        </p:spPr>
      </p:sp>
      <p:sp>
        <p:nvSpPr>
          <p:cNvPr name="AutoShape 44" id="44"/>
          <p:cNvSpPr/>
          <p:nvPr/>
        </p:nvSpPr>
        <p:spPr>
          <a:xfrm rot="5404435">
            <a:off x="15498493" y="31072034"/>
            <a:ext cx="539489" cy="0"/>
          </a:xfrm>
          <a:prstGeom prst="line">
            <a:avLst/>
          </a:prstGeom>
          <a:ln cap="flat" w="28575">
            <a:solidFill>
              <a:srgbClr val="000000"/>
            </a:solidFill>
            <a:prstDash val="solid"/>
            <a:headEnd type="none" len="sm" w="sm"/>
            <a:tailEnd type="arrow" len="sm" w="med"/>
          </a:ln>
        </p:spPr>
      </p:sp>
      <p:sp>
        <p:nvSpPr>
          <p:cNvPr name="AutoShape 45" id="45"/>
          <p:cNvSpPr/>
          <p:nvPr/>
        </p:nvSpPr>
        <p:spPr>
          <a:xfrm rot="5400000">
            <a:off x="19793190" y="30604661"/>
            <a:ext cx="518159" cy="0"/>
          </a:xfrm>
          <a:prstGeom prst="line">
            <a:avLst/>
          </a:prstGeom>
          <a:ln cap="flat" w="28575">
            <a:solidFill>
              <a:srgbClr val="000000"/>
            </a:solidFill>
            <a:prstDash val="solid"/>
            <a:headEnd type="none" len="sm" w="sm"/>
            <a:tailEnd type="arrow" len="sm" w="med"/>
          </a:ln>
        </p:spPr>
      </p:sp>
      <p:pic>
        <p:nvPicPr>
          <p:cNvPr name="Picture 46" id="46"/>
          <p:cNvPicPr>
            <a:picLocks noChangeAspect="true"/>
          </p:cNvPicPr>
          <p:nvPr/>
        </p:nvPicPr>
        <p:blipFill>
          <a:blip r:embed="rId3"/>
          <a:srcRect l="0" t="0" r="0" b="0"/>
          <a:stretch>
            <a:fillRect/>
          </a:stretch>
        </p:blipFill>
        <p:spPr>
          <a:xfrm flipH="false" flipV="false" rot="0">
            <a:off x="293523" y="36666602"/>
            <a:ext cx="12533648" cy="5147580"/>
          </a:xfrm>
          <a:prstGeom prst="rect">
            <a:avLst/>
          </a:prstGeom>
        </p:spPr>
      </p:pic>
      <p:grpSp>
        <p:nvGrpSpPr>
          <p:cNvPr name="Group 47" id="47"/>
          <p:cNvGrpSpPr/>
          <p:nvPr/>
        </p:nvGrpSpPr>
        <p:grpSpPr>
          <a:xfrm rot="0">
            <a:off x="536768" y="14635959"/>
            <a:ext cx="29113166" cy="5033822"/>
            <a:chOff x="0" y="0"/>
            <a:chExt cx="2605274" cy="450466"/>
          </a:xfrm>
        </p:grpSpPr>
        <p:sp>
          <p:nvSpPr>
            <p:cNvPr name="Freeform 48" id="48"/>
            <p:cNvSpPr/>
            <p:nvPr/>
          </p:nvSpPr>
          <p:spPr>
            <a:xfrm>
              <a:off x="0" y="0"/>
              <a:ext cx="2605274" cy="450466"/>
            </a:xfrm>
            <a:custGeom>
              <a:avLst/>
              <a:gdLst/>
              <a:ahLst/>
              <a:cxnLst/>
              <a:rect r="r" b="b" t="t" l="l"/>
              <a:pathLst>
                <a:path h="450466" w="2605274">
                  <a:moveTo>
                    <a:pt x="26593" y="0"/>
                  </a:moveTo>
                  <a:lnTo>
                    <a:pt x="2578681" y="0"/>
                  </a:lnTo>
                  <a:cubicBezTo>
                    <a:pt x="2585734" y="0"/>
                    <a:pt x="2592498" y="2802"/>
                    <a:pt x="2597485" y="7789"/>
                  </a:cubicBezTo>
                  <a:cubicBezTo>
                    <a:pt x="2602472" y="12776"/>
                    <a:pt x="2605274" y="19540"/>
                    <a:pt x="2605274" y="26593"/>
                  </a:cubicBezTo>
                  <a:lnTo>
                    <a:pt x="2605274" y="423873"/>
                  </a:lnTo>
                  <a:cubicBezTo>
                    <a:pt x="2605274" y="438560"/>
                    <a:pt x="2593368" y="450466"/>
                    <a:pt x="2578681" y="450466"/>
                  </a:cubicBezTo>
                  <a:lnTo>
                    <a:pt x="26593" y="450466"/>
                  </a:lnTo>
                  <a:cubicBezTo>
                    <a:pt x="19540" y="450466"/>
                    <a:pt x="12776" y="447664"/>
                    <a:pt x="7789" y="442677"/>
                  </a:cubicBezTo>
                  <a:cubicBezTo>
                    <a:pt x="2802" y="437690"/>
                    <a:pt x="0" y="430926"/>
                    <a:pt x="0" y="423873"/>
                  </a:cubicBezTo>
                  <a:lnTo>
                    <a:pt x="0" y="26593"/>
                  </a:lnTo>
                  <a:cubicBezTo>
                    <a:pt x="0" y="11906"/>
                    <a:pt x="11906" y="0"/>
                    <a:pt x="26593" y="0"/>
                  </a:cubicBezTo>
                  <a:close/>
                </a:path>
              </a:pathLst>
            </a:custGeom>
            <a:solidFill>
              <a:srgbClr val="D6E9AA"/>
            </a:solidFill>
          </p:spPr>
        </p:sp>
        <p:sp>
          <p:nvSpPr>
            <p:cNvPr name="TextBox 49" id="49"/>
            <p:cNvSpPr txBox="true"/>
            <p:nvPr/>
          </p:nvSpPr>
          <p:spPr>
            <a:xfrm>
              <a:off x="0" y="-76200"/>
              <a:ext cx="812800" cy="889000"/>
            </a:xfrm>
            <a:prstGeom prst="rect">
              <a:avLst/>
            </a:prstGeom>
          </p:spPr>
          <p:txBody>
            <a:bodyPr anchor="ctr" rtlCol="false" tIns="50800" lIns="50800" bIns="50800" rIns="50800"/>
            <a:lstStyle/>
            <a:p>
              <a:pPr algn="ctr">
                <a:lnSpc>
                  <a:spcPts val="5599"/>
                </a:lnSpc>
              </a:pPr>
            </a:p>
            <a:p>
              <a:pPr algn="ctr">
                <a:lnSpc>
                  <a:spcPts val="5599"/>
                </a:lnSpc>
              </a:pPr>
            </a:p>
            <a:p>
              <a:pPr algn="ctr">
                <a:lnSpc>
                  <a:spcPts val="5599"/>
                </a:lnSpc>
              </a:pPr>
            </a:p>
          </p:txBody>
        </p:sp>
      </p:grpSp>
      <p:grpSp>
        <p:nvGrpSpPr>
          <p:cNvPr name="Group 50" id="50"/>
          <p:cNvGrpSpPr/>
          <p:nvPr/>
        </p:nvGrpSpPr>
        <p:grpSpPr>
          <a:xfrm rot="0">
            <a:off x="8934707" y="19736456"/>
            <a:ext cx="5188990" cy="1199488"/>
            <a:chOff x="0" y="0"/>
            <a:chExt cx="3816286" cy="882173"/>
          </a:xfrm>
        </p:grpSpPr>
        <p:sp>
          <p:nvSpPr>
            <p:cNvPr name="Freeform 51" id="51"/>
            <p:cNvSpPr/>
            <p:nvPr/>
          </p:nvSpPr>
          <p:spPr>
            <a:xfrm>
              <a:off x="0" y="0"/>
              <a:ext cx="3816286" cy="882173"/>
            </a:xfrm>
            <a:custGeom>
              <a:avLst/>
              <a:gdLst/>
              <a:ahLst/>
              <a:cxnLst/>
              <a:rect r="r" b="b" t="t" l="l"/>
              <a:pathLst>
                <a:path h="882173" w="3816286">
                  <a:moveTo>
                    <a:pt x="3816286" y="441087"/>
                  </a:moveTo>
                  <a:lnTo>
                    <a:pt x="3613086" y="882173"/>
                  </a:lnTo>
                  <a:lnTo>
                    <a:pt x="203200" y="882173"/>
                  </a:lnTo>
                  <a:lnTo>
                    <a:pt x="0" y="441087"/>
                  </a:lnTo>
                  <a:lnTo>
                    <a:pt x="203200" y="0"/>
                  </a:lnTo>
                  <a:lnTo>
                    <a:pt x="3613086" y="0"/>
                  </a:lnTo>
                  <a:lnTo>
                    <a:pt x="3816286" y="441087"/>
                  </a:lnTo>
                  <a:close/>
                </a:path>
              </a:pathLst>
            </a:custGeom>
            <a:solidFill>
              <a:srgbClr val="21B7A9"/>
            </a:solidFill>
          </p:spPr>
        </p:sp>
        <p:sp>
          <p:nvSpPr>
            <p:cNvPr name="TextBox 52" id="52"/>
            <p:cNvSpPr txBox="true"/>
            <p:nvPr/>
          </p:nvSpPr>
          <p:spPr>
            <a:xfrm>
              <a:off x="114300" y="-95250"/>
              <a:ext cx="584200" cy="793750"/>
            </a:xfrm>
            <a:prstGeom prst="rect">
              <a:avLst/>
            </a:prstGeom>
          </p:spPr>
          <p:txBody>
            <a:bodyPr anchor="ctr" rtlCol="false" tIns="50800" lIns="50800" bIns="50800" rIns="50800"/>
            <a:lstStyle/>
            <a:p>
              <a:pPr algn="ctr">
                <a:lnSpc>
                  <a:spcPts val="6999"/>
                </a:lnSpc>
              </a:pPr>
              <a:r>
                <a:rPr lang="en-US" sz="4999">
                  <a:solidFill>
                    <a:srgbClr val="000000"/>
                  </a:solidFill>
                  <a:latin typeface="Saira Medium Bold"/>
                </a:rPr>
                <a:t>Decompose</a:t>
              </a:r>
            </a:p>
          </p:txBody>
        </p:sp>
      </p:grpSp>
      <p:grpSp>
        <p:nvGrpSpPr>
          <p:cNvPr name="Group 53" id="53"/>
          <p:cNvGrpSpPr/>
          <p:nvPr/>
        </p:nvGrpSpPr>
        <p:grpSpPr>
          <a:xfrm rot="0">
            <a:off x="7089839" y="4680691"/>
            <a:ext cx="5665840" cy="2293377"/>
            <a:chOff x="0" y="0"/>
            <a:chExt cx="152107" cy="61569"/>
          </a:xfrm>
        </p:grpSpPr>
        <p:sp>
          <p:nvSpPr>
            <p:cNvPr name="Freeform 54" id="54"/>
            <p:cNvSpPr/>
            <p:nvPr/>
          </p:nvSpPr>
          <p:spPr>
            <a:xfrm>
              <a:off x="0" y="0"/>
              <a:ext cx="152107" cy="61569"/>
            </a:xfrm>
            <a:custGeom>
              <a:avLst/>
              <a:gdLst/>
              <a:ahLst/>
              <a:cxnLst/>
              <a:rect r="r" b="b" t="t" l="l"/>
              <a:pathLst>
                <a:path h="61569" w="152107">
                  <a:moveTo>
                    <a:pt x="0" y="0"/>
                  </a:moveTo>
                  <a:lnTo>
                    <a:pt x="152107" y="0"/>
                  </a:lnTo>
                  <a:lnTo>
                    <a:pt x="152107" y="61569"/>
                  </a:lnTo>
                  <a:lnTo>
                    <a:pt x="0" y="61569"/>
                  </a:lnTo>
                  <a:close/>
                </a:path>
              </a:pathLst>
            </a:custGeom>
            <a:solidFill>
              <a:srgbClr val="85D4BE"/>
            </a:solidFill>
          </p:spPr>
        </p:sp>
        <p:sp>
          <p:nvSpPr>
            <p:cNvPr name="TextBox 55" id="55"/>
            <p:cNvSpPr txBox="true"/>
            <p:nvPr/>
          </p:nvSpPr>
          <p:spPr>
            <a:xfrm>
              <a:off x="0" y="-66675"/>
              <a:ext cx="812800" cy="879475"/>
            </a:xfrm>
            <a:prstGeom prst="rect">
              <a:avLst/>
            </a:prstGeom>
          </p:spPr>
          <p:txBody>
            <a:bodyPr anchor="ctr" rtlCol="false" tIns="50800" lIns="50800" bIns="50800" rIns="50800"/>
            <a:lstStyle/>
            <a:p>
              <a:pPr>
                <a:lnSpc>
                  <a:spcPts val="5599"/>
                </a:lnSpc>
              </a:pPr>
              <a:r>
                <a:rPr lang="en-US" sz="3999">
                  <a:solidFill>
                    <a:srgbClr val="000000"/>
                  </a:solidFill>
                  <a:latin typeface="Saira Medium Bold"/>
                </a:rPr>
                <a:t>   THÀNH VIÊN NHÓM:</a:t>
              </a:r>
            </a:p>
            <a:p>
              <a:pPr>
                <a:lnSpc>
                  <a:spcPts val="3779"/>
                </a:lnSpc>
              </a:pPr>
              <a:r>
                <a:rPr lang="en-US" sz="2700">
                  <a:solidFill>
                    <a:srgbClr val="000000"/>
                  </a:solidFill>
                  <a:latin typeface="Saira Medium Bold"/>
                </a:rPr>
                <a:t>       Trương Thành Thắng             </a:t>
              </a:r>
            </a:p>
            <a:p>
              <a:pPr algn="just">
                <a:lnSpc>
                  <a:spcPts val="3779"/>
                </a:lnSpc>
              </a:pPr>
              <a:r>
                <a:rPr lang="en-US" sz="2700">
                  <a:solidFill>
                    <a:srgbClr val="000000"/>
                  </a:solidFill>
                  <a:latin typeface="Saira Medium Bold"/>
                </a:rPr>
                <a:t>       20521907@gm.uit.edu.vn</a:t>
              </a:r>
            </a:p>
            <a:p>
              <a:pPr algn="just">
                <a:lnSpc>
                  <a:spcPts val="3220"/>
                </a:lnSpc>
              </a:pPr>
            </a:p>
          </p:txBody>
        </p:sp>
      </p:grpSp>
      <p:grpSp>
        <p:nvGrpSpPr>
          <p:cNvPr name="Group 56" id="56"/>
          <p:cNvGrpSpPr/>
          <p:nvPr/>
        </p:nvGrpSpPr>
        <p:grpSpPr>
          <a:xfrm rot="0">
            <a:off x="12330913" y="4685770"/>
            <a:ext cx="4132979" cy="2283219"/>
            <a:chOff x="0" y="0"/>
            <a:chExt cx="110955" cy="61296"/>
          </a:xfrm>
        </p:grpSpPr>
        <p:sp>
          <p:nvSpPr>
            <p:cNvPr name="Freeform 57" id="57"/>
            <p:cNvSpPr/>
            <p:nvPr/>
          </p:nvSpPr>
          <p:spPr>
            <a:xfrm>
              <a:off x="0" y="0"/>
              <a:ext cx="110955" cy="61296"/>
            </a:xfrm>
            <a:custGeom>
              <a:avLst/>
              <a:gdLst/>
              <a:ahLst/>
              <a:cxnLst/>
              <a:rect r="r" b="b" t="t" l="l"/>
              <a:pathLst>
                <a:path h="61296" w="110955">
                  <a:moveTo>
                    <a:pt x="0" y="0"/>
                  </a:moveTo>
                  <a:lnTo>
                    <a:pt x="110955" y="0"/>
                  </a:lnTo>
                  <a:lnTo>
                    <a:pt x="110955" y="61296"/>
                  </a:lnTo>
                  <a:lnTo>
                    <a:pt x="0" y="61296"/>
                  </a:lnTo>
                  <a:close/>
                </a:path>
              </a:pathLst>
            </a:custGeom>
            <a:solidFill>
              <a:srgbClr val="85D4BE"/>
            </a:solidFill>
          </p:spPr>
        </p:sp>
        <p:sp>
          <p:nvSpPr>
            <p:cNvPr name="TextBox 58" id="58"/>
            <p:cNvSpPr txBox="true"/>
            <p:nvPr/>
          </p:nvSpPr>
          <p:spPr>
            <a:xfrm>
              <a:off x="0" y="-66675"/>
              <a:ext cx="812800" cy="879475"/>
            </a:xfrm>
            <a:prstGeom prst="rect">
              <a:avLst/>
            </a:prstGeom>
          </p:spPr>
          <p:txBody>
            <a:bodyPr anchor="ctr" rtlCol="false" tIns="50800" lIns="50800" bIns="50800" rIns="50800"/>
            <a:lstStyle/>
            <a:p>
              <a:pPr>
                <a:lnSpc>
                  <a:spcPts val="5599"/>
                </a:lnSpc>
              </a:pPr>
              <a:r>
                <a:rPr lang="en-US" sz="3999">
                  <a:solidFill>
                    <a:srgbClr val="000000"/>
                  </a:solidFill>
                  <a:latin typeface="Saira Medium Bold"/>
                </a:rPr>
                <a:t> </a:t>
              </a:r>
            </a:p>
            <a:p>
              <a:pPr>
                <a:lnSpc>
                  <a:spcPts val="3779"/>
                </a:lnSpc>
              </a:pPr>
              <a:r>
                <a:rPr lang="en-US" sz="2699">
                  <a:solidFill>
                    <a:srgbClr val="000000"/>
                  </a:solidFill>
                  <a:latin typeface="Saira Medium Bold"/>
                </a:rPr>
                <a:t>Trần Văn Lực</a:t>
              </a:r>
            </a:p>
            <a:p>
              <a:pPr>
                <a:lnSpc>
                  <a:spcPts val="3779"/>
                </a:lnSpc>
              </a:pPr>
              <a:r>
                <a:rPr lang="en-US" sz="2699">
                  <a:solidFill>
                    <a:srgbClr val="000000"/>
                  </a:solidFill>
                  <a:latin typeface="Saira Medium Bold"/>
                </a:rPr>
                <a:t>20512587@gm.uit.edu</a:t>
              </a:r>
            </a:p>
            <a:p>
              <a:pPr algn="l">
                <a:lnSpc>
                  <a:spcPts val="3220"/>
                </a:lnSpc>
              </a:pPr>
            </a:p>
          </p:txBody>
        </p:sp>
      </p:grpSp>
      <p:grpSp>
        <p:nvGrpSpPr>
          <p:cNvPr name="Group 59" id="59"/>
          <p:cNvGrpSpPr/>
          <p:nvPr/>
        </p:nvGrpSpPr>
        <p:grpSpPr>
          <a:xfrm rot="0">
            <a:off x="20721803" y="4685770"/>
            <a:ext cx="4554117" cy="2283219"/>
            <a:chOff x="0" y="0"/>
            <a:chExt cx="122261" cy="61296"/>
          </a:xfrm>
        </p:grpSpPr>
        <p:sp>
          <p:nvSpPr>
            <p:cNvPr name="Freeform 60" id="60"/>
            <p:cNvSpPr/>
            <p:nvPr/>
          </p:nvSpPr>
          <p:spPr>
            <a:xfrm>
              <a:off x="0" y="0"/>
              <a:ext cx="122261" cy="61296"/>
            </a:xfrm>
            <a:custGeom>
              <a:avLst/>
              <a:gdLst/>
              <a:ahLst/>
              <a:cxnLst/>
              <a:rect r="r" b="b" t="t" l="l"/>
              <a:pathLst>
                <a:path h="61296" w="122261">
                  <a:moveTo>
                    <a:pt x="0" y="0"/>
                  </a:moveTo>
                  <a:lnTo>
                    <a:pt x="122261" y="0"/>
                  </a:lnTo>
                  <a:lnTo>
                    <a:pt x="122261" y="61296"/>
                  </a:lnTo>
                  <a:lnTo>
                    <a:pt x="0" y="61296"/>
                  </a:lnTo>
                  <a:close/>
                </a:path>
              </a:pathLst>
            </a:custGeom>
            <a:solidFill>
              <a:srgbClr val="85D4BE"/>
            </a:solidFill>
          </p:spPr>
        </p:sp>
        <p:sp>
          <p:nvSpPr>
            <p:cNvPr name="TextBox 61" id="61"/>
            <p:cNvSpPr txBox="true"/>
            <p:nvPr/>
          </p:nvSpPr>
          <p:spPr>
            <a:xfrm>
              <a:off x="0" y="-66675"/>
              <a:ext cx="812800" cy="879475"/>
            </a:xfrm>
            <a:prstGeom prst="rect">
              <a:avLst/>
            </a:prstGeom>
          </p:spPr>
          <p:txBody>
            <a:bodyPr anchor="ctr" rtlCol="false" tIns="50800" lIns="50800" bIns="50800" rIns="50800"/>
            <a:lstStyle/>
            <a:p>
              <a:pPr>
                <a:lnSpc>
                  <a:spcPts val="5599"/>
                </a:lnSpc>
              </a:pPr>
            </a:p>
            <a:p>
              <a:pPr>
                <a:lnSpc>
                  <a:spcPts val="3779"/>
                </a:lnSpc>
              </a:pPr>
              <a:r>
                <a:rPr lang="en-US" sz="2699">
                  <a:solidFill>
                    <a:srgbClr val="000000"/>
                  </a:solidFill>
                  <a:latin typeface="Saira Medium Bold"/>
                </a:rPr>
                <a:t> Ngô Ngọc Sương   </a:t>
              </a:r>
            </a:p>
            <a:p>
              <a:pPr>
                <a:lnSpc>
                  <a:spcPts val="3779"/>
                </a:lnSpc>
              </a:pPr>
              <a:r>
                <a:rPr lang="en-US" sz="2699">
                  <a:solidFill>
                    <a:srgbClr val="000000"/>
                  </a:solidFill>
                  <a:latin typeface="Saira Medium Bold"/>
                </a:rPr>
                <a:t> 20521852@gm.uit.edu.vn</a:t>
              </a:r>
            </a:p>
            <a:p>
              <a:pPr algn="l">
                <a:lnSpc>
                  <a:spcPts val="3220"/>
                </a:lnSpc>
              </a:pPr>
            </a:p>
          </p:txBody>
        </p:sp>
      </p:grpSp>
      <p:grpSp>
        <p:nvGrpSpPr>
          <p:cNvPr name="Group 62" id="62"/>
          <p:cNvGrpSpPr/>
          <p:nvPr/>
        </p:nvGrpSpPr>
        <p:grpSpPr>
          <a:xfrm rot="0">
            <a:off x="16304949" y="4685770"/>
            <a:ext cx="4416854" cy="2283219"/>
            <a:chOff x="0" y="0"/>
            <a:chExt cx="118576" cy="61296"/>
          </a:xfrm>
        </p:grpSpPr>
        <p:sp>
          <p:nvSpPr>
            <p:cNvPr name="Freeform 63" id="63"/>
            <p:cNvSpPr/>
            <p:nvPr/>
          </p:nvSpPr>
          <p:spPr>
            <a:xfrm>
              <a:off x="0" y="0"/>
              <a:ext cx="118576" cy="61296"/>
            </a:xfrm>
            <a:custGeom>
              <a:avLst/>
              <a:gdLst/>
              <a:ahLst/>
              <a:cxnLst/>
              <a:rect r="r" b="b" t="t" l="l"/>
              <a:pathLst>
                <a:path h="61296" w="118576">
                  <a:moveTo>
                    <a:pt x="0" y="0"/>
                  </a:moveTo>
                  <a:lnTo>
                    <a:pt x="118576" y="0"/>
                  </a:lnTo>
                  <a:lnTo>
                    <a:pt x="118576" y="61296"/>
                  </a:lnTo>
                  <a:lnTo>
                    <a:pt x="0" y="61296"/>
                  </a:lnTo>
                  <a:close/>
                </a:path>
              </a:pathLst>
            </a:custGeom>
            <a:solidFill>
              <a:srgbClr val="85D4BE"/>
            </a:solidFill>
          </p:spPr>
        </p:sp>
        <p:sp>
          <p:nvSpPr>
            <p:cNvPr name="TextBox 64" id="64"/>
            <p:cNvSpPr txBox="true"/>
            <p:nvPr/>
          </p:nvSpPr>
          <p:spPr>
            <a:xfrm>
              <a:off x="0" y="-66675"/>
              <a:ext cx="812800" cy="879475"/>
            </a:xfrm>
            <a:prstGeom prst="rect">
              <a:avLst/>
            </a:prstGeom>
          </p:spPr>
          <p:txBody>
            <a:bodyPr anchor="ctr" rtlCol="false" tIns="50800" lIns="50800" bIns="50800" rIns="50800"/>
            <a:lstStyle/>
            <a:p>
              <a:pPr>
                <a:lnSpc>
                  <a:spcPts val="5599"/>
                </a:lnSpc>
              </a:pPr>
              <a:r>
                <a:rPr lang="en-US" sz="3999">
                  <a:solidFill>
                    <a:srgbClr val="000000"/>
                  </a:solidFill>
                  <a:latin typeface="Saira Medium Bold"/>
                </a:rPr>
                <a:t> </a:t>
              </a:r>
            </a:p>
            <a:p>
              <a:pPr>
                <a:lnSpc>
                  <a:spcPts val="3779"/>
                </a:lnSpc>
              </a:pPr>
              <a:r>
                <a:rPr lang="en-US" sz="2699">
                  <a:solidFill>
                    <a:srgbClr val="000000"/>
                  </a:solidFill>
                  <a:latin typeface="Saira Medium Bold"/>
                </a:rPr>
                <a:t>Dương Thành Bảo Khanh 20521444@gm.uit.edu.vn</a:t>
              </a:r>
            </a:p>
            <a:p>
              <a:pPr algn="l">
                <a:lnSpc>
                  <a:spcPts val="3220"/>
                </a:lnSpc>
              </a:pPr>
            </a:p>
          </p:txBody>
        </p:sp>
      </p:grpSp>
      <p:grpSp>
        <p:nvGrpSpPr>
          <p:cNvPr name="Group 65" id="65"/>
          <p:cNvGrpSpPr/>
          <p:nvPr/>
        </p:nvGrpSpPr>
        <p:grpSpPr>
          <a:xfrm rot="0">
            <a:off x="25239920" y="4685770"/>
            <a:ext cx="4410014" cy="2283219"/>
            <a:chOff x="0" y="0"/>
            <a:chExt cx="118393" cy="61296"/>
          </a:xfrm>
        </p:grpSpPr>
        <p:sp>
          <p:nvSpPr>
            <p:cNvPr name="Freeform 66" id="66"/>
            <p:cNvSpPr/>
            <p:nvPr/>
          </p:nvSpPr>
          <p:spPr>
            <a:xfrm>
              <a:off x="0" y="0"/>
              <a:ext cx="118393" cy="61296"/>
            </a:xfrm>
            <a:custGeom>
              <a:avLst/>
              <a:gdLst/>
              <a:ahLst/>
              <a:cxnLst/>
              <a:rect r="r" b="b" t="t" l="l"/>
              <a:pathLst>
                <a:path h="61296" w="118393">
                  <a:moveTo>
                    <a:pt x="0" y="0"/>
                  </a:moveTo>
                  <a:lnTo>
                    <a:pt x="118393" y="0"/>
                  </a:lnTo>
                  <a:lnTo>
                    <a:pt x="118393" y="61296"/>
                  </a:lnTo>
                  <a:lnTo>
                    <a:pt x="0" y="61296"/>
                  </a:lnTo>
                  <a:close/>
                </a:path>
              </a:pathLst>
            </a:custGeom>
            <a:solidFill>
              <a:srgbClr val="85D4BE"/>
            </a:solidFill>
          </p:spPr>
        </p:sp>
        <p:sp>
          <p:nvSpPr>
            <p:cNvPr name="TextBox 67" id="67"/>
            <p:cNvSpPr txBox="true"/>
            <p:nvPr/>
          </p:nvSpPr>
          <p:spPr>
            <a:xfrm>
              <a:off x="0" y="-66675"/>
              <a:ext cx="812800" cy="879475"/>
            </a:xfrm>
            <a:prstGeom prst="rect">
              <a:avLst/>
            </a:prstGeom>
          </p:spPr>
          <p:txBody>
            <a:bodyPr anchor="ctr" rtlCol="false" tIns="50800" lIns="50800" bIns="50800" rIns="50800"/>
            <a:lstStyle/>
            <a:p>
              <a:pPr>
                <a:lnSpc>
                  <a:spcPts val="5599"/>
                </a:lnSpc>
              </a:pPr>
            </a:p>
            <a:p>
              <a:pPr>
                <a:lnSpc>
                  <a:spcPts val="3779"/>
                </a:lnSpc>
              </a:pPr>
              <a:r>
                <a:rPr lang="en-US" sz="2699">
                  <a:solidFill>
                    <a:srgbClr val="000000"/>
                  </a:solidFill>
                  <a:latin typeface="Saira Medium Bold"/>
                </a:rPr>
                <a:t> Ngô Thị Hiền Minh </a:t>
              </a:r>
            </a:p>
            <a:p>
              <a:pPr>
                <a:lnSpc>
                  <a:spcPts val="3779"/>
                </a:lnSpc>
              </a:pPr>
              <a:r>
                <a:rPr lang="en-US" sz="2699">
                  <a:solidFill>
                    <a:srgbClr val="000000"/>
                  </a:solidFill>
                  <a:latin typeface="Saira Medium Bold"/>
                </a:rPr>
                <a:t> 20521605@gm.uit.edu.vn</a:t>
              </a:r>
            </a:p>
            <a:p>
              <a:pPr algn="l">
                <a:lnSpc>
                  <a:spcPts val="3220"/>
                </a:lnSpc>
              </a:pPr>
            </a:p>
          </p:txBody>
        </p:sp>
      </p:grpSp>
      <p:grpSp>
        <p:nvGrpSpPr>
          <p:cNvPr name="Group 68" id="68"/>
          <p:cNvGrpSpPr/>
          <p:nvPr/>
        </p:nvGrpSpPr>
        <p:grpSpPr>
          <a:xfrm rot="0">
            <a:off x="546231" y="4685770"/>
            <a:ext cx="6660227" cy="2283219"/>
            <a:chOff x="0" y="0"/>
            <a:chExt cx="178803" cy="61296"/>
          </a:xfrm>
        </p:grpSpPr>
        <p:sp>
          <p:nvSpPr>
            <p:cNvPr name="Freeform 69" id="69"/>
            <p:cNvSpPr/>
            <p:nvPr/>
          </p:nvSpPr>
          <p:spPr>
            <a:xfrm>
              <a:off x="0" y="0"/>
              <a:ext cx="178803" cy="61296"/>
            </a:xfrm>
            <a:custGeom>
              <a:avLst/>
              <a:gdLst/>
              <a:ahLst/>
              <a:cxnLst/>
              <a:rect r="r" b="b" t="t" l="l"/>
              <a:pathLst>
                <a:path h="61296" w="178803">
                  <a:moveTo>
                    <a:pt x="0" y="0"/>
                  </a:moveTo>
                  <a:lnTo>
                    <a:pt x="178803" y="0"/>
                  </a:lnTo>
                  <a:lnTo>
                    <a:pt x="178803" y="61296"/>
                  </a:lnTo>
                  <a:lnTo>
                    <a:pt x="0" y="61296"/>
                  </a:lnTo>
                  <a:close/>
                </a:path>
              </a:pathLst>
            </a:custGeom>
            <a:solidFill>
              <a:srgbClr val="21B7A9"/>
            </a:solidFill>
          </p:spPr>
        </p:sp>
        <p:sp>
          <p:nvSpPr>
            <p:cNvPr name="TextBox 70" id="70"/>
            <p:cNvSpPr txBox="true"/>
            <p:nvPr/>
          </p:nvSpPr>
          <p:spPr>
            <a:xfrm>
              <a:off x="0" y="-66675"/>
              <a:ext cx="812800" cy="879475"/>
            </a:xfrm>
            <a:prstGeom prst="rect">
              <a:avLst/>
            </a:prstGeom>
          </p:spPr>
          <p:txBody>
            <a:bodyPr anchor="ctr" rtlCol="false" tIns="50800" lIns="50800" bIns="50800" rIns="50800"/>
            <a:lstStyle/>
            <a:p>
              <a:pPr>
                <a:lnSpc>
                  <a:spcPts val="5599"/>
                </a:lnSpc>
              </a:pPr>
              <a:r>
                <a:rPr lang="en-US" sz="3999">
                  <a:solidFill>
                    <a:srgbClr val="000000"/>
                  </a:solidFill>
                  <a:latin typeface="Saira Medium Bold"/>
                </a:rPr>
                <a:t>   GIÁO VIÊN HƯỚNG DẪN:</a:t>
              </a:r>
            </a:p>
            <a:p>
              <a:pPr>
                <a:lnSpc>
                  <a:spcPts val="3779"/>
                </a:lnSpc>
              </a:pPr>
              <a:r>
                <a:rPr lang="en-US" sz="2700">
                  <a:solidFill>
                    <a:srgbClr val="000000"/>
                  </a:solidFill>
                  <a:latin typeface="Saira Medium Bold"/>
                </a:rPr>
                <a:t>     TS. Ngô Đức Thành</a:t>
              </a:r>
            </a:p>
            <a:p>
              <a:pPr algn="l">
                <a:lnSpc>
                  <a:spcPts val="3779"/>
                </a:lnSpc>
              </a:pPr>
              <a:r>
                <a:rPr lang="en-US" sz="2700">
                  <a:solidFill>
                    <a:srgbClr val="000000"/>
                  </a:solidFill>
                  <a:latin typeface="Saira Medium Bold"/>
                </a:rPr>
                <a:t>     thanhnd@gm.uit.edu.vn</a:t>
              </a:r>
            </a:p>
            <a:p>
              <a:pPr algn="just">
                <a:lnSpc>
                  <a:spcPts val="3220"/>
                </a:lnSpc>
              </a:pPr>
            </a:p>
          </p:txBody>
        </p:sp>
      </p:grpSp>
      <p:grpSp>
        <p:nvGrpSpPr>
          <p:cNvPr name="Group 71" id="71"/>
          <p:cNvGrpSpPr/>
          <p:nvPr/>
        </p:nvGrpSpPr>
        <p:grpSpPr>
          <a:xfrm rot="0">
            <a:off x="10536115" y="14036215"/>
            <a:ext cx="9114473" cy="1199488"/>
            <a:chOff x="0" y="0"/>
            <a:chExt cx="6382823" cy="839996"/>
          </a:xfrm>
        </p:grpSpPr>
        <p:sp>
          <p:nvSpPr>
            <p:cNvPr name="Freeform 72" id="72"/>
            <p:cNvSpPr/>
            <p:nvPr/>
          </p:nvSpPr>
          <p:spPr>
            <a:xfrm>
              <a:off x="0" y="0"/>
              <a:ext cx="6382822" cy="839996"/>
            </a:xfrm>
            <a:custGeom>
              <a:avLst/>
              <a:gdLst/>
              <a:ahLst/>
              <a:cxnLst/>
              <a:rect r="r" b="b" t="t" l="l"/>
              <a:pathLst>
                <a:path h="839996" w="6382822">
                  <a:moveTo>
                    <a:pt x="6382822" y="419998"/>
                  </a:moveTo>
                  <a:lnTo>
                    <a:pt x="6179622" y="839996"/>
                  </a:lnTo>
                  <a:lnTo>
                    <a:pt x="203200" y="839996"/>
                  </a:lnTo>
                  <a:lnTo>
                    <a:pt x="0" y="419998"/>
                  </a:lnTo>
                  <a:lnTo>
                    <a:pt x="203200" y="0"/>
                  </a:lnTo>
                  <a:lnTo>
                    <a:pt x="6179622" y="0"/>
                  </a:lnTo>
                  <a:lnTo>
                    <a:pt x="6382822" y="419998"/>
                  </a:lnTo>
                  <a:close/>
                </a:path>
              </a:pathLst>
            </a:custGeom>
            <a:solidFill>
              <a:srgbClr val="21B7A9"/>
            </a:solidFill>
          </p:spPr>
        </p:sp>
        <p:sp>
          <p:nvSpPr>
            <p:cNvPr name="TextBox 73" id="73"/>
            <p:cNvSpPr txBox="true"/>
            <p:nvPr/>
          </p:nvSpPr>
          <p:spPr>
            <a:xfrm>
              <a:off x="114300" y="-104775"/>
              <a:ext cx="584200" cy="803275"/>
            </a:xfrm>
            <a:prstGeom prst="rect">
              <a:avLst/>
            </a:prstGeom>
          </p:spPr>
          <p:txBody>
            <a:bodyPr anchor="ctr" rtlCol="false" tIns="50800" lIns="50800" bIns="50800" rIns="50800"/>
            <a:lstStyle/>
            <a:p>
              <a:pPr algn="ctr">
                <a:lnSpc>
                  <a:spcPts val="7000"/>
                </a:lnSpc>
              </a:pPr>
              <a:r>
                <a:rPr lang="en-US" sz="5000">
                  <a:solidFill>
                    <a:srgbClr val="000000"/>
                  </a:solidFill>
                  <a:latin typeface="Saira Medium Bold"/>
                </a:rPr>
                <a:t>Mô hình hóa bài toán</a:t>
              </a:r>
            </a:p>
          </p:txBody>
        </p:sp>
      </p:grpSp>
      <p:grpSp>
        <p:nvGrpSpPr>
          <p:cNvPr name="Group 74" id="74"/>
          <p:cNvGrpSpPr/>
          <p:nvPr/>
        </p:nvGrpSpPr>
        <p:grpSpPr>
          <a:xfrm rot="0">
            <a:off x="23691943" y="19736456"/>
            <a:ext cx="5366922" cy="1199488"/>
            <a:chOff x="0" y="0"/>
            <a:chExt cx="4318768" cy="965229"/>
          </a:xfrm>
        </p:grpSpPr>
        <p:sp>
          <p:nvSpPr>
            <p:cNvPr name="Freeform 75" id="75"/>
            <p:cNvSpPr/>
            <p:nvPr/>
          </p:nvSpPr>
          <p:spPr>
            <a:xfrm>
              <a:off x="0" y="0"/>
              <a:ext cx="4318768" cy="965229"/>
            </a:xfrm>
            <a:custGeom>
              <a:avLst/>
              <a:gdLst/>
              <a:ahLst/>
              <a:cxnLst/>
              <a:rect r="r" b="b" t="t" l="l"/>
              <a:pathLst>
                <a:path h="965229" w="4318768">
                  <a:moveTo>
                    <a:pt x="4318768" y="482615"/>
                  </a:moveTo>
                  <a:lnTo>
                    <a:pt x="4115568" y="965229"/>
                  </a:lnTo>
                  <a:lnTo>
                    <a:pt x="203200" y="965229"/>
                  </a:lnTo>
                  <a:lnTo>
                    <a:pt x="0" y="482615"/>
                  </a:lnTo>
                  <a:lnTo>
                    <a:pt x="203200" y="0"/>
                  </a:lnTo>
                  <a:lnTo>
                    <a:pt x="4115568" y="0"/>
                  </a:lnTo>
                  <a:lnTo>
                    <a:pt x="4318768" y="482615"/>
                  </a:lnTo>
                  <a:close/>
                </a:path>
              </a:pathLst>
            </a:custGeom>
            <a:solidFill>
              <a:srgbClr val="21B7A9"/>
            </a:solidFill>
          </p:spPr>
        </p:sp>
        <p:sp>
          <p:nvSpPr>
            <p:cNvPr name="TextBox 76" id="76"/>
            <p:cNvSpPr txBox="true"/>
            <p:nvPr/>
          </p:nvSpPr>
          <p:spPr>
            <a:xfrm>
              <a:off x="114300" y="-95250"/>
              <a:ext cx="584200" cy="793750"/>
            </a:xfrm>
            <a:prstGeom prst="rect">
              <a:avLst/>
            </a:prstGeom>
          </p:spPr>
          <p:txBody>
            <a:bodyPr anchor="ctr" rtlCol="false" tIns="50800" lIns="50800" bIns="50800" rIns="50800"/>
            <a:lstStyle/>
            <a:p>
              <a:pPr algn="ctr">
                <a:lnSpc>
                  <a:spcPts val="6999"/>
                </a:lnSpc>
              </a:pPr>
              <a:r>
                <a:rPr lang="en-US" sz="4999">
                  <a:solidFill>
                    <a:srgbClr val="000000"/>
                  </a:solidFill>
                  <a:latin typeface="Saira Medium Bold"/>
                </a:rPr>
                <a:t>Algorithm</a:t>
              </a:r>
            </a:p>
          </p:txBody>
        </p:sp>
      </p:grpSp>
      <p:grpSp>
        <p:nvGrpSpPr>
          <p:cNvPr name="Group 77" id="77"/>
          <p:cNvGrpSpPr/>
          <p:nvPr/>
        </p:nvGrpSpPr>
        <p:grpSpPr>
          <a:xfrm rot="0">
            <a:off x="1781130" y="773554"/>
            <a:ext cx="28124548" cy="2923893"/>
            <a:chOff x="0" y="0"/>
            <a:chExt cx="37499398" cy="3898524"/>
          </a:xfrm>
        </p:grpSpPr>
        <p:pic>
          <p:nvPicPr>
            <p:cNvPr name="Picture 78" id="78"/>
            <p:cNvPicPr>
              <a:picLocks noChangeAspect="true"/>
            </p:cNvPicPr>
            <p:nvPr/>
          </p:nvPicPr>
          <p:blipFill>
            <a:blip r:embed="rId4"/>
            <a:srcRect l="0" t="0" r="0" b="0"/>
            <a:stretch>
              <a:fillRect/>
            </a:stretch>
          </p:blipFill>
          <p:spPr>
            <a:xfrm flipH="false" flipV="false" rot="0">
              <a:off x="30983025" y="0"/>
              <a:ext cx="6516373" cy="3898524"/>
            </a:xfrm>
            <a:prstGeom prst="rect">
              <a:avLst/>
            </a:prstGeom>
          </p:spPr>
        </p:pic>
        <p:pic>
          <p:nvPicPr>
            <p:cNvPr name="Picture 79" id="79"/>
            <p:cNvPicPr>
              <a:picLocks noChangeAspect="true"/>
            </p:cNvPicPr>
            <p:nvPr/>
          </p:nvPicPr>
          <p:blipFill>
            <a:blip r:embed="rId5"/>
            <a:srcRect l="0" t="0" r="0" b="0"/>
            <a:stretch>
              <a:fillRect/>
            </a:stretch>
          </p:blipFill>
          <p:spPr>
            <a:xfrm flipH="false" flipV="false" rot="0">
              <a:off x="0" y="255043"/>
              <a:ext cx="4094907" cy="3388437"/>
            </a:xfrm>
            <a:prstGeom prst="rect">
              <a:avLst/>
            </a:prstGeom>
          </p:spPr>
        </p:pic>
      </p:grpSp>
      <p:grpSp>
        <p:nvGrpSpPr>
          <p:cNvPr name="Group 80" id="80"/>
          <p:cNvGrpSpPr/>
          <p:nvPr/>
        </p:nvGrpSpPr>
        <p:grpSpPr>
          <a:xfrm rot="0">
            <a:off x="10272750" y="35171019"/>
            <a:ext cx="5188990" cy="942832"/>
            <a:chOff x="0" y="0"/>
            <a:chExt cx="3816286" cy="693413"/>
          </a:xfrm>
        </p:grpSpPr>
        <p:sp>
          <p:nvSpPr>
            <p:cNvPr name="Freeform 81" id="81"/>
            <p:cNvSpPr/>
            <p:nvPr/>
          </p:nvSpPr>
          <p:spPr>
            <a:xfrm>
              <a:off x="0" y="0"/>
              <a:ext cx="3816286" cy="693413"/>
            </a:xfrm>
            <a:custGeom>
              <a:avLst/>
              <a:gdLst/>
              <a:ahLst/>
              <a:cxnLst/>
              <a:rect r="r" b="b" t="t" l="l"/>
              <a:pathLst>
                <a:path h="693413" w="3816286">
                  <a:moveTo>
                    <a:pt x="3816286" y="346707"/>
                  </a:moveTo>
                  <a:lnTo>
                    <a:pt x="3613086" y="693413"/>
                  </a:lnTo>
                  <a:lnTo>
                    <a:pt x="203200" y="693413"/>
                  </a:lnTo>
                  <a:lnTo>
                    <a:pt x="0" y="346707"/>
                  </a:lnTo>
                  <a:lnTo>
                    <a:pt x="203200" y="0"/>
                  </a:lnTo>
                  <a:lnTo>
                    <a:pt x="3613086" y="0"/>
                  </a:lnTo>
                  <a:lnTo>
                    <a:pt x="3816286" y="346707"/>
                  </a:lnTo>
                  <a:close/>
                </a:path>
              </a:pathLst>
            </a:custGeom>
            <a:solidFill>
              <a:srgbClr val="21B7A9"/>
            </a:solidFill>
          </p:spPr>
        </p:sp>
        <p:sp>
          <p:nvSpPr>
            <p:cNvPr name="TextBox 82" id="82"/>
            <p:cNvSpPr txBox="true"/>
            <p:nvPr/>
          </p:nvSpPr>
          <p:spPr>
            <a:xfrm>
              <a:off x="114300" y="-76200"/>
              <a:ext cx="584200" cy="774700"/>
            </a:xfrm>
            <a:prstGeom prst="rect">
              <a:avLst/>
            </a:prstGeom>
          </p:spPr>
          <p:txBody>
            <a:bodyPr anchor="ctr" rtlCol="false" tIns="50800" lIns="50800" bIns="50800" rIns="50800"/>
            <a:lstStyle/>
            <a:p>
              <a:pPr algn="ctr">
                <a:lnSpc>
                  <a:spcPts val="5599"/>
                </a:lnSpc>
              </a:pPr>
              <a:r>
                <a:rPr lang="en-US" sz="3999">
                  <a:solidFill>
                    <a:srgbClr val="000000"/>
                  </a:solidFill>
                  <a:latin typeface="Noto Sans Bold"/>
                </a:rPr>
                <a:t>Solution</a:t>
              </a:r>
            </a:p>
          </p:txBody>
        </p:sp>
      </p:grpSp>
      <p:pic>
        <p:nvPicPr>
          <p:cNvPr name="Picture 83" id="83"/>
          <p:cNvPicPr>
            <a:picLocks noChangeAspect="true"/>
          </p:cNvPicPr>
          <p:nvPr/>
        </p:nvPicPr>
        <p:blipFill>
          <a:blip r:embed="rId6"/>
          <a:srcRect l="0" t="0" r="0" b="0"/>
          <a:stretch>
            <a:fillRect/>
          </a:stretch>
        </p:blipFill>
        <p:spPr>
          <a:xfrm flipH="false" flipV="false" rot="0">
            <a:off x="19836088" y="17498542"/>
            <a:ext cx="5326812" cy="2078222"/>
          </a:xfrm>
          <a:prstGeom prst="rect">
            <a:avLst/>
          </a:prstGeom>
        </p:spPr>
      </p:pic>
      <p:pic>
        <p:nvPicPr>
          <p:cNvPr name="Picture 84" id="84"/>
          <p:cNvPicPr>
            <a:picLocks noChangeAspect="true"/>
          </p:cNvPicPr>
          <p:nvPr/>
        </p:nvPicPr>
        <p:blipFill>
          <a:blip r:embed="rId7"/>
          <a:srcRect l="0" t="0" r="0" b="0"/>
          <a:stretch>
            <a:fillRect/>
          </a:stretch>
        </p:blipFill>
        <p:spPr>
          <a:xfrm flipH="false" flipV="false" rot="0">
            <a:off x="5307301" y="17544067"/>
            <a:ext cx="5228814" cy="2039989"/>
          </a:xfrm>
          <a:prstGeom prst="rect">
            <a:avLst/>
          </a:prstGeom>
        </p:spPr>
      </p:pic>
      <p:grpSp>
        <p:nvGrpSpPr>
          <p:cNvPr name="Group 85" id="85"/>
          <p:cNvGrpSpPr/>
          <p:nvPr/>
        </p:nvGrpSpPr>
        <p:grpSpPr>
          <a:xfrm rot="0">
            <a:off x="20530326" y="7596924"/>
            <a:ext cx="9119608" cy="6365628"/>
            <a:chOff x="0" y="0"/>
            <a:chExt cx="816094" cy="569646"/>
          </a:xfrm>
        </p:grpSpPr>
        <p:sp>
          <p:nvSpPr>
            <p:cNvPr name="Freeform 86" id="86"/>
            <p:cNvSpPr/>
            <p:nvPr/>
          </p:nvSpPr>
          <p:spPr>
            <a:xfrm>
              <a:off x="0" y="0"/>
              <a:ext cx="816094" cy="569646"/>
            </a:xfrm>
            <a:custGeom>
              <a:avLst/>
              <a:gdLst/>
              <a:ahLst/>
              <a:cxnLst/>
              <a:rect r="r" b="b" t="t" l="l"/>
              <a:pathLst>
                <a:path h="569646" w="816094">
                  <a:moveTo>
                    <a:pt x="56029" y="0"/>
                  </a:moveTo>
                  <a:lnTo>
                    <a:pt x="760064" y="0"/>
                  </a:lnTo>
                  <a:cubicBezTo>
                    <a:pt x="774924" y="0"/>
                    <a:pt x="789176" y="5903"/>
                    <a:pt x="799683" y="16411"/>
                  </a:cubicBezTo>
                  <a:cubicBezTo>
                    <a:pt x="810191" y="26918"/>
                    <a:pt x="816094" y="41170"/>
                    <a:pt x="816094" y="56029"/>
                  </a:cubicBezTo>
                  <a:lnTo>
                    <a:pt x="816094" y="513617"/>
                  </a:lnTo>
                  <a:cubicBezTo>
                    <a:pt x="816094" y="544561"/>
                    <a:pt x="791009" y="569646"/>
                    <a:pt x="760064" y="569646"/>
                  </a:cubicBezTo>
                  <a:lnTo>
                    <a:pt x="56029" y="569646"/>
                  </a:lnTo>
                  <a:cubicBezTo>
                    <a:pt x="41170" y="569646"/>
                    <a:pt x="26918" y="563743"/>
                    <a:pt x="16411" y="553236"/>
                  </a:cubicBezTo>
                  <a:cubicBezTo>
                    <a:pt x="5903" y="542728"/>
                    <a:pt x="0" y="528477"/>
                    <a:pt x="0" y="513617"/>
                  </a:cubicBezTo>
                  <a:lnTo>
                    <a:pt x="0" y="56029"/>
                  </a:lnTo>
                  <a:cubicBezTo>
                    <a:pt x="0" y="41170"/>
                    <a:pt x="5903" y="26918"/>
                    <a:pt x="16411" y="16411"/>
                  </a:cubicBezTo>
                  <a:cubicBezTo>
                    <a:pt x="26918" y="5903"/>
                    <a:pt x="41170" y="0"/>
                    <a:pt x="56029" y="0"/>
                  </a:cubicBezTo>
                  <a:close/>
                </a:path>
              </a:pathLst>
            </a:custGeom>
            <a:solidFill>
              <a:srgbClr val="CDEEF3"/>
            </a:solidFill>
          </p:spPr>
        </p:sp>
        <p:sp>
          <p:nvSpPr>
            <p:cNvPr name="TextBox 87" id="87"/>
            <p:cNvSpPr txBox="true"/>
            <p:nvPr/>
          </p:nvSpPr>
          <p:spPr>
            <a:xfrm>
              <a:off x="0" y="-38100"/>
              <a:ext cx="812800" cy="850900"/>
            </a:xfrm>
            <a:prstGeom prst="rect">
              <a:avLst/>
            </a:prstGeom>
          </p:spPr>
          <p:txBody>
            <a:bodyPr anchor="t" rtlCol="false" tIns="254000" lIns="254000" bIns="254000" rIns="254000"/>
            <a:lstStyle/>
            <a:p>
              <a:pPr algn="just">
                <a:lnSpc>
                  <a:spcPts val="3359"/>
                </a:lnSpc>
              </a:pPr>
              <a:r>
                <a:rPr lang="en-US" sz="2399">
                  <a:solidFill>
                    <a:srgbClr val="000000"/>
                  </a:solidFill>
                  <a:latin typeface="Saira Medium Bold"/>
                </a:rPr>
                <a:t> </a:t>
              </a:r>
            </a:p>
            <a:p>
              <a:pPr algn="just">
                <a:lnSpc>
                  <a:spcPts val="4619"/>
                </a:lnSpc>
              </a:pPr>
            </a:p>
            <a:p>
              <a:pPr algn="just">
                <a:lnSpc>
                  <a:spcPts val="4619"/>
                </a:lnSpc>
              </a:pPr>
            </a:p>
          </p:txBody>
        </p:sp>
      </p:grpSp>
      <p:grpSp>
        <p:nvGrpSpPr>
          <p:cNvPr name="Group 88" id="88"/>
          <p:cNvGrpSpPr/>
          <p:nvPr/>
        </p:nvGrpSpPr>
        <p:grpSpPr>
          <a:xfrm rot="0">
            <a:off x="546231" y="7586692"/>
            <a:ext cx="23254306" cy="6386092"/>
            <a:chOff x="0" y="0"/>
            <a:chExt cx="2080977" cy="571478"/>
          </a:xfrm>
        </p:grpSpPr>
        <p:sp>
          <p:nvSpPr>
            <p:cNvPr name="Freeform 89" id="89"/>
            <p:cNvSpPr/>
            <p:nvPr/>
          </p:nvSpPr>
          <p:spPr>
            <a:xfrm>
              <a:off x="0" y="0"/>
              <a:ext cx="2080977" cy="571478"/>
            </a:xfrm>
            <a:custGeom>
              <a:avLst/>
              <a:gdLst/>
              <a:ahLst/>
              <a:cxnLst/>
              <a:rect r="r" b="b" t="t" l="l"/>
              <a:pathLst>
                <a:path h="571478" w="2080977">
                  <a:moveTo>
                    <a:pt x="21973" y="0"/>
                  </a:moveTo>
                  <a:lnTo>
                    <a:pt x="2059004" y="0"/>
                  </a:lnTo>
                  <a:cubicBezTo>
                    <a:pt x="2071140" y="0"/>
                    <a:pt x="2080977" y="9838"/>
                    <a:pt x="2080977" y="21973"/>
                  </a:cubicBezTo>
                  <a:lnTo>
                    <a:pt x="2080977" y="549505"/>
                  </a:lnTo>
                  <a:cubicBezTo>
                    <a:pt x="2080977" y="561640"/>
                    <a:pt x="2071140" y="571478"/>
                    <a:pt x="2059004" y="571478"/>
                  </a:cubicBezTo>
                  <a:lnTo>
                    <a:pt x="21973" y="571478"/>
                  </a:lnTo>
                  <a:cubicBezTo>
                    <a:pt x="9838" y="571478"/>
                    <a:pt x="0" y="561640"/>
                    <a:pt x="0" y="549505"/>
                  </a:cubicBezTo>
                  <a:lnTo>
                    <a:pt x="0" y="21973"/>
                  </a:lnTo>
                  <a:cubicBezTo>
                    <a:pt x="0" y="9838"/>
                    <a:pt x="9838" y="0"/>
                    <a:pt x="21973" y="0"/>
                  </a:cubicBezTo>
                  <a:close/>
                </a:path>
              </a:pathLst>
            </a:custGeom>
            <a:solidFill>
              <a:srgbClr val="CDEEF3"/>
            </a:solidFill>
          </p:spPr>
        </p:sp>
        <p:sp>
          <p:nvSpPr>
            <p:cNvPr name="TextBox 90" id="90"/>
            <p:cNvSpPr txBox="true"/>
            <p:nvPr/>
          </p:nvSpPr>
          <p:spPr>
            <a:xfrm>
              <a:off x="0" y="-57150"/>
              <a:ext cx="812800" cy="869950"/>
            </a:xfrm>
            <a:prstGeom prst="rect">
              <a:avLst/>
            </a:prstGeom>
          </p:spPr>
          <p:txBody>
            <a:bodyPr anchor="t" rtlCol="false" tIns="254000" lIns="254000" bIns="254000" rIns="254000"/>
            <a:lstStyle/>
            <a:p>
              <a:pPr algn="just">
                <a:lnSpc>
                  <a:spcPts val="4339"/>
                </a:lnSpc>
              </a:pPr>
            </a:p>
            <a:p>
              <a:pPr algn="just">
                <a:lnSpc>
                  <a:spcPts val="4619"/>
                </a:lnSpc>
              </a:pPr>
              <a:r>
                <a:rPr lang="en-US" sz="3299">
                  <a:solidFill>
                    <a:srgbClr val="000000"/>
                  </a:solidFill>
                  <a:latin typeface="Saira Medium Bold"/>
                </a:rPr>
                <a:t> Xe tự lái có thể nói là một trong những bước tiến lớn của trong lĩnh vực giao thông ngày nay. Và một công nghệ như  vậy thì cần phải đạt được độ an toàn cao khi tham gia giao thông. Chính vì điều đó, việc giúp xe tự lái có thể tự động phát hiện đối tượng là một chủ đề quan trọng chúng ta cần phát triển. Ngày nay, các hệ thống phát hiện đối tượng trong điều kiện thời tiết bình thường đã đạt được độ chính xác cao tuy nhiên khi tham gia giao thông cũng sẽ gặp phải điều kiện thời tiết bất lợi khiến cho tầm nhìn bị hạn chế, đặc biệt là trong thời tiết sương mù. Khi đó, hệ thống này thường đem lại kết quả kém chính xác. Chính vì vậy, việc tìm giải pháp cho xe tự lái có thể tự động phát hiện đối tượng một cách chính xác trong thời tiết có sương mù là một thách thức cần phải giải quyết. </a:t>
              </a:r>
            </a:p>
            <a:p>
              <a:pPr algn="just">
                <a:lnSpc>
                  <a:spcPts val="4899"/>
                </a:lnSpc>
              </a:pPr>
            </a:p>
            <a:p>
              <a:pPr algn="just">
                <a:lnSpc>
                  <a:spcPts val="4899"/>
                </a:lnSpc>
              </a:pPr>
            </a:p>
          </p:txBody>
        </p:sp>
      </p:grpSp>
      <p:grpSp>
        <p:nvGrpSpPr>
          <p:cNvPr name="Group 91" id="91"/>
          <p:cNvGrpSpPr/>
          <p:nvPr/>
        </p:nvGrpSpPr>
        <p:grpSpPr>
          <a:xfrm rot="0">
            <a:off x="12403768" y="7057326"/>
            <a:ext cx="5449538" cy="1199488"/>
            <a:chOff x="0" y="0"/>
            <a:chExt cx="3816286" cy="839996"/>
          </a:xfrm>
        </p:grpSpPr>
        <p:sp>
          <p:nvSpPr>
            <p:cNvPr name="Freeform 92" id="92"/>
            <p:cNvSpPr/>
            <p:nvPr/>
          </p:nvSpPr>
          <p:spPr>
            <a:xfrm>
              <a:off x="0" y="0"/>
              <a:ext cx="3816286" cy="839996"/>
            </a:xfrm>
            <a:custGeom>
              <a:avLst/>
              <a:gdLst/>
              <a:ahLst/>
              <a:cxnLst/>
              <a:rect r="r" b="b" t="t" l="l"/>
              <a:pathLst>
                <a:path h="839996" w="3816286">
                  <a:moveTo>
                    <a:pt x="3816286" y="419998"/>
                  </a:moveTo>
                  <a:lnTo>
                    <a:pt x="3613086" y="839996"/>
                  </a:lnTo>
                  <a:lnTo>
                    <a:pt x="203200" y="839996"/>
                  </a:lnTo>
                  <a:lnTo>
                    <a:pt x="0" y="419998"/>
                  </a:lnTo>
                  <a:lnTo>
                    <a:pt x="203200" y="0"/>
                  </a:lnTo>
                  <a:lnTo>
                    <a:pt x="3613086" y="0"/>
                  </a:lnTo>
                  <a:lnTo>
                    <a:pt x="3816286" y="419998"/>
                  </a:lnTo>
                  <a:close/>
                </a:path>
              </a:pathLst>
            </a:custGeom>
            <a:solidFill>
              <a:srgbClr val="21B7A9"/>
            </a:solidFill>
          </p:spPr>
        </p:sp>
        <p:sp>
          <p:nvSpPr>
            <p:cNvPr name="TextBox 93" id="93"/>
            <p:cNvSpPr txBox="true"/>
            <p:nvPr/>
          </p:nvSpPr>
          <p:spPr>
            <a:xfrm>
              <a:off x="114300" y="-104775"/>
              <a:ext cx="584200" cy="803275"/>
            </a:xfrm>
            <a:prstGeom prst="rect">
              <a:avLst/>
            </a:prstGeom>
          </p:spPr>
          <p:txBody>
            <a:bodyPr anchor="ctr" rtlCol="false" tIns="50800" lIns="50800" bIns="50800" rIns="50800"/>
            <a:lstStyle/>
            <a:p>
              <a:pPr algn="ctr">
                <a:lnSpc>
                  <a:spcPts val="7000"/>
                </a:lnSpc>
              </a:pPr>
              <a:r>
                <a:rPr lang="en-US" sz="5000">
                  <a:solidFill>
                    <a:srgbClr val="000000"/>
                  </a:solidFill>
                  <a:latin typeface="Saira Medium Bold"/>
                </a:rPr>
                <a:t>Bài toán</a:t>
              </a:r>
            </a:p>
          </p:txBody>
        </p:sp>
      </p:grpSp>
      <p:pic>
        <p:nvPicPr>
          <p:cNvPr name="Picture 94" id="94"/>
          <p:cNvPicPr>
            <a:picLocks noChangeAspect="true"/>
          </p:cNvPicPr>
          <p:nvPr/>
        </p:nvPicPr>
        <p:blipFill>
          <a:blip r:embed="rId8"/>
          <a:srcRect l="5374" t="1044" r="0" b="1044"/>
          <a:stretch>
            <a:fillRect/>
          </a:stretch>
        </p:blipFill>
        <p:spPr>
          <a:xfrm flipH="false" flipV="false" rot="0">
            <a:off x="24127283" y="10929309"/>
            <a:ext cx="4903035" cy="2817243"/>
          </a:xfrm>
          <a:prstGeom prst="rect">
            <a:avLst/>
          </a:prstGeom>
        </p:spPr>
      </p:pic>
      <p:sp>
        <p:nvSpPr>
          <p:cNvPr name="AutoShape 95" id="95"/>
          <p:cNvSpPr/>
          <p:nvPr/>
        </p:nvSpPr>
        <p:spPr>
          <a:xfrm rot="-5400000">
            <a:off x="16449517" y="27410900"/>
            <a:ext cx="12160675" cy="0"/>
          </a:xfrm>
          <a:prstGeom prst="line">
            <a:avLst/>
          </a:prstGeom>
          <a:ln cap="rnd" w="28575">
            <a:solidFill>
              <a:srgbClr val="000000"/>
            </a:solidFill>
            <a:prstDash val="solid"/>
            <a:headEnd type="none" len="sm" w="sm"/>
            <a:tailEnd type="none" len="sm" w="sm"/>
          </a:ln>
        </p:spPr>
      </p:sp>
      <p:grpSp>
        <p:nvGrpSpPr>
          <p:cNvPr name="Group 96" id="96"/>
          <p:cNvGrpSpPr/>
          <p:nvPr/>
        </p:nvGrpSpPr>
        <p:grpSpPr>
          <a:xfrm rot="0">
            <a:off x="25482244" y="21257454"/>
            <a:ext cx="1877771" cy="808322"/>
            <a:chOff x="0" y="0"/>
            <a:chExt cx="812800" cy="349885"/>
          </a:xfrm>
        </p:grpSpPr>
        <p:sp>
          <p:nvSpPr>
            <p:cNvPr name="Freeform 97" id="97"/>
            <p:cNvSpPr/>
            <p:nvPr/>
          </p:nvSpPr>
          <p:spPr>
            <a:xfrm>
              <a:off x="353625" y="0"/>
              <a:ext cx="105550" cy="349885"/>
            </a:xfrm>
            <a:custGeom>
              <a:avLst/>
              <a:gdLst/>
              <a:ahLst/>
              <a:cxnLst/>
              <a:rect r="r" b="b" t="t" l="l"/>
              <a:pathLst>
                <a:path h="349885" w="105550">
                  <a:moveTo>
                    <a:pt x="52775" y="0"/>
                  </a:moveTo>
                  <a:lnTo>
                    <a:pt x="52775" y="0"/>
                  </a:lnTo>
                  <a:cubicBezTo>
                    <a:pt x="105550" y="110658"/>
                    <a:pt x="105550" y="239227"/>
                    <a:pt x="52775" y="349885"/>
                  </a:cubicBezTo>
                  <a:cubicBezTo>
                    <a:pt x="0" y="239227"/>
                    <a:pt x="0" y="110658"/>
                    <a:pt x="52775" y="0"/>
                  </a:cubicBezTo>
                  <a:close/>
                </a:path>
              </a:pathLst>
            </a:custGeom>
            <a:solidFill>
              <a:srgbClr val="86BAC8"/>
            </a:solidFill>
          </p:spPr>
        </p:sp>
        <p:sp>
          <p:nvSpPr>
            <p:cNvPr name="TextBox 98" id="98"/>
            <p:cNvSpPr txBox="true"/>
            <p:nvPr/>
          </p:nvSpPr>
          <p:spPr>
            <a:xfrm>
              <a:off x="76200" y="28575"/>
              <a:ext cx="660400" cy="708025"/>
            </a:xfrm>
            <a:prstGeom prst="rect">
              <a:avLst/>
            </a:prstGeom>
          </p:spPr>
          <p:txBody>
            <a:bodyPr anchor="ctr" rtlCol="false" tIns="50800" lIns="50800" bIns="50800" rIns="50800"/>
            <a:lstStyle/>
            <a:p>
              <a:pPr algn="ctr" marL="0" indent="0" lvl="0">
                <a:lnSpc>
                  <a:spcPts val="3639"/>
                </a:lnSpc>
                <a:spcBef>
                  <a:spcPct val="0"/>
                </a:spcBef>
              </a:pPr>
              <a:r>
                <a:rPr lang="en-US" u="none" sz="2599">
                  <a:solidFill>
                    <a:srgbClr val="000000"/>
                  </a:solidFill>
                  <a:latin typeface="Saira Medium"/>
                </a:rPr>
                <a:t>Bắt đầu</a:t>
              </a:r>
            </a:p>
          </p:txBody>
        </p:sp>
      </p:grpSp>
      <p:grpSp>
        <p:nvGrpSpPr>
          <p:cNvPr name="Group 99" id="99"/>
          <p:cNvGrpSpPr/>
          <p:nvPr/>
        </p:nvGrpSpPr>
        <p:grpSpPr>
          <a:xfrm rot="0">
            <a:off x="25222135" y="22665702"/>
            <a:ext cx="2397989" cy="865408"/>
            <a:chOff x="0" y="0"/>
            <a:chExt cx="1115798" cy="402679"/>
          </a:xfrm>
        </p:grpSpPr>
        <p:sp>
          <p:nvSpPr>
            <p:cNvPr name="Freeform 100" id="100"/>
            <p:cNvSpPr/>
            <p:nvPr/>
          </p:nvSpPr>
          <p:spPr>
            <a:xfrm>
              <a:off x="0" y="0"/>
              <a:ext cx="1115798" cy="402679"/>
            </a:xfrm>
            <a:custGeom>
              <a:avLst/>
              <a:gdLst/>
              <a:ahLst/>
              <a:cxnLst/>
              <a:rect r="r" b="b" t="t" l="l"/>
              <a:pathLst>
                <a:path h="402679" w="1115798">
                  <a:moveTo>
                    <a:pt x="203200" y="0"/>
                  </a:moveTo>
                  <a:lnTo>
                    <a:pt x="1115798" y="0"/>
                  </a:lnTo>
                  <a:lnTo>
                    <a:pt x="912598" y="402679"/>
                  </a:lnTo>
                  <a:lnTo>
                    <a:pt x="0" y="402679"/>
                  </a:lnTo>
                  <a:lnTo>
                    <a:pt x="203200" y="0"/>
                  </a:lnTo>
                  <a:close/>
                </a:path>
              </a:pathLst>
            </a:custGeom>
            <a:solidFill>
              <a:srgbClr val="86BAC8"/>
            </a:solidFill>
          </p:spPr>
        </p:sp>
        <p:sp>
          <p:nvSpPr>
            <p:cNvPr name="TextBox 101" id="101"/>
            <p:cNvSpPr txBox="true"/>
            <p:nvPr/>
          </p:nvSpPr>
          <p:spPr>
            <a:xfrm>
              <a:off x="101600" y="-47625"/>
              <a:ext cx="609600" cy="657225"/>
            </a:xfrm>
            <a:prstGeom prst="rect">
              <a:avLst/>
            </a:prstGeom>
          </p:spPr>
          <p:txBody>
            <a:bodyPr anchor="ctr" rtlCol="false" tIns="50800" lIns="50800" bIns="50800" rIns="50800"/>
            <a:lstStyle/>
            <a:p>
              <a:pPr algn="ctr" marL="0" indent="0" lvl="0">
                <a:lnSpc>
                  <a:spcPts val="3639"/>
                </a:lnSpc>
                <a:spcBef>
                  <a:spcPct val="0"/>
                </a:spcBef>
              </a:pPr>
              <a:r>
                <a:rPr lang="en-US" u="none" sz="2599">
                  <a:solidFill>
                    <a:srgbClr val="000000"/>
                  </a:solidFill>
                  <a:latin typeface="Saira Medium"/>
                </a:rPr>
                <a:t>Nhập 1 ảnh</a:t>
              </a:r>
            </a:p>
          </p:txBody>
        </p:sp>
      </p:grpSp>
      <p:grpSp>
        <p:nvGrpSpPr>
          <p:cNvPr name="Group 102" id="102"/>
          <p:cNvGrpSpPr/>
          <p:nvPr/>
        </p:nvGrpSpPr>
        <p:grpSpPr>
          <a:xfrm rot="0">
            <a:off x="23615212" y="24099045"/>
            <a:ext cx="5611836" cy="1570897"/>
            <a:chOff x="0" y="0"/>
            <a:chExt cx="2277109" cy="637421"/>
          </a:xfrm>
        </p:grpSpPr>
        <p:sp>
          <p:nvSpPr>
            <p:cNvPr name="Freeform 103" id="103"/>
            <p:cNvSpPr/>
            <p:nvPr/>
          </p:nvSpPr>
          <p:spPr>
            <a:xfrm>
              <a:off x="0" y="0"/>
              <a:ext cx="2277109" cy="637421"/>
            </a:xfrm>
            <a:custGeom>
              <a:avLst/>
              <a:gdLst/>
              <a:ahLst/>
              <a:cxnLst/>
              <a:rect r="r" b="b" t="t" l="l"/>
              <a:pathLst>
                <a:path h="637421" w="2277109">
                  <a:moveTo>
                    <a:pt x="0" y="0"/>
                  </a:moveTo>
                  <a:lnTo>
                    <a:pt x="2277109" y="0"/>
                  </a:lnTo>
                  <a:lnTo>
                    <a:pt x="2277109" y="637421"/>
                  </a:lnTo>
                  <a:lnTo>
                    <a:pt x="0" y="637421"/>
                  </a:lnTo>
                  <a:close/>
                </a:path>
              </a:pathLst>
            </a:custGeom>
            <a:solidFill>
              <a:srgbClr val="86BAC8"/>
            </a:solidFill>
          </p:spPr>
        </p:sp>
        <p:sp>
          <p:nvSpPr>
            <p:cNvPr name="TextBox 104" id="104"/>
            <p:cNvSpPr txBox="true"/>
            <p:nvPr/>
          </p:nvSpPr>
          <p:spPr>
            <a:xfrm>
              <a:off x="0" y="-47625"/>
              <a:ext cx="812800" cy="860425"/>
            </a:xfrm>
            <a:prstGeom prst="rect">
              <a:avLst/>
            </a:prstGeom>
          </p:spPr>
          <p:txBody>
            <a:bodyPr anchor="ctr" rtlCol="false" tIns="50800" lIns="50800" bIns="50800" rIns="50800"/>
            <a:lstStyle/>
            <a:p>
              <a:pPr algn="ctr" marL="0" indent="0" lvl="0">
                <a:lnSpc>
                  <a:spcPts val="3639"/>
                </a:lnSpc>
                <a:spcBef>
                  <a:spcPct val="0"/>
                </a:spcBef>
              </a:pPr>
              <a:r>
                <a:rPr lang="en-US" u="none" sz="2599">
                  <a:solidFill>
                    <a:srgbClr val="000000"/>
                  </a:solidFill>
                  <a:latin typeface="Saira Medium"/>
                </a:rPr>
                <a:t>Tạo một ảnh như Input có độ phân giải nhỏ hơn đưa qua lóp CNN để lấy các tham số cho việc xử lý ảnh</a:t>
              </a:r>
            </a:p>
          </p:txBody>
        </p:sp>
      </p:grpSp>
      <p:grpSp>
        <p:nvGrpSpPr>
          <p:cNvPr name="Group 105" id="105"/>
          <p:cNvGrpSpPr/>
          <p:nvPr/>
        </p:nvGrpSpPr>
        <p:grpSpPr>
          <a:xfrm rot="0">
            <a:off x="24269892" y="26346187"/>
            <a:ext cx="4302475" cy="677949"/>
            <a:chOff x="0" y="0"/>
            <a:chExt cx="1745811" cy="275091"/>
          </a:xfrm>
        </p:grpSpPr>
        <p:sp>
          <p:nvSpPr>
            <p:cNvPr name="Freeform 106" id="106"/>
            <p:cNvSpPr/>
            <p:nvPr/>
          </p:nvSpPr>
          <p:spPr>
            <a:xfrm>
              <a:off x="0" y="0"/>
              <a:ext cx="1745811" cy="275091"/>
            </a:xfrm>
            <a:custGeom>
              <a:avLst/>
              <a:gdLst/>
              <a:ahLst/>
              <a:cxnLst/>
              <a:rect r="r" b="b" t="t" l="l"/>
              <a:pathLst>
                <a:path h="275091" w="1745811">
                  <a:moveTo>
                    <a:pt x="0" y="0"/>
                  </a:moveTo>
                  <a:lnTo>
                    <a:pt x="1745811" y="0"/>
                  </a:lnTo>
                  <a:lnTo>
                    <a:pt x="1745811" y="275091"/>
                  </a:lnTo>
                  <a:lnTo>
                    <a:pt x="0" y="275091"/>
                  </a:lnTo>
                  <a:close/>
                </a:path>
              </a:pathLst>
            </a:custGeom>
            <a:solidFill>
              <a:srgbClr val="86BAC8"/>
            </a:solidFill>
          </p:spPr>
        </p:sp>
        <p:sp>
          <p:nvSpPr>
            <p:cNvPr name="TextBox 107" id="107"/>
            <p:cNvSpPr txBox="true"/>
            <p:nvPr/>
          </p:nvSpPr>
          <p:spPr>
            <a:xfrm>
              <a:off x="0" y="-47625"/>
              <a:ext cx="812800" cy="860425"/>
            </a:xfrm>
            <a:prstGeom prst="rect">
              <a:avLst/>
            </a:prstGeom>
          </p:spPr>
          <p:txBody>
            <a:bodyPr anchor="ctr" rtlCol="false" tIns="50800" lIns="50800" bIns="50800" rIns="50800"/>
            <a:lstStyle/>
            <a:p>
              <a:pPr algn="ctr" marL="0" indent="0" lvl="0">
                <a:lnSpc>
                  <a:spcPts val="3639"/>
                </a:lnSpc>
                <a:spcBef>
                  <a:spcPct val="0"/>
                </a:spcBef>
              </a:pPr>
              <a:r>
                <a:rPr lang="en-US" u="none" sz="2599">
                  <a:solidFill>
                    <a:srgbClr val="000000"/>
                  </a:solidFill>
                  <a:latin typeface="Saira Medium"/>
                </a:rPr>
                <a:t>khử sương</a:t>
              </a:r>
            </a:p>
          </p:txBody>
        </p:sp>
      </p:grpSp>
      <p:grpSp>
        <p:nvGrpSpPr>
          <p:cNvPr name="Group 108" id="108"/>
          <p:cNvGrpSpPr/>
          <p:nvPr/>
        </p:nvGrpSpPr>
        <p:grpSpPr>
          <a:xfrm rot="0">
            <a:off x="23403854" y="27686196"/>
            <a:ext cx="6034552" cy="1570897"/>
            <a:chOff x="0" y="0"/>
            <a:chExt cx="2448634" cy="637421"/>
          </a:xfrm>
        </p:grpSpPr>
        <p:sp>
          <p:nvSpPr>
            <p:cNvPr name="Freeform 109" id="109"/>
            <p:cNvSpPr/>
            <p:nvPr/>
          </p:nvSpPr>
          <p:spPr>
            <a:xfrm>
              <a:off x="0" y="0"/>
              <a:ext cx="2448634" cy="637421"/>
            </a:xfrm>
            <a:custGeom>
              <a:avLst/>
              <a:gdLst/>
              <a:ahLst/>
              <a:cxnLst/>
              <a:rect r="r" b="b" t="t" l="l"/>
              <a:pathLst>
                <a:path h="637421" w="2448634">
                  <a:moveTo>
                    <a:pt x="0" y="0"/>
                  </a:moveTo>
                  <a:lnTo>
                    <a:pt x="2448634" y="0"/>
                  </a:lnTo>
                  <a:lnTo>
                    <a:pt x="2448634" y="637421"/>
                  </a:lnTo>
                  <a:lnTo>
                    <a:pt x="0" y="637421"/>
                  </a:lnTo>
                  <a:close/>
                </a:path>
              </a:pathLst>
            </a:custGeom>
            <a:solidFill>
              <a:srgbClr val="86BAC8"/>
            </a:solidFill>
          </p:spPr>
        </p:sp>
        <p:sp>
          <p:nvSpPr>
            <p:cNvPr name="TextBox 110" id="110"/>
            <p:cNvSpPr txBox="true"/>
            <p:nvPr/>
          </p:nvSpPr>
          <p:spPr>
            <a:xfrm>
              <a:off x="0" y="-47625"/>
              <a:ext cx="812800" cy="860425"/>
            </a:xfrm>
            <a:prstGeom prst="rect">
              <a:avLst/>
            </a:prstGeom>
          </p:spPr>
          <p:txBody>
            <a:bodyPr anchor="ctr" rtlCol="false" tIns="50800" lIns="50800" bIns="50800" rIns="50800"/>
            <a:lstStyle/>
            <a:p>
              <a:pPr algn="ctr" marL="0" indent="0" lvl="0">
                <a:lnSpc>
                  <a:spcPts val="3639"/>
                </a:lnSpc>
                <a:spcBef>
                  <a:spcPct val="0"/>
                </a:spcBef>
              </a:pPr>
              <a:r>
                <a:rPr lang="en-US" u="none" sz="2599">
                  <a:solidFill>
                    <a:srgbClr val="000000"/>
                  </a:solidFill>
                  <a:latin typeface="Saira Medium"/>
                </a:rPr>
                <a:t>Điều chỉnh nhiệt độ của ánh sáng, độ sáng, độ tương phản, tông màu, giúp nội dung tấm ảnh rõ ràng hơn</a:t>
              </a:r>
            </a:p>
          </p:txBody>
        </p:sp>
      </p:grpSp>
      <p:grpSp>
        <p:nvGrpSpPr>
          <p:cNvPr name="Group 111" id="111"/>
          <p:cNvGrpSpPr/>
          <p:nvPr/>
        </p:nvGrpSpPr>
        <p:grpSpPr>
          <a:xfrm rot="0">
            <a:off x="23403854" y="29885713"/>
            <a:ext cx="6034552" cy="677949"/>
            <a:chOff x="0" y="0"/>
            <a:chExt cx="2448634" cy="275091"/>
          </a:xfrm>
        </p:grpSpPr>
        <p:sp>
          <p:nvSpPr>
            <p:cNvPr name="Freeform 112" id="112"/>
            <p:cNvSpPr/>
            <p:nvPr/>
          </p:nvSpPr>
          <p:spPr>
            <a:xfrm>
              <a:off x="0" y="0"/>
              <a:ext cx="2448634" cy="275091"/>
            </a:xfrm>
            <a:custGeom>
              <a:avLst/>
              <a:gdLst/>
              <a:ahLst/>
              <a:cxnLst/>
              <a:rect r="r" b="b" t="t" l="l"/>
              <a:pathLst>
                <a:path h="275091" w="2448634">
                  <a:moveTo>
                    <a:pt x="0" y="0"/>
                  </a:moveTo>
                  <a:lnTo>
                    <a:pt x="2448634" y="0"/>
                  </a:lnTo>
                  <a:lnTo>
                    <a:pt x="2448634" y="275091"/>
                  </a:lnTo>
                  <a:lnTo>
                    <a:pt x="0" y="275091"/>
                  </a:lnTo>
                  <a:close/>
                </a:path>
              </a:pathLst>
            </a:custGeom>
            <a:solidFill>
              <a:srgbClr val="86BAC8"/>
            </a:solidFill>
          </p:spPr>
        </p:sp>
        <p:sp>
          <p:nvSpPr>
            <p:cNvPr name="TextBox 113" id="113"/>
            <p:cNvSpPr txBox="true"/>
            <p:nvPr/>
          </p:nvSpPr>
          <p:spPr>
            <a:xfrm>
              <a:off x="0" y="-47625"/>
              <a:ext cx="812800" cy="860425"/>
            </a:xfrm>
            <a:prstGeom prst="rect">
              <a:avLst/>
            </a:prstGeom>
          </p:spPr>
          <p:txBody>
            <a:bodyPr anchor="ctr" rtlCol="false" tIns="50800" lIns="50800" bIns="50800" rIns="50800"/>
            <a:lstStyle/>
            <a:p>
              <a:pPr algn="ctr">
                <a:lnSpc>
                  <a:spcPts val="3639"/>
                </a:lnSpc>
              </a:pPr>
              <a:r>
                <a:rPr lang="en-US" sz="2599">
                  <a:solidFill>
                    <a:srgbClr val="000000"/>
                  </a:solidFill>
                  <a:latin typeface="Saira Medium"/>
                </a:rPr>
                <a:t>làm sắc nét hình ảnh </a:t>
              </a:r>
            </a:p>
          </p:txBody>
        </p:sp>
      </p:grpSp>
      <p:grpSp>
        <p:nvGrpSpPr>
          <p:cNvPr name="Group 114" id="114"/>
          <p:cNvGrpSpPr/>
          <p:nvPr/>
        </p:nvGrpSpPr>
        <p:grpSpPr>
          <a:xfrm rot="0">
            <a:off x="23403854" y="31192312"/>
            <a:ext cx="6034552" cy="677949"/>
            <a:chOff x="0" y="0"/>
            <a:chExt cx="2448634" cy="275091"/>
          </a:xfrm>
        </p:grpSpPr>
        <p:sp>
          <p:nvSpPr>
            <p:cNvPr name="Freeform 115" id="115"/>
            <p:cNvSpPr/>
            <p:nvPr/>
          </p:nvSpPr>
          <p:spPr>
            <a:xfrm>
              <a:off x="0" y="0"/>
              <a:ext cx="2448634" cy="275091"/>
            </a:xfrm>
            <a:custGeom>
              <a:avLst/>
              <a:gdLst/>
              <a:ahLst/>
              <a:cxnLst/>
              <a:rect r="r" b="b" t="t" l="l"/>
              <a:pathLst>
                <a:path h="275091" w="2448634">
                  <a:moveTo>
                    <a:pt x="0" y="0"/>
                  </a:moveTo>
                  <a:lnTo>
                    <a:pt x="2448634" y="0"/>
                  </a:lnTo>
                  <a:lnTo>
                    <a:pt x="2448634" y="275091"/>
                  </a:lnTo>
                  <a:lnTo>
                    <a:pt x="0" y="275091"/>
                  </a:lnTo>
                  <a:close/>
                </a:path>
              </a:pathLst>
            </a:custGeom>
            <a:solidFill>
              <a:srgbClr val="86BAC8"/>
            </a:solidFill>
          </p:spPr>
        </p:sp>
        <p:sp>
          <p:nvSpPr>
            <p:cNvPr name="TextBox 116" id="116"/>
            <p:cNvSpPr txBox="true"/>
            <p:nvPr/>
          </p:nvSpPr>
          <p:spPr>
            <a:xfrm>
              <a:off x="0" y="-47625"/>
              <a:ext cx="812800" cy="860425"/>
            </a:xfrm>
            <a:prstGeom prst="rect">
              <a:avLst/>
            </a:prstGeom>
          </p:spPr>
          <p:txBody>
            <a:bodyPr anchor="ctr" rtlCol="false" tIns="50800" lIns="50800" bIns="50800" rIns="50800"/>
            <a:lstStyle/>
            <a:p>
              <a:pPr algn="ctr">
                <a:lnSpc>
                  <a:spcPts val="3639"/>
                </a:lnSpc>
              </a:pPr>
              <a:r>
                <a:rPr lang="en-US" sz="2599">
                  <a:solidFill>
                    <a:srgbClr val="000000"/>
                  </a:solidFill>
                  <a:latin typeface="Saira Medium"/>
                </a:rPr>
                <a:t>chia lưới trên ảnh </a:t>
              </a:r>
            </a:p>
          </p:txBody>
        </p:sp>
      </p:grpSp>
      <p:grpSp>
        <p:nvGrpSpPr>
          <p:cNvPr name="Group 117" id="117"/>
          <p:cNvGrpSpPr/>
          <p:nvPr/>
        </p:nvGrpSpPr>
        <p:grpSpPr>
          <a:xfrm rot="0">
            <a:off x="23403854" y="32498911"/>
            <a:ext cx="6034552" cy="1113829"/>
            <a:chOff x="0" y="0"/>
            <a:chExt cx="2448634" cy="451957"/>
          </a:xfrm>
        </p:grpSpPr>
        <p:sp>
          <p:nvSpPr>
            <p:cNvPr name="Freeform 118" id="118"/>
            <p:cNvSpPr/>
            <p:nvPr/>
          </p:nvSpPr>
          <p:spPr>
            <a:xfrm>
              <a:off x="0" y="0"/>
              <a:ext cx="2448634" cy="451957"/>
            </a:xfrm>
            <a:custGeom>
              <a:avLst/>
              <a:gdLst/>
              <a:ahLst/>
              <a:cxnLst/>
              <a:rect r="r" b="b" t="t" l="l"/>
              <a:pathLst>
                <a:path h="451957" w="2448634">
                  <a:moveTo>
                    <a:pt x="0" y="0"/>
                  </a:moveTo>
                  <a:lnTo>
                    <a:pt x="2448634" y="0"/>
                  </a:lnTo>
                  <a:lnTo>
                    <a:pt x="2448634" y="451957"/>
                  </a:lnTo>
                  <a:lnTo>
                    <a:pt x="0" y="451957"/>
                  </a:lnTo>
                  <a:close/>
                </a:path>
              </a:pathLst>
            </a:custGeom>
            <a:solidFill>
              <a:srgbClr val="86BAC8"/>
            </a:solidFill>
          </p:spPr>
        </p:sp>
        <p:sp>
          <p:nvSpPr>
            <p:cNvPr name="TextBox 119" id="119"/>
            <p:cNvSpPr txBox="true"/>
            <p:nvPr/>
          </p:nvSpPr>
          <p:spPr>
            <a:xfrm>
              <a:off x="0" y="-47625"/>
              <a:ext cx="812800" cy="860425"/>
            </a:xfrm>
            <a:prstGeom prst="rect">
              <a:avLst/>
            </a:prstGeom>
          </p:spPr>
          <p:txBody>
            <a:bodyPr anchor="ctr" rtlCol="false" tIns="50800" lIns="50800" bIns="50800" rIns="50800"/>
            <a:lstStyle/>
            <a:p>
              <a:pPr algn="ctr">
                <a:lnSpc>
                  <a:spcPts val="3639"/>
                </a:lnSpc>
              </a:pPr>
              <a:r>
                <a:rPr lang="en-US" sz="2599">
                  <a:solidFill>
                    <a:srgbClr val="000000"/>
                  </a:solidFill>
                  <a:latin typeface="Saira Medium"/>
                </a:rPr>
                <a:t>Thực hiện định vị và phân lóp đối tượng ở nhiều tỷ lệ khác nhau</a:t>
              </a:r>
            </a:p>
          </p:txBody>
        </p:sp>
      </p:grpSp>
      <p:grpSp>
        <p:nvGrpSpPr>
          <p:cNvPr name="Group 120" id="120"/>
          <p:cNvGrpSpPr/>
          <p:nvPr/>
        </p:nvGrpSpPr>
        <p:grpSpPr>
          <a:xfrm rot="0">
            <a:off x="23403854" y="33991640"/>
            <a:ext cx="6034552" cy="1570897"/>
            <a:chOff x="0" y="0"/>
            <a:chExt cx="2448634" cy="637421"/>
          </a:xfrm>
        </p:grpSpPr>
        <p:sp>
          <p:nvSpPr>
            <p:cNvPr name="Freeform 121" id="121"/>
            <p:cNvSpPr/>
            <p:nvPr/>
          </p:nvSpPr>
          <p:spPr>
            <a:xfrm>
              <a:off x="0" y="0"/>
              <a:ext cx="2448634" cy="637421"/>
            </a:xfrm>
            <a:custGeom>
              <a:avLst/>
              <a:gdLst/>
              <a:ahLst/>
              <a:cxnLst/>
              <a:rect r="r" b="b" t="t" l="l"/>
              <a:pathLst>
                <a:path h="637421" w="2448634">
                  <a:moveTo>
                    <a:pt x="0" y="0"/>
                  </a:moveTo>
                  <a:lnTo>
                    <a:pt x="2448634" y="0"/>
                  </a:lnTo>
                  <a:lnTo>
                    <a:pt x="2448634" y="637421"/>
                  </a:lnTo>
                  <a:lnTo>
                    <a:pt x="0" y="637421"/>
                  </a:lnTo>
                  <a:close/>
                </a:path>
              </a:pathLst>
            </a:custGeom>
            <a:solidFill>
              <a:srgbClr val="86BAC8"/>
            </a:solidFill>
          </p:spPr>
        </p:sp>
        <p:sp>
          <p:nvSpPr>
            <p:cNvPr name="TextBox 122" id="122"/>
            <p:cNvSpPr txBox="true"/>
            <p:nvPr/>
          </p:nvSpPr>
          <p:spPr>
            <a:xfrm>
              <a:off x="0" y="-47625"/>
              <a:ext cx="812800" cy="860425"/>
            </a:xfrm>
            <a:prstGeom prst="rect">
              <a:avLst/>
            </a:prstGeom>
          </p:spPr>
          <p:txBody>
            <a:bodyPr anchor="ctr" rtlCol="false" tIns="50800" lIns="50800" bIns="50800" rIns="50800"/>
            <a:lstStyle/>
            <a:p>
              <a:pPr algn="ctr">
                <a:lnSpc>
                  <a:spcPts val="3639"/>
                </a:lnSpc>
              </a:pPr>
              <a:r>
                <a:rPr lang="en-US" sz="2599">
                  <a:solidFill>
                    <a:srgbClr val="000000"/>
                  </a:solidFill>
                  <a:latin typeface="Saira Medium"/>
                </a:rPr>
                <a:t>chọn ra bounding box, điểm và điểm phân lớp của hộp bao đó và ngưỡng IoU</a:t>
              </a:r>
            </a:p>
          </p:txBody>
        </p:sp>
      </p:grpSp>
      <p:grpSp>
        <p:nvGrpSpPr>
          <p:cNvPr name="Group 123" id="123"/>
          <p:cNvGrpSpPr/>
          <p:nvPr/>
        </p:nvGrpSpPr>
        <p:grpSpPr>
          <a:xfrm rot="0">
            <a:off x="23403854" y="35958387"/>
            <a:ext cx="6034552" cy="1113829"/>
            <a:chOff x="0" y="0"/>
            <a:chExt cx="2448634" cy="451957"/>
          </a:xfrm>
        </p:grpSpPr>
        <p:sp>
          <p:nvSpPr>
            <p:cNvPr name="Freeform 124" id="124"/>
            <p:cNvSpPr/>
            <p:nvPr/>
          </p:nvSpPr>
          <p:spPr>
            <a:xfrm>
              <a:off x="0" y="0"/>
              <a:ext cx="2448634" cy="451957"/>
            </a:xfrm>
            <a:custGeom>
              <a:avLst/>
              <a:gdLst/>
              <a:ahLst/>
              <a:cxnLst/>
              <a:rect r="r" b="b" t="t" l="l"/>
              <a:pathLst>
                <a:path h="451957" w="2448634">
                  <a:moveTo>
                    <a:pt x="0" y="0"/>
                  </a:moveTo>
                  <a:lnTo>
                    <a:pt x="2448634" y="0"/>
                  </a:lnTo>
                  <a:lnTo>
                    <a:pt x="2448634" y="451957"/>
                  </a:lnTo>
                  <a:lnTo>
                    <a:pt x="0" y="451957"/>
                  </a:lnTo>
                  <a:close/>
                </a:path>
              </a:pathLst>
            </a:custGeom>
            <a:solidFill>
              <a:srgbClr val="86BAC8"/>
            </a:solidFill>
          </p:spPr>
        </p:sp>
        <p:sp>
          <p:nvSpPr>
            <p:cNvPr name="TextBox 125" id="125"/>
            <p:cNvSpPr txBox="true"/>
            <p:nvPr/>
          </p:nvSpPr>
          <p:spPr>
            <a:xfrm>
              <a:off x="0" y="-47625"/>
              <a:ext cx="812800" cy="860425"/>
            </a:xfrm>
            <a:prstGeom prst="rect">
              <a:avLst/>
            </a:prstGeom>
          </p:spPr>
          <p:txBody>
            <a:bodyPr anchor="ctr" rtlCol="false" tIns="50800" lIns="50800" bIns="50800" rIns="50800"/>
            <a:lstStyle/>
            <a:p>
              <a:pPr algn="ctr">
                <a:lnSpc>
                  <a:spcPts val="3639"/>
                </a:lnSpc>
              </a:pPr>
              <a:r>
                <a:rPr lang="en-US" sz="2599">
                  <a:solidFill>
                    <a:srgbClr val="000000"/>
                  </a:solidFill>
                  <a:latin typeface="Saira Medium"/>
                </a:rPr>
                <a:t>thực hiện đặt ngưỡng để loại bỏ hộp bao có điểm thấp</a:t>
              </a:r>
            </a:p>
          </p:txBody>
        </p:sp>
      </p:grpSp>
      <p:grpSp>
        <p:nvGrpSpPr>
          <p:cNvPr name="Group 126" id="126"/>
          <p:cNvGrpSpPr/>
          <p:nvPr/>
        </p:nvGrpSpPr>
        <p:grpSpPr>
          <a:xfrm rot="0">
            <a:off x="23403854" y="37469325"/>
            <a:ext cx="6034552" cy="1570897"/>
            <a:chOff x="0" y="0"/>
            <a:chExt cx="2448634" cy="637421"/>
          </a:xfrm>
        </p:grpSpPr>
        <p:sp>
          <p:nvSpPr>
            <p:cNvPr name="Freeform 127" id="127"/>
            <p:cNvSpPr/>
            <p:nvPr/>
          </p:nvSpPr>
          <p:spPr>
            <a:xfrm>
              <a:off x="0" y="0"/>
              <a:ext cx="2448634" cy="637421"/>
            </a:xfrm>
            <a:custGeom>
              <a:avLst/>
              <a:gdLst/>
              <a:ahLst/>
              <a:cxnLst/>
              <a:rect r="r" b="b" t="t" l="l"/>
              <a:pathLst>
                <a:path h="637421" w="2448634">
                  <a:moveTo>
                    <a:pt x="0" y="0"/>
                  </a:moveTo>
                  <a:lnTo>
                    <a:pt x="2448634" y="0"/>
                  </a:lnTo>
                  <a:lnTo>
                    <a:pt x="2448634" y="637421"/>
                  </a:lnTo>
                  <a:lnTo>
                    <a:pt x="0" y="637421"/>
                  </a:lnTo>
                  <a:close/>
                </a:path>
              </a:pathLst>
            </a:custGeom>
            <a:solidFill>
              <a:srgbClr val="86BAC8"/>
            </a:solidFill>
          </p:spPr>
        </p:sp>
        <p:sp>
          <p:nvSpPr>
            <p:cNvPr name="TextBox 128" id="128"/>
            <p:cNvSpPr txBox="true"/>
            <p:nvPr/>
          </p:nvSpPr>
          <p:spPr>
            <a:xfrm>
              <a:off x="0" y="-47625"/>
              <a:ext cx="812800" cy="860425"/>
            </a:xfrm>
            <a:prstGeom prst="rect">
              <a:avLst/>
            </a:prstGeom>
          </p:spPr>
          <p:txBody>
            <a:bodyPr anchor="ctr" rtlCol="false" tIns="50800" lIns="50800" bIns="50800" rIns="50800"/>
            <a:lstStyle/>
            <a:p>
              <a:pPr algn="ctr">
                <a:lnSpc>
                  <a:spcPts val="3639"/>
                </a:lnSpc>
              </a:pPr>
              <a:r>
                <a:rPr lang="en-US" sz="2599">
                  <a:solidFill>
                    <a:srgbClr val="000000"/>
                  </a:solidFill>
                  <a:latin typeface="Saira Medium"/>
                </a:rPr>
                <a:t>Non-max suppesion sử dụng IoU để loại bỏ những bounding box bao cùng đối tượng  chồng chéo lên nhau</a:t>
              </a:r>
            </a:p>
          </p:txBody>
        </p:sp>
      </p:grpSp>
      <p:grpSp>
        <p:nvGrpSpPr>
          <p:cNvPr name="Group 129" id="129"/>
          <p:cNvGrpSpPr/>
          <p:nvPr/>
        </p:nvGrpSpPr>
        <p:grpSpPr>
          <a:xfrm rot="0">
            <a:off x="24119168" y="39440272"/>
            <a:ext cx="4603923" cy="1113829"/>
            <a:chOff x="0" y="0"/>
            <a:chExt cx="2030956" cy="491350"/>
          </a:xfrm>
        </p:grpSpPr>
        <p:sp>
          <p:nvSpPr>
            <p:cNvPr name="Freeform 130" id="130"/>
            <p:cNvSpPr/>
            <p:nvPr/>
          </p:nvSpPr>
          <p:spPr>
            <a:xfrm>
              <a:off x="0" y="0"/>
              <a:ext cx="2030956" cy="491350"/>
            </a:xfrm>
            <a:custGeom>
              <a:avLst/>
              <a:gdLst/>
              <a:ahLst/>
              <a:cxnLst/>
              <a:rect r="r" b="b" t="t" l="l"/>
              <a:pathLst>
                <a:path h="491350" w="2030956">
                  <a:moveTo>
                    <a:pt x="203200" y="0"/>
                  </a:moveTo>
                  <a:lnTo>
                    <a:pt x="2030956" y="0"/>
                  </a:lnTo>
                  <a:lnTo>
                    <a:pt x="1827756" y="491350"/>
                  </a:lnTo>
                  <a:lnTo>
                    <a:pt x="0" y="491350"/>
                  </a:lnTo>
                  <a:lnTo>
                    <a:pt x="203200" y="0"/>
                  </a:lnTo>
                  <a:close/>
                </a:path>
              </a:pathLst>
            </a:custGeom>
            <a:solidFill>
              <a:srgbClr val="86BAC8"/>
            </a:solidFill>
          </p:spPr>
        </p:sp>
        <p:sp>
          <p:nvSpPr>
            <p:cNvPr name="TextBox 131" id="131"/>
            <p:cNvSpPr txBox="true"/>
            <p:nvPr/>
          </p:nvSpPr>
          <p:spPr>
            <a:xfrm>
              <a:off x="101600" y="-47625"/>
              <a:ext cx="609600" cy="657225"/>
            </a:xfrm>
            <a:prstGeom prst="rect">
              <a:avLst/>
            </a:prstGeom>
          </p:spPr>
          <p:txBody>
            <a:bodyPr anchor="ctr" rtlCol="false" tIns="50800" lIns="50800" bIns="50800" rIns="50800"/>
            <a:lstStyle/>
            <a:p>
              <a:pPr algn="ctr">
                <a:lnSpc>
                  <a:spcPts val="3639"/>
                </a:lnSpc>
              </a:pPr>
              <a:r>
                <a:rPr lang="en-US" sz="2599">
                  <a:solidFill>
                    <a:srgbClr val="000000"/>
                  </a:solidFill>
                  <a:latin typeface="Saira Medium"/>
                </a:rPr>
                <a:t>Tọa độ bounding box và nhãn của object</a:t>
              </a:r>
            </a:p>
          </p:txBody>
        </p:sp>
      </p:grpSp>
      <p:sp>
        <p:nvSpPr>
          <p:cNvPr name="AutoShape 132" id="132"/>
          <p:cNvSpPr/>
          <p:nvPr/>
        </p:nvSpPr>
        <p:spPr>
          <a:xfrm rot="5400000">
            <a:off x="26121167" y="22351451"/>
            <a:ext cx="599925" cy="0"/>
          </a:xfrm>
          <a:prstGeom prst="line">
            <a:avLst/>
          </a:prstGeom>
          <a:ln cap="flat" w="28575">
            <a:solidFill>
              <a:srgbClr val="000000"/>
            </a:solidFill>
            <a:prstDash val="solid"/>
            <a:headEnd type="none" len="sm" w="sm"/>
            <a:tailEnd type="arrow" len="sm" w="med"/>
          </a:ln>
        </p:spPr>
      </p:sp>
      <p:sp>
        <p:nvSpPr>
          <p:cNvPr name="AutoShape 133" id="133"/>
          <p:cNvSpPr/>
          <p:nvPr/>
        </p:nvSpPr>
        <p:spPr>
          <a:xfrm rot="5400000">
            <a:off x="26137162" y="23800790"/>
            <a:ext cx="567935" cy="0"/>
          </a:xfrm>
          <a:prstGeom prst="line">
            <a:avLst/>
          </a:prstGeom>
          <a:ln cap="flat" w="28575">
            <a:solidFill>
              <a:srgbClr val="000000"/>
            </a:solidFill>
            <a:prstDash val="solid"/>
            <a:headEnd type="none" len="sm" w="sm"/>
            <a:tailEnd type="arrow" len="sm" w="med"/>
          </a:ln>
        </p:spPr>
      </p:sp>
      <p:sp>
        <p:nvSpPr>
          <p:cNvPr name="AutoShape 134" id="134"/>
          <p:cNvSpPr/>
          <p:nvPr/>
        </p:nvSpPr>
        <p:spPr>
          <a:xfrm rot="5400000">
            <a:off x="26083007" y="25993777"/>
            <a:ext cx="676245" cy="0"/>
          </a:xfrm>
          <a:prstGeom prst="line">
            <a:avLst/>
          </a:prstGeom>
          <a:ln cap="flat" w="28575">
            <a:solidFill>
              <a:srgbClr val="000000"/>
            </a:solidFill>
            <a:prstDash val="solid"/>
            <a:headEnd type="none" len="sm" w="sm"/>
            <a:tailEnd type="arrow" len="sm" w="med"/>
          </a:ln>
        </p:spPr>
      </p:sp>
      <p:sp>
        <p:nvSpPr>
          <p:cNvPr name="AutoShape 135" id="135"/>
          <p:cNvSpPr/>
          <p:nvPr/>
        </p:nvSpPr>
        <p:spPr>
          <a:xfrm rot="5400000">
            <a:off x="26090099" y="27340878"/>
            <a:ext cx="662060" cy="0"/>
          </a:xfrm>
          <a:prstGeom prst="line">
            <a:avLst/>
          </a:prstGeom>
          <a:ln cap="flat" w="28575">
            <a:solidFill>
              <a:srgbClr val="000000"/>
            </a:solidFill>
            <a:prstDash val="solid"/>
            <a:headEnd type="none" len="sm" w="sm"/>
            <a:tailEnd type="arrow" len="sm" w="med"/>
          </a:ln>
        </p:spPr>
      </p:sp>
      <p:sp>
        <p:nvSpPr>
          <p:cNvPr name="AutoShape 136" id="136"/>
          <p:cNvSpPr/>
          <p:nvPr/>
        </p:nvSpPr>
        <p:spPr>
          <a:xfrm rot="5400000">
            <a:off x="26106820" y="29557116"/>
            <a:ext cx="628620" cy="0"/>
          </a:xfrm>
          <a:prstGeom prst="line">
            <a:avLst/>
          </a:prstGeom>
          <a:ln cap="flat" w="28575">
            <a:solidFill>
              <a:srgbClr val="000000"/>
            </a:solidFill>
            <a:prstDash val="solid"/>
            <a:headEnd type="none" len="sm" w="sm"/>
            <a:tailEnd type="arrow" len="sm" w="med"/>
          </a:ln>
        </p:spPr>
      </p:sp>
      <p:sp>
        <p:nvSpPr>
          <p:cNvPr name="AutoShape 137" id="137"/>
          <p:cNvSpPr/>
          <p:nvPr/>
        </p:nvSpPr>
        <p:spPr>
          <a:xfrm rot="5400000">
            <a:off x="26106805" y="30863699"/>
            <a:ext cx="628650" cy="0"/>
          </a:xfrm>
          <a:prstGeom prst="line">
            <a:avLst/>
          </a:prstGeom>
          <a:ln cap="flat" w="28575">
            <a:solidFill>
              <a:srgbClr val="000000"/>
            </a:solidFill>
            <a:prstDash val="solid"/>
            <a:headEnd type="none" len="sm" w="sm"/>
            <a:tailEnd type="arrow" len="sm" w="med"/>
          </a:ln>
        </p:spPr>
      </p:sp>
      <p:sp>
        <p:nvSpPr>
          <p:cNvPr name="AutoShape 138" id="138"/>
          <p:cNvSpPr/>
          <p:nvPr/>
        </p:nvSpPr>
        <p:spPr>
          <a:xfrm rot="5400000">
            <a:off x="26106805" y="32170298"/>
            <a:ext cx="628650" cy="0"/>
          </a:xfrm>
          <a:prstGeom prst="line">
            <a:avLst/>
          </a:prstGeom>
          <a:ln cap="flat" w="28575">
            <a:solidFill>
              <a:srgbClr val="000000"/>
            </a:solidFill>
            <a:prstDash val="solid"/>
            <a:headEnd type="none" len="sm" w="sm"/>
            <a:tailEnd type="arrow" len="sm" w="med"/>
          </a:ln>
        </p:spPr>
      </p:sp>
      <p:sp>
        <p:nvSpPr>
          <p:cNvPr name="AutoShape 139" id="139"/>
          <p:cNvSpPr/>
          <p:nvPr/>
        </p:nvSpPr>
        <p:spPr>
          <a:xfrm rot="5400000">
            <a:off x="26231680" y="33787903"/>
            <a:ext cx="378900" cy="0"/>
          </a:xfrm>
          <a:prstGeom prst="line">
            <a:avLst/>
          </a:prstGeom>
          <a:ln cap="flat" w="28575">
            <a:solidFill>
              <a:srgbClr val="000000"/>
            </a:solidFill>
            <a:prstDash val="solid"/>
            <a:headEnd type="none" len="sm" w="sm"/>
            <a:tailEnd type="arrow" len="sm" w="med"/>
          </a:ln>
        </p:spPr>
      </p:sp>
      <p:sp>
        <p:nvSpPr>
          <p:cNvPr name="AutoShape 140" id="140"/>
          <p:cNvSpPr/>
          <p:nvPr/>
        </p:nvSpPr>
        <p:spPr>
          <a:xfrm rot="5400000">
            <a:off x="26223205" y="35746175"/>
            <a:ext cx="395850" cy="0"/>
          </a:xfrm>
          <a:prstGeom prst="line">
            <a:avLst/>
          </a:prstGeom>
          <a:ln cap="flat" w="28575">
            <a:solidFill>
              <a:srgbClr val="000000"/>
            </a:solidFill>
            <a:prstDash val="solid"/>
            <a:headEnd type="none" len="sm" w="sm"/>
            <a:tailEnd type="arrow" len="sm" w="med"/>
          </a:ln>
        </p:spPr>
      </p:sp>
      <p:sp>
        <p:nvSpPr>
          <p:cNvPr name="AutoShape 141" id="141"/>
          <p:cNvSpPr/>
          <p:nvPr/>
        </p:nvSpPr>
        <p:spPr>
          <a:xfrm rot="5400000">
            <a:off x="26222576" y="37256483"/>
            <a:ext cx="397108" cy="0"/>
          </a:xfrm>
          <a:prstGeom prst="line">
            <a:avLst/>
          </a:prstGeom>
          <a:ln cap="flat" w="28575">
            <a:solidFill>
              <a:srgbClr val="000000"/>
            </a:solidFill>
            <a:prstDash val="solid"/>
            <a:headEnd type="none" len="sm" w="sm"/>
            <a:tailEnd type="arrow" len="sm" w="med"/>
          </a:ln>
        </p:spPr>
      </p:sp>
      <p:sp>
        <p:nvSpPr>
          <p:cNvPr name="AutoShape 142" id="142"/>
          <p:cNvSpPr/>
          <p:nvPr/>
        </p:nvSpPr>
        <p:spPr>
          <a:xfrm rot="5400000">
            <a:off x="26221105" y="39225959"/>
            <a:ext cx="400050" cy="0"/>
          </a:xfrm>
          <a:prstGeom prst="line">
            <a:avLst/>
          </a:prstGeom>
          <a:ln cap="flat" w="28575">
            <a:solidFill>
              <a:srgbClr val="000000"/>
            </a:solidFill>
            <a:prstDash val="solid"/>
            <a:headEnd type="none" len="sm" w="sm"/>
            <a:tailEnd type="arrow" len="sm" w="med"/>
          </a:ln>
        </p:spPr>
      </p:sp>
      <p:pic>
        <p:nvPicPr>
          <p:cNvPr name="Picture 143" id="143"/>
          <p:cNvPicPr>
            <a:picLocks noChangeAspect="true"/>
          </p:cNvPicPr>
          <p:nvPr/>
        </p:nvPicPr>
        <p:blipFill>
          <a:blip r:embed="rId9"/>
          <a:srcRect l="0" t="13093" r="0" b="13093"/>
          <a:stretch>
            <a:fillRect/>
          </a:stretch>
        </p:blipFill>
        <p:spPr>
          <a:xfrm flipH="false" flipV="false" rot="0">
            <a:off x="24151191" y="8154179"/>
            <a:ext cx="4879126" cy="2603680"/>
          </a:xfrm>
          <a:prstGeom prst="rect">
            <a:avLst/>
          </a:prstGeom>
        </p:spPr>
      </p:pic>
      <p:pic>
        <p:nvPicPr>
          <p:cNvPr name="Picture 144" id="144"/>
          <p:cNvPicPr>
            <a:picLocks noChangeAspect="true"/>
          </p:cNvPicPr>
          <p:nvPr/>
        </p:nvPicPr>
        <p:blipFill>
          <a:blip r:embed="rId10"/>
          <a:srcRect l="0" t="0" r="0" b="0"/>
          <a:stretch>
            <a:fillRect/>
          </a:stretch>
        </p:blipFill>
        <p:spPr>
          <a:xfrm flipH="false" flipV="false" rot="0">
            <a:off x="13514474" y="36666602"/>
            <a:ext cx="9250407" cy="5147580"/>
          </a:xfrm>
          <a:prstGeom prst="rect">
            <a:avLst/>
          </a:prstGeom>
        </p:spPr>
      </p:pic>
      <p:sp>
        <p:nvSpPr>
          <p:cNvPr name="TextBox 145" id="145"/>
          <p:cNvSpPr txBox="true"/>
          <p:nvPr/>
        </p:nvSpPr>
        <p:spPr>
          <a:xfrm rot="0">
            <a:off x="9472585" y="455713"/>
            <a:ext cx="11835327" cy="899188"/>
          </a:xfrm>
          <a:prstGeom prst="rect">
            <a:avLst/>
          </a:prstGeom>
        </p:spPr>
        <p:txBody>
          <a:bodyPr anchor="t" rtlCol="false" tIns="0" lIns="0" bIns="0" rIns="0">
            <a:spAutoFit/>
          </a:bodyPr>
          <a:lstStyle/>
          <a:p>
            <a:pPr algn="ctr">
              <a:lnSpc>
                <a:spcPts val="7426"/>
              </a:lnSpc>
            </a:pPr>
            <a:r>
              <a:rPr lang="en-US" sz="5304">
                <a:solidFill>
                  <a:srgbClr val="164FCC"/>
                </a:solidFill>
                <a:latin typeface="Saira Medium Bold"/>
              </a:rPr>
              <a:t>University Of Information Technology</a:t>
            </a:r>
          </a:p>
        </p:txBody>
      </p:sp>
      <p:sp>
        <p:nvSpPr>
          <p:cNvPr name="TextBox 146" id="146"/>
          <p:cNvSpPr txBox="true"/>
          <p:nvPr/>
        </p:nvSpPr>
        <p:spPr>
          <a:xfrm rot="0">
            <a:off x="1418969" y="15413263"/>
            <a:ext cx="13473477" cy="1743575"/>
          </a:xfrm>
          <a:prstGeom prst="rect">
            <a:avLst/>
          </a:prstGeom>
        </p:spPr>
        <p:txBody>
          <a:bodyPr anchor="t" rtlCol="false" tIns="0" lIns="0" bIns="0" rIns="0">
            <a:spAutoFit/>
          </a:bodyPr>
          <a:lstStyle/>
          <a:p>
            <a:pPr algn="ctr">
              <a:lnSpc>
                <a:spcPts val="4759"/>
              </a:lnSpc>
            </a:pPr>
            <a:r>
              <a:rPr lang="en-US" sz="3399">
                <a:solidFill>
                  <a:srgbClr val="000000"/>
                </a:solidFill>
                <a:latin typeface="Saira Medium Bold"/>
              </a:rPr>
              <a:t>INPUT :</a:t>
            </a:r>
          </a:p>
          <a:p>
            <a:pPr algn="just">
              <a:lnSpc>
                <a:spcPts val="4620"/>
              </a:lnSpc>
              <a:spcBef>
                <a:spcPct val="0"/>
              </a:spcBef>
            </a:pPr>
            <a:r>
              <a:rPr lang="en-US" sz="3300">
                <a:solidFill>
                  <a:srgbClr val="000000"/>
                </a:solidFill>
                <a:latin typeface="Saira Medium"/>
              </a:rPr>
              <a:t>Một ảnh lấy từ dashcam của xe ô tô (góc nhìn trực diện), có độ phân giải </a:t>
            </a:r>
            <a:r>
              <a:rPr lang="en-US" sz="3300">
                <a:solidFill>
                  <a:srgbClr val="FF1616"/>
                </a:solidFill>
                <a:latin typeface="Saira Medium Bold"/>
              </a:rPr>
              <a:t>1920x1200</a:t>
            </a:r>
            <a:r>
              <a:rPr lang="en-US" sz="3300">
                <a:solidFill>
                  <a:srgbClr val="000000"/>
                </a:solidFill>
                <a:latin typeface="Saira Medium"/>
              </a:rPr>
              <a:t>, điều kiện thời tiết sương mỏng</a:t>
            </a:r>
          </a:p>
        </p:txBody>
      </p:sp>
      <p:sp>
        <p:nvSpPr>
          <p:cNvPr name="TextBox 147" id="147"/>
          <p:cNvSpPr txBox="true"/>
          <p:nvPr/>
        </p:nvSpPr>
        <p:spPr>
          <a:xfrm rot="0">
            <a:off x="15798755" y="15413263"/>
            <a:ext cx="13473477" cy="1743575"/>
          </a:xfrm>
          <a:prstGeom prst="rect">
            <a:avLst/>
          </a:prstGeom>
        </p:spPr>
        <p:txBody>
          <a:bodyPr anchor="t" rtlCol="false" tIns="0" lIns="0" bIns="0" rIns="0">
            <a:spAutoFit/>
          </a:bodyPr>
          <a:lstStyle/>
          <a:p>
            <a:pPr algn="ctr">
              <a:lnSpc>
                <a:spcPts val="4759"/>
              </a:lnSpc>
            </a:pPr>
            <a:r>
              <a:rPr lang="en-US" sz="3399">
                <a:solidFill>
                  <a:srgbClr val="000000"/>
                </a:solidFill>
                <a:latin typeface="Saira Medium Bold"/>
              </a:rPr>
              <a:t>OUTPUT: </a:t>
            </a:r>
          </a:p>
          <a:p>
            <a:pPr algn="just">
              <a:lnSpc>
                <a:spcPts val="4620"/>
              </a:lnSpc>
              <a:spcBef>
                <a:spcPct val="0"/>
              </a:spcBef>
            </a:pPr>
            <a:r>
              <a:rPr lang="en-US" sz="3300">
                <a:solidFill>
                  <a:srgbClr val="000000"/>
                </a:solidFill>
                <a:latin typeface="Saira Medium"/>
              </a:rPr>
              <a:t>Vị trí của các đối tượng (car, truck, pedestrian, traffic light) có trong ảnh - Tọa độ các đỉnh của hộp giới hạn tối tiểu bao đối tượng đó.</a:t>
            </a:r>
          </a:p>
        </p:txBody>
      </p:sp>
      <p:sp>
        <p:nvSpPr>
          <p:cNvPr name="TextBox 148" id="148"/>
          <p:cNvSpPr txBox="true"/>
          <p:nvPr/>
        </p:nvSpPr>
        <p:spPr>
          <a:xfrm rot="0">
            <a:off x="11305320" y="1421576"/>
            <a:ext cx="8125569" cy="669925"/>
          </a:xfrm>
          <a:prstGeom prst="rect">
            <a:avLst/>
          </a:prstGeom>
        </p:spPr>
        <p:txBody>
          <a:bodyPr anchor="t" rtlCol="false" tIns="0" lIns="0" bIns="0" rIns="0">
            <a:spAutoFit/>
          </a:bodyPr>
          <a:lstStyle/>
          <a:p>
            <a:pPr algn="ctr">
              <a:lnSpc>
                <a:spcPts val="5599"/>
              </a:lnSpc>
            </a:pPr>
            <a:r>
              <a:rPr lang="en-US" sz="3999">
                <a:solidFill>
                  <a:srgbClr val="164FCC"/>
                </a:solidFill>
                <a:latin typeface="Saira Medium"/>
              </a:rPr>
              <a:t>CS117.M21 Computational Thinking</a:t>
            </a:r>
          </a:p>
        </p:txBody>
      </p:sp>
      <p:sp>
        <p:nvSpPr>
          <p:cNvPr name="TextBox 149" id="149"/>
          <p:cNvSpPr txBox="true"/>
          <p:nvPr/>
        </p:nvSpPr>
        <p:spPr>
          <a:xfrm rot="0">
            <a:off x="2141106" y="2120575"/>
            <a:ext cx="26498285" cy="2432050"/>
          </a:xfrm>
          <a:prstGeom prst="rect">
            <a:avLst/>
          </a:prstGeom>
        </p:spPr>
        <p:txBody>
          <a:bodyPr anchor="t" rtlCol="false" tIns="0" lIns="0" bIns="0" rIns="0">
            <a:spAutoFit/>
          </a:bodyPr>
          <a:lstStyle/>
          <a:p>
            <a:pPr algn="ctr">
              <a:lnSpc>
                <a:spcPts val="9799"/>
              </a:lnSpc>
            </a:pPr>
            <a:r>
              <a:rPr lang="en-US" sz="6999">
                <a:solidFill>
                  <a:srgbClr val="5484B6"/>
                </a:solidFill>
                <a:latin typeface="Saira Medium Bold"/>
              </a:rPr>
              <a:t>PHÁT HIỆN ĐỐI TƯỢNG TRONG ẢNH CHỤP </a:t>
            </a:r>
          </a:p>
          <a:p>
            <a:pPr algn="ctr">
              <a:lnSpc>
                <a:spcPts val="9799"/>
              </a:lnSpc>
            </a:pPr>
            <a:r>
              <a:rPr lang="en-US" sz="6999">
                <a:solidFill>
                  <a:srgbClr val="5484B6"/>
                </a:solidFill>
                <a:latin typeface="Saira Medium Bold"/>
              </a:rPr>
              <a:t>VỚI ĐIỀU KIỆN THỜI TIẾT SƯƠNG MÙ</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43000"/>
          </a:blip>
          <a:srcRect l="0" t="12346" r="0" b="12346"/>
          <a:stretch>
            <a:fillRect/>
          </a:stretch>
        </p:blipFill>
        <p:spPr>
          <a:xfrm flipH="false" flipV="false" rot="0">
            <a:off x="-24977540" y="-4190575"/>
            <a:ext cx="45493579" cy="51316448"/>
          </a:xfrm>
          <a:prstGeom prst="rect">
            <a:avLst/>
          </a:prstGeom>
        </p:spPr>
      </p:pic>
      <p:pic>
        <p:nvPicPr>
          <p:cNvPr name="Picture 3" id="3"/>
          <p:cNvPicPr>
            <a:picLocks noChangeAspect="true"/>
          </p:cNvPicPr>
          <p:nvPr/>
        </p:nvPicPr>
        <p:blipFill>
          <a:blip r:embed="rId3">
            <a:alphaModFix amt="43000"/>
          </a:blip>
          <a:srcRect l="0" t="18200" r="0" b="18200"/>
          <a:stretch>
            <a:fillRect/>
          </a:stretch>
        </p:blipFill>
        <p:spPr>
          <a:xfrm flipH="false" flipV="false" rot="0">
            <a:off x="20516039" y="0"/>
            <a:ext cx="44961911" cy="42831977"/>
          </a:xfrm>
          <a:prstGeom prst="rect">
            <a:avLst/>
          </a:prstGeom>
        </p:spPr>
      </p:pic>
      <p:grpSp>
        <p:nvGrpSpPr>
          <p:cNvPr name="Group 4" id="4"/>
          <p:cNvGrpSpPr/>
          <p:nvPr/>
        </p:nvGrpSpPr>
        <p:grpSpPr>
          <a:xfrm rot="0">
            <a:off x="581417" y="21055227"/>
            <a:ext cx="21199490" cy="2276144"/>
            <a:chOff x="0" y="0"/>
            <a:chExt cx="2636849" cy="283113"/>
          </a:xfrm>
        </p:grpSpPr>
        <p:sp>
          <p:nvSpPr>
            <p:cNvPr name="Freeform 5" id="5"/>
            <p:cNvSpPr/>
            <p:nvPr/>
          </p:nvSpPr>
          <p:spPr>
            <a:xfrm>
              <a:off x="0" y="0"/>
              <a:ext cx="2636850" cy="283113"/>
            </a:xfrm>
            <a:custGeom>
              <a:avLst/>
              <a:gdLst/>
              <a:ahLst/>
              <a:cxnLst/>
              <a:rect r="r" b="b" t="t" l="l"/>
              <a:pathLst>
                <a:path h="283113" w="2636850">
                  <a:moveTo>
                    <a:pt x="8765" y="0"/>
                  </a:moveTo>
                  <a:lnTo>
                    <a:pt x="2628085" y="0"/>
                  </a:lnTo>
                  <a:cubicBezTo>
                    <a:pt x="2632926" y="0"/>
                    <a:pt x="2636850" y="3924"/>
                    <a:pt x="2636850" y="8765"/>
                  </a:cubicBezTo>
                  <a:lnTo>
                    <a:pt x="2636850" y="274348"/>
                  </a:lnTo>
                  <a:cubicBezTo>
                    <a:pt x="2636850" y="279189"/>
                    <a:pt x="2632926" y="283113"/>
                    <a:pt x="2628085" y="283113"/>
                  </a:cubicBezTo>
                  <a:lnTo>
                    <a:pt x="8765" y="283113"/>
                  </a:lnTo>
                  <a:cubicBezTo>
                    <a:pt x="3924" y="283113"/>
                    <a:pt x="0" y="279189"/>
                    <a:pt x="0" y="274348"/>
                  </a:cubicBezTo>
                  <a:lnTo>
                    <a:pt x="0" y="8765"/>
                  </a:lnTo>
                  <a:cubicBezTo>
                    <a:pt x="0" y="3924"/>
                    <a:pt x="3924" y="0"/>
                    <a:pt x="8765" y="0"/>
                  </a:cubicBezTo>
                  <a:close/>
                </a:path>
              </a:pathLst>
            </a:custGeom>
            <a:solidFill>
              <a:srgbClr val="85D4BE"/>
            </a:solidFill>
          </p:spPr>
        </p:sp>
        <p:sp>
          <p:nvSpPr>
            <p:cNvPr name="TextBox 6" id="6"/>
            <p:cNvSpPr txBox="true"/>
            <p:nvPr/>
          </p:nvSpPr>
          <p:spPr>
            <a:xfrm>
              <a:off x="0" y="-47625"/>
              <a:ext cx="812800" cy="860425"/>
            </a:xfrm>
            <a:prstGeom prst="rect">
              <a:avLst/>
            </a:prstGeom>
          </p:spPr>
          <p:txBody>
            <a:bodyPr anchor="ctr" rtlCol="false" tIns="215900" lIns="215900" bIns="215900" rIns="215900"/>
            <a:lstStyle/>
            <a:p>
              <a:pPr algn="just">
                <a:lnSpc>
                  <a:spcPts val="3639"/>
                </a:lnSpc>
              </a:pPr>
              <a:r>
                <a:rPr lang="en-US" sz="2599">
                  <a:solidFill>
                    <a:srgbClr val="000000"/>
                  </a:solidFill>
                  <a:latin typeface="Saira Medium"/>
                </a:rPr>
                <a:t>Phát hiện các đối tượng (car, truck, pedestrian, traffic light) trong ảnh chụp điều kiện thời tiết sương mù.</a:t>
              </a:r>
            </a:p>
            <a:p>
              <a:pPr algn="just">
                <a:lnSpc>
                  <a:spcPts val="3639"/>
                </a:lnSpc>
              </a:pPr>
              <a:r>
                <a:rPr lang="en-US" sz="2599">
                  <a:solidFill>
                    <a:srgbClr val="000000"/>
                  </a:solidFill>
                  <a:latin typeface="Saira Medium"/>
                </a:rPr>
                <a:t>- Input: 1 ảnh lấy từ dashcam của xe ô tô (góc nhìn trực diện), có độ phân giải 1920x1200, điều kiện thời tiế sương mỏng </a:t>
              </a:r>
            </a:p>
            <a:p>
              <a:pPr algn="just">
                <a:lnSpc>
                  <a:spcPts val="3639"/>
                </a:lnSpc>
              </a:pPr>
              <a:r>
                <a:rPr lang="en-US" sz="2599">
                  <a:solidFill>
                    <a:srgbClr val="000000"/>
                  </a:solidFill>
                  <a:latin typeface="Saira Medium"/>
                </a:rPr>
                <a:t>- Output: Vị trí của các đối tượng (car, truck, pedestrian, traffic light) có trong ảnh - Tọa độ các đỉnh của hộp giới hạn tối tiểu bao đối tượng nhãn phân loại đối tượng đó.</a:t>
              </a:r>
            </a:p>
          </p:txBody>
        </p:sp>
      </p:grpSp>
      <p:grpSp>
        <p:nvGrpSpPr>
          <p:cNvPr name="Group 7" id="7"/>
          <p:cNvGrpSpPr/>
          <p:nvPr/>
        </p:nvGrpSpPr>
        <p:grpSpPr>
          <a:xfrm rot="0">
            <a:off x="581417" y="23933438"/>
            <a:ext cx="8807282" cy="3190381"/>
            <a:chOff x="0" y="0"/>
            <a:chExt cx="1095473" cy="396828"/>
          </a:xfrm>
        </p:grpSpPr>
        <p:sp>
          <p:nvSpPr>
            <p:cNvPr name="Freeform 8" id="8"/>
            <p:cNvSpPr/>
            <p:nvPr/>
          </p:nvSpPr>
          <p:spPr>
            <a:xfrm>
              <a:off x="0" y="0"/>
              <a:ext cx="1095473" cy="396828"/>
            </a:xfrm>
            <a:custGeom>
              <a:avLst/>
              <a:gdLst/>
              <a:ahLst/>
              <a:cxnLst/>
              <a:rect r="r" b="b" t="t" l="l"/>
              <a:pathLst>
                <a:path h="396828" w="1095473">
                  <a:moveTo>
                    <a:pt x="21097" y="0"/>
                  </a:moveTo>
                  <a:lnTo>
                    <a:pt x="1074376" y="0"/>
                  </a:lnTo>
                  <a:cubicBezTo>
                    <a:pt x="1079972" y="0"/>
                    <a:pt x="1085338" y="2223"/>
                    <a:pt x="1089294" y="6179"/>
                  </a:cubicBezTo>
                  <a:cubicBezTo>
                    <a:pt x="1093251" y="10136"/>
                    <a:pt x="1095473" y="15502"/>
                    <a:pt x="1095473" y="21097"/>
                  </a:cubicBezTo>
                  <a:lnTo>
                    <a:pt x="1095473" y="375731"/>
                  </a:lnTo>
                  <a:cubicBezTo>
                    <a:pt x="1095473" y="381327"/>
                    <a:pt x="1093251" y="386693"/>
                    <a:pt x="1089294" y="390649"/>
                  </a:cubicBezTo>
                  <a:cubicBezTo>
                    <a:pt x="1085338" y="394605"/>
                    <a:pt x="1079972" y="396828"/>
                    <a:pt x="1074376" y="396828"/>
                  </a:cubicBezTo>
                  <a:lnTo>
                    <a:pt x="21097" y="396828"/>
                  </a:lnTo>
                  <a:cubicBezTo>
                    <a:pt x="15502" y="396828"/>
                    <a:pt x="10136" y="394605"/>
                    <a:pt x="6179" y="390649"/>
                  </a:cubicBezTo>
                  <a:cubicBezTo>
                    <a:pt x="2223" y="386693"/>
                    <a:pt x="0" y="381327"/>
                    <a:pt x="0" y="375731"/>
                  </a:cubicBezTo>
                  <a:lnTo>
                    <a:pt x="0" y="21097"/>
                  </a:lnTo>
                  <a:cubicBezTo>
                    <a:pt x="0" y="15502"/>
                    <a:pt x="2223" y="10136"/>
                    <a:pt x="6179" y="6179"/>
                  </a:cubicBezTo>
                  <a:cubicBezTo>
                    <a:pt x="10136" y="2223"/>
                    <a:pt x="15502" y="0"/>
                    <a:pt x="21097" y="0"/>
                  </a:cubicBezTo>
                  <a:close/>
                </a:path>
              </a:pathLst>
            </a:custGeom>
            <a:solidFill>
              <a:srgbClr val="85D4BE"/>
            </a:solidFill>
          </p:spPr>
        </p:sp>
        <p:sp>
          <p:nvSpPr>
            <p:cNvPr name="TextBox 9" id="9"/>
            <p:cNvSpPr txBox="true"/>
            <p:nvPr/>
          </p:nvSpPr>
          <p:spPr>
            <a:xfrm>
              <a:off x="0" y="-47625"/>
              <a:ext cx="812800" cy="860425"/>
            </a:xfrm>
            <a:prstGeom prst="rect">
              <a:avLst/>
            </a:prstGeom>
          </p:spPr>
          <p:txBody>
            <a:bodyPr anchor="ctr" rtlCol="false" tIns="215900" lIns="215900" bIns="215900" rIns="215900"/>
            <a:lstStyle/>
            <a:p>
              <a:pPr algn="just">
                <a:lnSpc>
                  <a:spcPts val="3639"/>
                </a:lnSpc>
              </a:pPr>
              <a:r>
                <a:rPr lang="en-US" sz="2599">
                  <a:solidFill>
                    <a:srgbClr val="000000"/>
                  </a:solidFill>
                  <a:latin typeface="Saira Medium"/>
                </a:rPr>
                <a:t> Phát hiện và phân loại đối tượng trong ảnh</a:t>
              </a:r>
            </a:p>
            <a:p>
              <a:pPr algn="just">
                <a:lnSpc>
                  <a:spcPts val="3639"/>
                </a:lnSpc>
              </a:pPr>
              <a:r>
                <a:rPr lang="en-US" sz="2599">
                  <a:solidFill>
                    <a:srgbClr val="000000"/>
                  </a:solidFill>
                  <a:latin typeface="Saira Medium"/>
                </a:rPr>
                <a:t>- Input: 1 tấm ảnh </a:t>
              </a:r>
            </a:p>
            <a:p>
              <a:pPr algn="just">
                <a:lnSpc>
                  <a:spcPts val="3639"/>
                </a:lnSpc>
              </a:pPr>
              <a:r>
                <a:rPr lang="en-US" sz="2599">
                  <a:solidFill>
                    <a:srgbClr val="000000"/>
                  </a:solidFill>
                  <a:latin typeface="Saira Medium"/>
                </a:rPr>
                <a:t>- Output: 1 tập hợp các hộp giới hạn tối tiểu (mỗi hộp được biểu diễn bằng tọa độ các đỉnh của hộp giới hạn) và nhãn phân loại đối tượng được bao bởi hộp giới hạn tương ứng (biểu diễn bởi id của lớp đối tượng)</a:t>
              </a:r>
            </a:p>
          </p:txBody>
        </p:sp>
      </p:grpSp>
      <p:grpSp>
        <p:nvGrpSpPr>
          <p:cNvPr name="Group 10" id="10"/>
          <p:cNvGrpSpPr/>
          <p:nvPr/>
        </p:nvGrpSpPr>
        <p:grpSpPr>
          <a:xfrm rot="0">
            <a:off x="9783348" y="23933438"/>
            <a:ext cx="11997559" cy="1818944"/>
            <a:chOff x="0" y="0"/>
            <a:chExt cx="1492289" cy="226245"/>
          </a:xfrm>
        </p:grpSpPr>
        <p:sp>
          <p:nvSpPr>
            <p:cNvPr name="Freeform 11" id="11"/>
            <p:cNvSpPr/>
            <p:nvPr/>
          </p:nvSpPr>
          <p:spPr>
            <a:xfrm>
              <a:off x="0" y="0"/>
              <a:ext cx="1492289" cy="226245"/>
            </a:xfrm>
            <a:custGeom>
              <a:avLst/>
              <a:gdLst/>
              <a:ahLst/>
              <a:cxnLst/>
              <a:rect r="r" b="b" t="t" l="l"/>
              <a:pathLst>
                <a:path h="226245" w="1492289">
                  <a:moveTo>
                    <a:pt x="15487" y="0"/>
                  </a:moveTo>
                  <a:lnTo>
                    <a:pt x="1476802" y="0"/>
                  </a:lnTo>
                  <a:cubicBezTo>
                    <a:pt x="1480909" y="0"/>
                    <a:pt x="1484848" y="1632"/>
                    <a:pt x="1487753" y="4536"/>
                  </a:cubicBezTo>
                  <a:cubicBezTo>
                    <a:pt x="1490657" y="7440"/>
                    <a:pt x="1492289" y="11380"/>
                    <a:pt x="1492289" y="15487"/>
                  </a:cubicBezTo>
                  <a:lnTo>
                    <a:pt x="1492289" y="210758"/>
                  </a:lnTo>
                  <a:cubicBezTo>
                    <a:pt x="1492289" y="219311"/>
                    <a:pt x="1485355" y="226245"/>
                    <a:pt x="1476802" y="226245"/>
                  </a:cubicBezTo>
                  <a:lnTo>
                    <a:pt x="15487" y="226245"/>
                  </a:lnTo>
                  <a:cubicBezTo>
                    <a:pt x="11380" y="226245"/>
                    <a:pt x="7440" y="224613"/>
                    <a:pt x="4536" y="221709"/>
                  </a:cubicBezTo>
                  <a:cubicBezTo>
                    <a:pt x="1632" y="218805"/>
                    <a:pt x="0" y="214866"/>
                    <a:pt x="0" y="210758"/>
                  </a:cubicBezTo>
                  <a:lnTo>
                    <a:pt x="0" y="15487"/>
                  </a:lnTo>
                  <a:cubicBezTo>
                    <a:pt x="0" y="6934"/>
                    <a:pt x="6934" y="0"/>
                    <a:pt x="15487" y="0"/>
                  </a:cubicBezTo>
                  <a:close/>
                </a:path>
              </a:pathLst>
            </a:custGeom>
            <a:solidFill>
              <a:srgbClr val="85D4BE"/>
            </a:solidFill>
          </p:spPr>
        </p:sp>
        <p:sp>
          <p:nvSpPr>
            <p:cNvPr name="TextBox 12" id="12"/>
            <p:cNvSpPr txBox="true"/>
            <p:nvPr/>
          </p:nvSpPr>
          <p:spPr>
            <a:xfrm>
              <a:off x="0" y="-47625"/>
              <a:ext cx="812800" cy="860425"/>
            </a:xfrm>
            <a:prstGeom prst="rect">
              <a:avLst/>
            </a:prstGeom>
          </p:spPr>
          <p:txBody>
            <a:bodyPr anchor="ctr" rtlCol="false" tIns="215900" lIns="215900" bIns="215900" rIns="215900"/>
            <a:lstStyle/>
            <a:p>
              <a:pPr>
                <a:lnSpc>
                  <a:spcPts val="3639"/>
                </a:lnSpc>
              </a:pPr>
              <a:r>
                <a:rPr lang="en-US" sz="2599">
                  <a:solidFill>
                    <a:srgbClr val="000000"/>
                  </a:solidFill>
                  <a:latin typeface="Saira Medium"/>
                </a:rPr>
                <a:t>Xóa sương, làm rõ các chi tiết trong ảnh</a:t>
              </a:r>
            </a:p>
            <a:p>
              <a:pPr>
                <a:lnSpc>
                  <a:spcPts val="3639"/>
                </a:lnSpc>
              </a:pPr>
              <a:r>
                <a:rPr lang="en-US" sz="2599">
                  <a:solidFill>
                    <a:srgbClr val="000000"/>
                  </a:solidFill>
                  <a:latin typeface="Saira Medium"/>
                </a:rPr>
                <a:t>- Input: 1 tấm ảnh </a:t>
              </a:r>
            </a:p>
            <a:p>
              <a:pPr>
                <a:lnSpc>
                  <a:spcPts val="3639"/>
                </a:lnSpc>
              </a:pPr>
              <a:r>
                <a:rPr lang="en-US" sz="2599">
                  <a:solidFill>
                    <a:srgbClr val="000000"/>
                  </a:solidFill>
                  <a:latin typeface="Saira Medium"/>
                </a:rPr>
                <a:t>- Output: 1 tấm ảnh có nội dung như ảnh input được tăng cường</a:t>
              </a:r>
            </a:p>
          </p:txBody>
        </p:sp>
      </p:grpSp>
      <p:grpSp>
        <p:nvGrpSpPr>
          <p:cNvPr name="Group 13" id="13"/>
          <p:cNvGrpSpPr/>
          <p:nvPr/>
        </p:nvGrpSpPr>
        <p:grpSpPr>
          <a:xfrm rot="0">
            <a:off x="581417" y="27571781"/>
            <a:ext cx="4169105" cy="5113931"/>
            <a:chOff x="0" y="0"/>
            <a:chExt cx="499525" cy="612730"/>
          </a:xfrm>
        </p:grpSpPr>
        <p:sp>
          <p:nvSpPr>
            <p:cNvPr name="Freeform 14" id="14"/>
            <p:cNvSpPr/>
            <p:nvPr/>
          </p:nvSpPr>
          <p:spPr>
            <a:xfrm>
              <a:off x="0" y="0"/>
              <a:ext cx="499525" cy="612730"/>
            </a:xfrm>
            <a:custGeom>
              <a:avLst/>
              <a:gdLst/>
              <a:ahLst/>
              <a:cxnLst/>
              <a:rect r="r" b="b" t="t" l="l"/>
              <a:pathLst>
                <a:path h="612730" w="499525">
                  <a:moveTo>
                    <a:pt x="44567" y="0"/>
                  </a:moveTo>
                  <a:lnTo>
                    <a:pt x="454957" y="0"/>
                  </a:lnTo>
                  <a:cubicBezTo>
                    <a:pt x="466777" y="0"/>
                    <a:pt x="478113" y="4695"/>
                    <a:pt x="486471" y="13053"/>
                  </a:cubicBezTo>
                  <a:cubicBezTo>
                    <a:pt x="494829" y="21411"/>
                    <a:pt x="499525" y="32747"/>
                    <a:pt x="499525" y="44567"/>
                  </a:cubicBezTo>
                  <a:lnTo>
                    <a:pt x="499525" y="568162"/>
                  </a:lnTo>
                  <a:cubicBezTo>
                    <a:pt x="499525" y="579982"/>
                    <a:pt x="494829" y="591318"/>
                    <a:pt x="486471" y="599676"/>
                  </a:cubicBezTo>
                  <a:cubicBezTo>
                    <a:pt x="478113" y="608034"/>
                    <a:pt x="466777" y="612730"/>
                    <a:pt x="454957" y="612730"/>
                  </a:cubicBezTo>
                  <a:lnTo>
                    <a:pt x="44567" y="612730"/>
                  </a:lnTo>
                  <a:cubicBezTo>
                    <a:pt x="32747" y="612730"/>
                    <a:pt x="21411" y="608034"/>
                    <a:pt x="13053" y="599676"/>
                  </a:cubicBezTo>
                  <a:cubicBezTo>
                    <a:pt x="4695" y="591318"/>
                    <a:pt x="0" y="579982"/>
                    <a:pt x="0" y="568162"/>
                  </a:cubicBezTo>
                  <a:lnTo>
                    <a:pt x="0" y="44567"/>
                  </a:lnTo>
                  <a:cubicBezTo>
                    <a:pt x="0" y="32747"/>
                    <a:pt x="4695" y="21411"/>
                    <a:pt x="13053" y="13053"/>
                  </a:cubicBezTo>
                  <a:cubicBezTo>
                    <a:pt x="21411" y="4695"/>
                    <a:pt x="32747" y="0"/>
                    <a:pt x="44567" y="0"/>
                  </a:cubicBezTo>
                  <a:close/>
                </a:path>
              </a:pathLst>
            </a:custGeom>
            <a:solidFill>
              <a:srgbClr val="85D4BE"/>
            </a:solidFill>
          </p:spPr>
        </p:sp>
        <p:sp>
          <p:nvSpPr>
            <p:cNvPr name="TextBox 15" id="15"/>
            <p:cNvSpPr txBox="true"/>
            <p:nvPr/>
          </p:nvSpPr>
          <p:spPr>
            <a:xfrm>
              <a:off x="0" y="-47625"/>
              <a:ext cx="812800" cy="860425"/>
            </a:xfrm>
            <a:prstGeom prst="rect">
              <a:avLst/>
            </a:prstGeom>
          </p:spPr>
          <p:txBody>
            <a:bodyPr anchor="ctr" rtlCol="false" tIns="215900" lIns="215900" bIns="215900" rIns="215900"/>
            <a:lstStyle/>
            <a:p>
              <a:pPr>
                <a:lnSpc>
                  <a:spcPts val="3639"/>
                </a:lnSpc>
              </a:pPr>
              <a:r>
                <a:rPr lang="en-US" sz="2599">
                  <a:solidFill>
                    <a:srgbClr val="000000"/>
                  </a:solidFill>
                  <a:latin typeface="Saira Medium"/>
                </a:rPr>
                <a:t>  Phân lớp đối tượng trong hộp giới hạn</a:t>
              </a:r>
            </a:p>
            <a:p>
              <a:pPr>
                <a:lnSpc>
                  <a:spcPts val="3639"/>
                </a:lnSpc>
              </a:pPr>
              <a:r>
                <a:rPr lang="en-US" sz="2599">
                  <a:solidFill>
                    <a:srgbClr val="000000"/>
                  </a:solidFill>
                  <a:latin typeface="Saira Medium"/>
                </a:rPr>
                <a:t>- Input: 1 tấm hình, tọa độ các đỉnh của hộp giới hạn. </a:t>
              </a:r>
            </a:p>
            <a:p>
              <a:pPr>
                <a:lnSpc>
                  <a:spcPts val="3639"/>
                </a:lnSpc>
              </a:pPr>
              <a:r>
                <a:rPr lang="en-US" sz="2599">
                  <a:solidFill>
                    <a:srgbClr val="000000"/>
                  </a:solidFill>
                  <a:latin typeface="Saira Medium"/>
                </a:rPr>
                <a:t>- Output: 1 tập hợp điểm số [p0, p1, ..., pn). pi là xác suất đối tượng trong hộp giới hạn thuộc lớp đối tượng có id là i.</a:t>
              </a:r>
            </a:p>
          </p:txBody>
        </p:sp>
      </p:grpSp>
      <p:grpSp>
        <p:nvGrpSpPr>
          <p:cNvPr name="Group 16" id="16"/>
          <p:cNvGrpSpPr/>
          <p:nvPr/>
        </p:nvGrpSpPr>
        <p:grpSpPr>
          <a:xfrm rot="0">
            <a:off x="4993110" y="27585809"/>
            <a:ext cx="4395589" cy="5099903"/>
            <a:chOff x="0" y="0"/>
            <a:chExt cx="546735" cy="634340"/>
          </a:xfrm>
        </p:grpSpPr>
        <p:sp>
          <p:nvSpPr>
            <p:cNvPr name="Freeform 17" id="17"/>
            <p:cNvSpPr/>
            <p:nvPr/>
          </p:nvSpPr>
          <p:spPr>
            <a:xfrm>
              <a:off x="0" y="0"/>
              <a:ext cx="546735" cy="634340"/>
            </a:xfrm>
            <a:custGeom>
              <a:avLst/>
              <a:gdLst/>
              <a:ahLst/>
              <a:cxnLst/>
              <a:rect r="r" b="b" t="t" l="l"/>
              <a:pathLst>
                <a:path h="634340" w="546735">
                  <a:moveTo>
                    <a:pt x="42271" y="0"/>
                  </a:moveTo>
                  <a:lnTo>
                    <a:pt x="504464" y="0"/>
                  </a:lnTo>
                  <a:cubicBezTo>
                    <a:pt x="527810" y="0"/>
                    <a:pt x="546735" y="18925"/>
                    <a:pt x="546735" y="42271"/>
                  </a:cubicBezTo>
                  <a:lnTo>
                    <a:pt x="546735" y="592069"/>
                  </a:lnTo>
                  <a:cubicBezTo>
                    <a:pt x="546735" y="615414"/>
                    <a:pt x="527810" y="634340"/>
                    <a:pt x="504464" y="634340"/>
                  </a:cubicBezTo>
                  <a:lnTo>
                    <a:pt x="42271" y="634340"/>
                  </a:lnTo>
                  <a:cubicBezTo>
                    <a:pt x="31060" y="634340"/>
                    <a:pt x="20308" y="629886"/>
                    <a:pt x="12381" y="621959"/>
                  </a:cubicBezTo>
                  <a:cubicBezTo>
                    <a:pt x="4454" y="614031"/>
                    <a:pt x="0" y="603280"/>
                    <a:pt x="0" y="592069"/>
                  </a:cubicBezTo>
                  <a:lnTo>
                    <a:pt x="0" y="42271"/>
                  </a:lnTo>
                  <a:cubicBezTo>
                    <a:pt x="0" y="18925"/>
                    <a:pt x="18925" y="0"/>
                    <a:pt x="42271" y="0"/>
                  </a:cubicBezTo>
                  <a:close/>
                </a:path>
              </a:pathLst>
            </a:custGeom>
            <a:solidFill>
              <a:srgbClr val="85D4BE"/>
            </a:solidFill>
          </p:spPr>
        </p:sp>
        <p:sp>
          <p:nvSpPr>
            <p:cNvPr name="TextBox 18" id="18"/>
            <p:cNvSpPr txBox="true"/>
            <p:nvPr/>
          </p:nvSpPr>
          <p:spPr>
            <a:xfrm>
              <a:off x="0" y="-47625"/>
              <a:ext cx="812800" cy="860425"/>
            </a:xfrm>
            <a:prstGeom prst="rect">
              <a:avLst/>
            </a:prstGeom>
          </p:spPr>
          <p:txBody>
            <a:bodyPr anchor="ctr" rtlCol="false" tIns="215900" lIns="215900" bIns="215900" rIns="215900"/>
            <a:lstStyle/>
            <a:p>
              <a:pPr>
                <a:lnSpc>
                  <a:spcPts val="3639"/>
                </a:lnSpc>
              </a:pPr>
              <a:r>
                <a:rPr lang="en-US" sz="2599">
                  <a:solidFill>
                    <a:srgbClr val="000000"/>
                  </a:solidFill>
                  <a:latin typeface="Saira Medium"/>
                </a:rPr>
                <a:t>  Điều chỉnh vị trí, kích thước bounding box khớp với đối tượng</a:t>
              </a:r>
            </a:p>
            <a:p>
              <a:pPr>
                <a:lnSpc>
                  <a:spcPts val="3639"/>
                </a:lnSpc>
              </a:pPr>
              <a:r>
                <a:rPr lang="en-US" sz="2599">
                  <a:solidFill>
                    <a:srgbClr val="000000"/>
                  </a:solidFill>
                  <a:latin typeface="Saira Medium"/>
                </a:rPr>
                <a:t>- Input: 1 tấm hình, vị trí và kích thước của 1 anchor. </a:t>
              </a:r>
            </a:p>
            <a:p>
              <a:pPr>
                <a:lnSpc>
                  <a:spcPts val="3639"/>
                </a:lnSpc>
              </a:pPr>
              <a:r>
                <a:rPr lang="en-US" sz="2599">
                  <a:solidFill>
                    <a:srgbClr val="000000"/>
                  </a:solidFill>
                  <a:latin typeface="Saira Medium"/>
                </a:rPr>
                <a:t>- Output: 1 hộp giới hạn tối tiểu bao đối tượng trong input anchor (được biểu diễn bằng tọa độ các đỉnh của hộp giới hạn)</a:t>
              </a:r>
            </a:p>
          </p:txBody>
        </p:sp>
      </p:grpSp>
      <p:grpSp>
        <p:nvGrpSpPr>
          <p:cNvPr name="Group 19" id="19"/>
          <p:cNvGrpSpPr/>
          <p:nvPr/>
        </p:nvGrpSpPr>
        <p:grpSpPr>
          <a:xfrm rot="0">
            <a:off x="13546634" y="26254393"/>
            <a:ext cx="4443902" cy="4562144"/>
            <a:chOff x="0" y="0"/>
            <a:chExt cx="552744" cy="567452"/>
          </a:xfrm>
        </p:grpSpPr>
        <p:sp>
          <p:nvSpPr>
            <p:cNvPr name="Freeform 20" id="20"/>
            <p:cNvSpPr/>
            <p:nvPr/>
          </p:nvSpPr>
          <p:spPr>
            <a:xfrm>
              <a:off x="0" y="0"/>
              <a:ext cx="552744" cy="567452"/>
            </a:xfrm>
            <a:custGeom>
              <a:avLst/>
              <a:gdLst/>
              <a:ahLst/>
              <a:cxnLst/>
              <a:rect r="r" b="b" t="t" l="l"/>
              <a:pathLst>
                <a:path h="567452" w="552744">
                  <a:moveTo>
                    <a:pt x="41811" y="0"/>
                  </a:moveTo>
                  <a:lnTo>
                    <a:pt x="510933" y="0"/>
                  </a:lnTo>
                  <a:cubicBezTo>
                    <a:pt x="522022" y="0"/>
                    <a:pt x="532657" y="4405"/>
                    <a:pt x="540498" y="12246"/>
                  </a:cubicBezTo>
                  <a:cubicBezTo>
                    <a:pt x="548339" y="20087"/>
                    <a:pt x="552744" y="30722"/>
                    <a:pt x="552744" y="41811"/>
                  </a:cubicBezTo>
                  <a:lnTo>
                    <a:pt x="552744" y="525640"/>
                  </a:lnTo>
                  <a:cubicBezTo>
                    <a:pt x="552744" y="536729"/>
                    <a:pt x="548339" y="547364"/>
                    <a:pt x="540498" y="555205"/>
                  </a:cubicBezTo>
                  <a:cubicBezTo>
                    <a:pt x="532657" y="563047"/>
                    <a:pt x="522022" y="567452"/>
                    <a:pt x="510933" y="567452"/>
                  </a:cubicBezTo>
                  <a:lnTo>
                    <a:pt x="41811" y="567452"/>
                  </a:lnTo>
                  <a:cubicBezTo>
                    <a:pt x="30722" y="567452"/>
                    <a:pt x="20087" y="563047"/>
                    <a:pt x="12246" y="555205"/>
                  </a:cubicBezTo>
                  <a:cubicBezTo>
                    <a:pt x="4405" y="547364"/>
                    <a:pt x="0" y="536729"/>
                    <a:pt x="0" y="525640"/>
                  </a:cubicBezTo>
                  <a:lnTo>
                    <a:pt x="0" y="41811"/>
                  </a:lnTo>
                  <a:cubicBezTo>
                    <a:pt x="0" y="30722"/>
                    <a:pt x="4405" y="20087"/>
                    <a:pt x="12246" y="12246"/>
                  </a:cubicBezTo>
                  <a:cubicBezTo>
                    <a:pt x="20087" y="4405"/>
                    <a:pt x="30722" y="0"/>
                    <a:pt x="41811" y="0"/>
                  </a:cubicBezTo>
                  <a:close/>
                </a:path>
              </a:pathLst>
            </a:custGeom>
            <a:solidFill>
              <a:srgbClr val="85D4BE"/>
            </a:solidFill>
          </p:spPr>
        </p:sp>
        <p:sp>
          <p:nvSpPr>
            <p:cNvPr name="TextBox 21" id="21"/>
            <p:cNvSpPr txBox="true"/>
            <p:nvPr/>
          </p:nvSpPr>
          <p:spPr>
            <a:xfrm>
              <a:off x="0" y="-47625"/>
              <a:ext cx="812800" cy="860425"/>
            </a:xfrm>
            <a:prstGeom prst="rect">
              <a:avLst/>
            </a:prstGeom>
          </p:spPr>
          <p:txBody>
            <a:bodyPr anchor="ctr" rtlCol="false" tIns="215900" lIns="215900" bIns="215900" rIns="215900"/>
            <a:lstStyle/>
            <a:p>
              <a:pPr>
                <a:lnSpc>
                  <a:spcPts val="3639"/>
                </a:lnSpc>
              </a:pPr>
              <a:r>
                <a:rPr lang="en-US" sz="2599">
                  <a:solidFill>
                    <a:srgbClr val="000000"/>
                  </a:solidFill>
                  <a:latin typeface="Saira Medium"/>
                </a:rPr>
                <a:t> Tăng cường đặc điểm Gamma (sắc thái), Độ tương phản, Tông màu trong ảnh</a:t>
              </a:r>
            </a:p>
            <a:p>
              <a:pPr>
                <a:lnSpc>
                  <a:spcPts val="3639"/>
                </a:lnSpc>
              </a:pPr>
              <a:r>
                <a:rPr lang="en-US" sz="2599">
                  <a:solidFill>
                    <a:srgbClr val="000000"/>
                  </a:solidFill>
                  <a:latin typeface="Saira Medium"/>
                </a:rPr>
                <a:t>- Input: 1 tấm ảnh </a:t>
              </a:r>
            </a:p>
            <a:p>
              <a:pPr>
                <a:lnSpc>
                  <a:spcPts val="3639"/>
                </a:lnSpc>
              </a:pPr>
              <a:r>
                <a:rPr lang="en-US" sz="2599">
                  <a:solidFill>
                    <a:srgbClr val="000000"/>
                  </a:solidFill>
                  <a:latin typeface="Saira Medium"/>
                </a:rPr>
                <a:t>- Output: 1 tấm ảnh (ảnh input sau khi được tăng cường đặc điểm gamma, độ tương phản, tông màu)</a:t>
              </a:r>
            </a:p>
          </p:txBody>
        </p:sp>
      </p:grpSp>
      <p:grpSp>
        <p:nvGrpSpPr>
          <p:cNvPr name="Group 22" id="22"/>
          <p:cNvGrpSpPr/>
          <p:nvPr/>
        </p:nvGrpSpPr>
        <p:grpSpPr>
          <a:xfrm rot="0">
            <a:off x="9713857" y="26240237"/>
            <a:ext cx="3520202" cy="2749222"/>
            <a:chOff x="0" y="0"/>
            <a:chExt cx="437852" cy="341956"/>
          </a:xfrm>
        </p:grpSpPr>
        <p:sp>
          <p:nvSpPr>
            <p:cNvPr name="Freeform 23" id="23"/>
            <p:cNvSpPr/>
            <p:nvPr/>
          </p:nvSpPr>
          <p:spPr>
            <a:xfrm>
              <a:off x="0" y="0"/>
              <a:ext cx="437852" cy="341956"/>
            </a:xfrm>
            <a:custGeom>
              <a:avLst/>
              <a:gdLst/>
              <a:ahLst/>
              <a:cxnLst/>
              <a:rect r="r" b="b" t="t" l="l"/>
              <a:pathLst>
                <a:path h="341956" w="437852">
                  <a:moveTo>
                    <a:pt x="52783" y="0"/>
                  </a:moveTo>
                  <a:lnTo>
                    <a:pt x="385069" y="0"/>
                  </a:lnTo>
                  <a:cubicBezTo>
                    <a:pt x="399068" y="0"/>
                    <a:pt x="412494" y="5561"/>
                    <a:pt x="422392" y="15460"/>
                  </a:cubicBezTo>
                  <a:cubicBezTo>
                    <a:pt x="432291" y="25358"/>
                    <a:pt x="437852" y="38784"/>
                    <a:pt x="437852" y="52783"/>
                  </a:cubicBezTo>
                  <a:lnTo>
                    <a:pt x="437852" y="289173"/>
                  </a:lnTo>
                  <a:cubicBezTo>
                    <a:pt x="437852" y="318324"/>
                    <a:pt x="414221" y="341956"/>
                    <a:pt x="385069" y="341956"/>
                  </a:cubicBezTo>
                  <a:lnTo>
                    <a:pt x="52783" y="341956"/>
                  </a:lnTo>
                  <a:cubicBezTo>
                    <a:pt x="23632" y="341956"/>
                    <a:pt x="0" y="318324"/>
                    <a:pt x="0" y="289173"/>
                  </a:cubicBezTo>
                  <a:lnTo>
                    <a:pt x="0" y="52783"/>
                  </a:lnTo>
                  <a:cubicBezTo>
                    <a:pt x="0" y="23632"/>
                    <a:pt x="23632" y="0"/>
                    <a:pt x="52783" y="0"/>
                  </a:cubicBezTo>
                  <a:close/>
                </a:path>
              </a:pathLst>
            </a:custGeom>
            <a:solidFill>
              <a:srgbClr val="85D4BE"/>
            </a:solidFill>
          </p:spPr>
        </p:sp>
        <p:sp>
          <p:nvSpPr>
            <p:cNvPr name="TextBox 24" id="24"/>
            <p:cNvSpPr txBox="true"/>
            <p:nvPr/>
          </p:nvSpPr>
          <p:spPr>
            <a:xfrm>
              <a:off x="0" y="-47625"/>
              <a:ext cx="812800" cy="860425"/>
            </a:xfrm>
            <a:prstGeom prst="rect">
              <a:avLst/>
            </a:prstGeom>
          </p:spPr>
          <p:txBody>
            <a:bodyPr anchor="ctr" rtlCol="false" tIns="215900" lIns="215900" bIns="215900" rIns="215900"/>
            <a:lstStyle/>
            <a:p>
              <a:pPr>
                <a:lnSpc>
                  <a:spcPts val="3639"/>
                </a:lnSpc>
              </a:pPr>
              <a:r>
                <a:rPr lang="en-US" sz="2599">
                  <a:solidFill>
                    <a:srgbClr val="000000"/>
                  </a:solidFill>
                  <a:latin typeface="Saira Medium"/>
                </a:rPr>
                <a:t> Khử sương</a:t>
              </a:r>
            </a:p>
            <a:p>
              <a:pPr>
                <a:lnSpc>
                  <a:spcPts val="3639"/>
                </a:lnSpc>
              </a:pPr>
              <a:r>
                <a:rPr lang="en-US" sz="2599">
                  <a:solidFill>
                    <a:srgbClr val="000000"/>
                  </a:solidFill>
                  <a:latin typeface="Saira Medium"/>
                </a:rPr>
                <a:t>- Input: 1 tấm ảnh</a:t>
              </a:r>
            </a:p>
            <a:p>
              <a:pPr>
                <a:lnSpc>
                  <a:spcPts val="3639"/>
                </a:lnSpc>
              </a:pPr>
              <a:r>
                <a:rPr lang="en-US" sz="2599">
                  <a:solidFill>
                    <a:srgbClr val="000000"/>
                  </a:solidFill>
                  <a:latin typeface="Saira Medium"/>
                </a:rPr>
                <a:t>- Output: 1 tấm ảnh (ảnh input sau khi được khử sương)</a:t>
              </a:r>
            </a:p>
          </p:txBody>
        </p:sp>
      </p:grpSp>
      <p:grpSp>
        <p:nvGrpSpPr>
          <p:cNvPr name="Group 25" id="25"/>
          <p:cNvGrpSpPr/>
          <p:nvPr/>
        </p:nvGrpSpPr>
        <p:grpSpPr>
          <a:xfrm rot="0">
            <a:off x="18323632" y="26254884"/>
            <a:ext cx="3457274" cy="4104944"/>
            <a:chOff x="0" y="0"/>
            <a:chExt cx="430025" cy="510584"/>
          </a:xfrm>
        </p:grpSpPr>
        <p:sp>
          <p:nvSpPr>
            <p:cNvPr name="Freeform 26" id="26"/>
            <p:cNvSpPr/>
            <p:nvPr/>
          </p:nvSpPr>
          <p:spPr>
            <a:xfrm>
              <a:off x="0" y="0"/>
              <a:ext cx="430025" cy="510584"/>
            </a:xfrm>
            <a:custGeom>
              <a:avLst/>
              <a:gdLst/>
              <a:ahLst/>
              <a:cxnLst/>
              <a:rect r="r" b="b" t="t" l="l"/>
              <a:pathLst>
                <a:path h="510584" w="430025">
                  <a:moveTo>
                    <a:pt x="53744" y="0"/>
                  </a:moveTo>
                  <a:lnTo>
                    <a:pt x="376282" y="0"/>
                  </a:lnTo>
                  <a:cubicBezTo>
                    <a:pt x="390535" y="0"/>
                    <a:pt x="404205" y="5662"/>
                    <a:pt x="414284" y="15741"/>
                  </a:cubicBezTo>
                  <a:cubicBezTo>
                    <a:pt x="424363" y="25820"/>
                    <a:pt x="430025" y="39490"/>
                    <a:pt x="430025" y="53744"/>
                  </a:cubicBezTo>
                  <a:lnTo>
                    <a:pt x="430025" y="456840"/>
                  </a:lnTo>
                  <a:cubicBezTo>
                    <a:pt x="430025" y="486522"/>
                    <a:pt x="405963" y="510584"/>
                    <a:pt x="376282" y="510584"/>
                  </a:cubicBezTo>
                  <a:lnTo>
                    <a:pt x="53744" y="510584"/>
                  </a:lnTo>
                  <a:cubicBezTo>
                    <a:pt x="24062" y="510584"/>
                    <a:pt x="0" y="486522"/>
                    <a:pt x="0" y="456840"/>
                  </a:cubicBezTo>
                  <a:lnTo>
                    <a:pt x="0" y="53744"/>
                  </a:lnTo>
                  <a:cubicBezTo>
                    <a:pt x="0" y="24062"/>
                    <a:pt x="24062" y="0"/>
                    <a:pt x="53744" y="0"/>
                  </a:cubicBezTo>
                  <a:close/>
                </a:path>
              </a:pathLst>
            </a:custGeom>
            <a:solidFill>
              <a:srgbClr val="85D4BE"/>
            </a:solidFill>
          </p:spPr>
        </p:sp>
        <p:sp>
          <p:nvSpPr>
            <p:cNvPr name="TextBox 27" id="27"/>
            <p:cNvSpPr txBox="true"/>
            <p:nvPr/>
          </p:nvSpPr>
          <p:spPr>
            <a:xfrm>
              <a:off x="0" y="-47625"/>
              <a:ext cx="812800" cy="860425"/>
            </a:xfrm>
            <a:prstGeom prst="rect">
              <a:avLst/>
            </a:prstGeom>
          </p:spPr>
          <p:txBody>
            <a:bodyPr anchor="ctr" rtlCol="false" tIns="215900" lIns="215900" bIns="215900" rIns="215900"/>
            <a:lstStyle/>
            <a:p>
              <a:pPr>
                <a:lnSpc>
                  <a:spcPts val="3639"/>
                </a:lnSpc>
              </a:pPr>
              <a:r>
                <a:rPr lang="en-US" sz="2599">
                  <a:solidFill>
                    <a:srgbClr val="000000"/>
                  </a:solidFill>
                  <a:latin typeface="Saira Medium"/>
                </a:rPr>
                <a:t> Làm sắc nét hình ảnh</a:t>
              </a:r>
            </a:p>
            <a:p>
              <a:pPr>
                <a:lnSpc>
                  <a:spcPts val="3639"/>
                </a:lnSpc>
              </a:pPr>
              <a:r>
                <a:rPr lang="en-US" sz="2599">
                  <a:solidFill>
                    <a:srgbClr val="000000"/>
                  </a:solidFill>
                  <a:latin typeface="Saira Medium"/>
                </a:rPr>
                <a:t>- Input: 1 tấm ảnh</a:t>
              </a:r>
            </a:p>
            <a:p>
              <a:pPr>
                <a:lnSpc>
                  <a:spcPts val="3639"/>
                </a:lnSpc>
              </a:pPr>
              <a:r>
                <a:rPr lang="en-US" sz="2599">
                  <a:solidFill>
                    <a:srgbClr val="000000"/>
                  </a:solidFill>
                  <a:latin typeface="Saira Medium"/>
                </a:rPr>
                <a:t>- Output: 1 tấm ảnh (ảnh input khi các biên cạnh trong hình được làm rõ hơn)</a:t>
              </a:r>
            </a:p>
          </p:txBody>
        </p:sp>
      </p:grpSp>
      <p:grpSp>
        <p:nvGrpSpPr>
          <p:cNvPr name="Group 28" id="28"/>
          <p:cNvGrpSpPr/>
          <p:nvPr/>
        </p:nvGrpSpPr>
        <p:grpSpPr>
          <a:xfrm rot="0">
            <a:off x="9759812" y="29530281"/>
            <a:ext cx="3428293" cy="3190381"/>
            <a:chOff x="0" y="0"/>
            <a:chExt cx="426420" cy="396828"/>
          </a:xfrm>
        </p:grpSpPr>
        <p:sp>
          <p:nvSpPr>
            <p:cNvPr name="Freeform 29" id="29"/>
            <p:cNvSpPr/>
            <p:nvPr/>
          </p:nvSpPr>
          <p:spPr>
            <a:xfrm>
              <a:off x="0" y="0"/>
              <a:ext cx="426420" cy="396828"/>
            </a:xfrm>
            <a:custGeom>
              <a:avLst/>
              <a:gdLst/>
              <a:ahLst/>
              <a:cxnLst/>
              <a:rect r="r" b="b" t="t" l="l"/>
              <a:pathLst>
                <a:path h="396828" w="426420">
                  <a:moveTo>
                    <a:pt x="54198" y="0"/>
                  </a:moveTo>
                  <a:lnTo>
                    <a:pt x="372222" y="0"/>
                  </a:lnTo>
                  <a:cubicBezTo>
                    <a:pt x="402155" y="0"/>
                    <a:pt x="426420" y="24265"/>
                    <a:pt x="426420" y="54198"/>
                  </a:cubicBezTo>
                  <a:lnTo>
                    <a:pt x="426420" y="342630"/>
                  </a:lnTo>
                  <a:cubicBezTo>
                    <a:pt x="426420" y="372563"/>
                    <a:pt x="402155" y="396828"/>
                    <a:pt x="372222" y="396828"/>
                  </a:cubicBezTo>
                  <a:lnTo>
                    <a:pt x="54198" y="396828"/>
                  </a:lnTo>
                  <a:cubicBezTo>
                    <a:pt x="24265" y="396828"/>
                    <a:pt x="0" y="372563"/>
                    <a:pt x="0" y="342630"/>
                  </a:cubicBezTo>
                  <a:lnTo>
                    <a:pt x="0" y="54198"/>
                  </a:lnTo>
                  <a:cubicBezTo>
                    <a:pt x="0" y="24265"/>
                    <a:pt x="24265" y="0"/>
                    <a:pt x="54198" y="0"/>
                  </a:cubicBezTo>
                  <a:close/>
                </a:path>
              </a:pathLst>
            </a:custGeom>
            <a:solidFill>
              <a:srgbClr val="85D4BE"/>
            </a:solidFill>
          </p:spPr>
        </p:sp>
        <p:sp>
          <p:nvSpPr>
            <p:cNvPr name="TextBox 30" id="30"/>
            <p:cNvSpPr txBox="true"/>
            <p:nvPr/>
          </p:nvSpPr>
          <p:spPr>
            <a:xfrm>
              <a:off x="0" y="-47625"/>
              <a:ext cx="812800" cy="860425"/>
            </a:xfrm>
            <a:prstGeom prst="rect">
              <a:avLst/>
            </a:prstGeom>
          </p:spPr>
          <p:txBody>
            <a:bodyPr anchor="ctr" rtlCol="false" tIns="215900" lIns="215900" bIns="215900" rIns="215900"/>
            <a:lstStyle/>
            <a:p>
              <a:pPr>
                <a:lnSpc>
                  <a:spcPts val="3639"/>
                </a:lnSpc>
              </a:pPr>
              <a:r>
                <a:rPr lang="en-US" sz="2599">
                  <a:solidFill>
                    <a:srgbClr val="000000"/>
                  </a:solidFill>
                  <a:latin typeface="Saira Medium"/>
                </a:rPr>
                <a:t>  Tìm tham số thích hợp cho defog filter</a:t>
              </a:r>
            </a:p>
            <a:p>
              <a:pPr>
                <a:lnSpc>
                  <a:spcPts val="3639"/>
                </a:lnSpc>
              </a:pPr>
              <a:r>
                <a:rPr lang="en-US" sz="2599">
                  <a:solidFill>
                    <a:srgbClr val="000000"/>
                  </a:solidFill>
                  <a:latin typeface="Saira Medium"/>
                </a:rPr>
                <a:t>- Input: 1 tấm ảnh </a:t>
              </a:r>
            </a:p>
            <a:p>
              <a:pPr>
                <a:lnSpc>
                  <a:spcPts val="3639"/>
                </a:lnSpc>
              </a:pPr>
              <a:r>
                <a:rPr lang="en-US" sz="2599">
                  <a:solidFill>
                    <a:srgbClr val="000000"/>
                  </a:solidFill>
                  <a:latin typeface="Saira Medium"/>
                </a:rPr>
                <a:t>- Output: tham số Defog</a:t>
              </a:r>
            </a:p>
          </p:txBody>
        </p:sp>
      </p:grpSp>
      <p:grpSp>
        <p:nvGrpSpPr>
          <p:cNvPr name="Group 31" id="31"/>
          <p:cNvGrpSpPr/>
          <p:nvPr/>
        </p:nvGrpSpPr>
        <p:grpSpPr>
          <a:xfrm rot="0">
            <a:off x="13545242" y="31356025"/>
            <a:ext cx="4445294" cy="3190544"/>
            <a:chOff x="0" y="0"/>
            <a:chExt cx="552918" cy="396848"/>
          </a:xfrm>
        </p:grpSpPr>
        <p:sp>
          <p:nvSpPr>
            <p:cNvPr name="Freeform 32" id="32"/>
            <p:cNvSpPr/>
            <p:nvPr/>
          </p:nvSpPr>
          <p:spPr>
            <a:xfrm>
              <a:off x="0" y="0"/>
              <a:ext cx="552918" cy="396848"/>
            </a:xfrm>
            <a:custGeom>
              <a:avLst/>
              <a:gdLst/>
              <a:ahLst/>
              <a:cxnLst/>
              <a:rect r="r" b="b" t="t" l="l"/>
              <a:pathLst>
                <a:path h="396848" w="552918">
                  <a:moveTo>
                    <a:pt x="41798" y="0"/>
                  </a:moveTo>
                  <a:lnTo>
                    <a:pt x="511119" y="0"/>
                  </a:lnTo>
                  <a:cubicBezTo>
                    <a:pt x="522205" y="0"/>
                    <a:pt x="532836" y="4404"/>
                    <a:pt x="540675" y="12242"/>
                  </a:cubicBezTo>
                  <a:cubicBezTo>
                    <a:pt x="548514" y="20081"/>
                    <a:pt x="552918" y="30713"/>
                    <a:pt x="552918" y="41798"/>
                  </a:cubicBezTo>
                  <a:lnTo>
                    <a:pt x="552918" y="355050"/>
                  </a:lnTo>
                  <a:cubicBezTo>
                    <a:pt x="552918" y="378135"/>
                    <a:pt x="534204" y="396848"/>
                    <a:pt x="511119" y="396848"/>
                  </a:cubicBezTo>
                  <a:lnTo>
                    <a:pt x="41798" y="396848"/>
                  </a:lnTo>
                  <a:cubicBezTo>
                    <a:pt x="30713" y="396848"/>
                    <a:pt x="20081" y="392445"/>
                    <a:pt x="12242" y="384606"/>
                  </a:cubicBezTo>
                  <a:cubicBezTo>
                    <a:pt x="4404" y="376767"/>
                    <a:pt x="0" y="366136"/>
                    <a:pt x="0" y="355050"/>
                  </a:cubicBezTo>
                  <a:lnTo>
                    <a:pt x="0" y="41798"/>
                  </a:lnTo>
                  <a:cubicBezTo>
                    <a:pt x="0" y="30713"/>
                    <a:pt x="4404" y="20081"/>
                    <a:pt x="12242" y="12242"/>
                  </a:cubicBezTo>
                  <a:cubicBezTo>
                    <a:pt x="20081" y="4404"/>
                    <a:pt x="30713" y="0"/>
                    <a:pt x="41798" y="0"/>
                  </a:cubicBezTo>
                  <a:close/>
                </a:path>
              </a:pathLst>
            </a:custGeom>
            <a:solidFill>
              <a:srgbClr val="85D4BE"/>
            </a:solidFill>
          </p:spPr>
        </p:sp>
        <p:sp>
          <p:nvSpPr>
            <p:cNvPr name="TextBox 33" id="33"/>
            <p:cNvSpPr txBox="true"/>
            <p:nvPr/>
          </p:nvSpPr>
          <p:spPr>
            <a:xfrm>
              <a:off x="0" y="-47625"/>
              <a:ext cx="812800" cy="860425"/>
            </a:xfrm>
            <a:prstGeom prst="rect">
              <a:avLst/>
            </a:prstGeom>
          </p:spPr>
          <p:txBody>
            <a:bodyPr anchor="ctr" rtlCol="false" tIns="215900" lIns="215900" bIns="215900" rIns="215900"/>
            <a:lstStyle/>
            <a:p>
              <a:pPr>
                <a:lnSpc>
                  <a:spcPts val="3639"/>
                </a:lnSpc>
              </a:pPr>
              <a:r>
                <a:rPr lang="en-US" sz="2599">
                  <a:solidFill>
                    <a:srgbClr val="000000"/>
                  </a:solidFill>
                  <a:latin typeface="Saira Medium"/>
                </a:rPr>
                <a:t>  Tìm tham số thích hợp cho pixel-wise filter</a:t>
              </a:r>
            </a:p>
            <a:p>
              <a:pPr>
                <a:lnSpc>
                  <a:spcPts val="3639"/>
                </a:lnSpc>
              </a:pPr>
              <a:r>
                <a:rPr lang="en-US" sz="2599">
                  <a:solidFill>
                    <a:srgbClr val="000000"/>
                  </a:solidFill>
                  <a:latin typeface="Saira Medium"/>
                </a:rPr>
                <a:t>- Input: 1 tấm hình </a:t>
              </a:r>
            </a:p>
            <a:p>
              <a:pPr>
                <a:lnSpc>
                  <a:spcPts val="3639"/>
                </a:lnSpc>
              </a:pPr>
              <a:r>
                <a:rPr lang="en-US" sz="2599">
                  <a:solidFill>
                    <a:srgbClr val="000000"/>
                  </a:solidFill>
                  <a:latin typeface="Saira Medium"/>
                </a:rPr>
                <a:t>- Output: tham số While balance, Contrast, Tone, Gamma </a:t>
              </a:r>
            </a:p>
          </p:txBody>
        </p:sp>
      </p:grpSp>
      <p:grpSp>
        <p:nvGrpSpPr>
          <p:cNvPr name="Group 34" id="34"/>
          <p:cNvGrpSpPr/>
          <p:nvPr/>
        </p:nvGrpSpPr>
        <p:grpSpPr>
          <a:xfrm rot="0">
            <a:off x="18323632" y="30877987"/>
            <a:ext cx="3457274" cy="3120481"/>
            <a:chOff x="0" y="0"/>
            <a:chExt cx="430025" cy="388134"/>
          </a:xfrm>
        </p:grpSpPr>
        <p:sp>
          <p:nvSpPr>
            <p:cNvPr name="Freeform 35" id="35"/>
            <p:cNvSpPr/>
            <p:nvPr/>
          </p:nvSpPr>
          <p:spPr>
            <a:xfrm>
              <a:off x="0" y="0"/>
              <a:ext cx="430025" cy="388134"/>
            </a:xfrm>
            <a:custGeom>
              <a:avLst/>
              <a:gdLst/>
              <a:ahLst/>
              <a:cxnLst/>
              <a:rect r="r" b="b" t="t" l="l"/>
              <a:pathLst>
                <a:path h="388134" w="430025">
                  <a:moveTo>
                    <a:pt x="53744" y="0"/>
                  </a:moveTo>
                  <a:lnTo>
                    <a:pt x="376282" y="0"/>
                  </a:lnTo>
                  <a:cubicBezTo>
                    <a:pt x="390535" y="0"/>
                    <a:pt x="404205" y="5662"/>
                    <a:pt x="414284" y="15741"/>
                  </a:cubicBezTo>
                  <a:cubicBezTo>
                    <a:pt x="424363" y="25820"/>
                    <a:pt x="430025" y="39490"/>
                    <a:pt x="430025" y="53744"/>
                  </a:cubicBezTo>
                  <a:lnTo>
                    <a:pt x="430025" y="334390"/>
                  </a:lnTo>
                  <a:cubicBezTo>
                    <a:pt x="430025" y="364072"/>
                    <a:pt x="405963" y="388134"/>
                    <a:pt x="376282" y="388134"/>
                  </a:cubicBezTo>
                  <a:lnTo>
                    <a:pt x="53744" y="388134"/>
                  </a:lnTo>
                  <a:cubicBezTo>
                    <a:pt x="24062" y="388134"/>
                    <a:pt x="0" y="364072"/>
                    <a:pt x="0" y="334390"/>
                  </a:cubicBezTo>
                  <a:lnTo>
                    <a:pt x="0" y="53744"/>
                  </a:lnTo>
                  <a:cubicBezTo>
                    <a:pt x="0" y="24062"/>
                    <a:pt x="24062" y="0"/>
                    <a:pt x="53744" y="0"/>
                  </a:cubicBezTo>
                  <a:close/>
                </a:path>
              </a:pathLst>
            </a:custGeom>
            <a:solidFill>
              <a:srgbClr val="85D4BE"/>
            </a:solidFill>
          </p:spPr>
        </p:sp>
        <p:sp>
          <p:nvSpPr>
            <p:cNvPr name="TextBox 36" id="36"/>
            <p:cNvSpPr txBox="true"/>
            <p:nvPr/>
          </p:nvSpPr>
          <p:spPr>
            <a:xfrm>
              <a:off x="0" y="-57150"/>
              <a:ext cx="812800" cy="869950"/>
            </a:xfrm>
            <a:prstGeom prst="rect">
              <a:avLst/>
            </a:prstGeom>
          </p:spPr>
          <p:txBody>
            <a:bodyPr anchor="ctr" rtlCol="false" tIns="215900" lIns="215900" bIns="215900" rIns="215900"/>
            <a:lstStyle/>
            <a:p>
              <a:pPr>
                <a:lnSpc>
                  <a:spcPts val="3639"/>
                </a:lnSpc>
              </a:pPr>
              <a:r>
                <a:rPr lang="en-US" sz="2599">
                  <a:solidFill>
                    <a:srgbClr val="000000"/>
                  </a:solidFill>
                  <a:latin typeface="Noto Serif"/>
                </a:rPr>
                <a:t>  Tìm tham số thích hợp cho sharpen filter </a:t>
              </a:r>
            </a:p>
            <a:p>
              <a:pPr>
                <a:lnSpc>
                  <a:spcPts val="3639"/>
                </a:lnSpc>
              </a:pPr>
              <a:r>
                <a:rPr lang="en-US" sz="2599">
                  <a:solidFill>
                    <a:srgbClr val="000000"/>
                  </a:solidFill>
                  <a:latin typeface="Noto Serif"/>
                </a:rPr>
                <a:t>- Input: 1 tấm hình </a:t>
              </a:r>
            </a:p>
            <a:p>
              <a:pPr>
                <a:lnSpc>
                  <a:spcPts val="3639"/>
                </a:lnSpc>
              </a:pPr>
              <a:r>
                <a:rPr lang="en-US" sz="2599">
                  <a:solidFill>
                    <a:srgbClr val="000000"/>
                  </a:solidFill>
                  <a:latin typeface="Noto Serif"/>
                </a:rPr>
                <a:t>- Output: tham số Sharpan</a:t>
              </a:r>
            </a:p>
          </p:txBody>
        </p:sp>
      </p:grpSp>
      <p:sp>
        <p:nvSpPr>
          <p:cNvPr name="AutoShape 37" id="37"/>
          <p:cNvSpPr/>
          <p:nvPr/>
        </p:nvSpPr>
        <p:spPr>
          <a:xfrm rot="10467004">
            <a:off x="4970467" y="23618157"/>
            <a:ext cx="6225286" cy="0"/>
          </a:xfrm>
          <a:prstGeom prst="line">
            <a:avLst/>
          </a:prstGeom>
          <a:ln cap="flat" w="28575">
            <a:solidFill>
              <a:srgbClr val="000000"/>
            </a:solidFill>
            <a:prstDash val="solid"/>
            <a:headEnd type="none" len="sm" w="sm"/>
            <a:tailEnd type="arrow" len="sm" w="med"/>
          </a:ln>
        </p:spPr>
      </p:sp>
      <p:sp>
        <p:nvSpPr>
          <p:cNvPr name="AutoShape 38" id="38"/>
          <p:cNvSpPr/>
          <p:nvPr/>
        </p:nvSpPr>
        <p:spPr>
          <a:xfrm rot="447310">
            <a:off x="11161549" y="23618157"/>
            <a:ext cx="4640190" cy="0"/>
          </a:xfrm>
          <a:prstGeom prst="line">
            <a:avLst/>
          </a:prstGeom>
          <a:ln cap="flat" w="28575">
            <a:solidFill>
              <a:srgbClr val="000000"/>
            </a:solidFill>
            <a:prstDash val="solid"/>
            <a:headEnd type="none" len="sm" w="sm"/>
            <a:tailEnd type="arrow" len="sm" w="med"/>
          </a:ln>
        </p:spPr>
      </p:sp>
      <p:sp>
        <p:nvSpPr>
          <p:cNvPr name="AutoShape 39" id="39"/>
          <p:cNvSpPr/>
          <p:nvPr/>
        </p:nvSpPr>
        <p:spPr>
          <a:xfrm rot="10144033">
            <a:off x="2644535" y="27333513"/>
            <a:ext cx="2361957" cy="0"/>
          </a:xfrm>
          <a:prstGeom prst="line">
            <a:avLst/>
          </a:prstGeom>
          <a:ln cap="flat" w="28575">
            <a:solidFill>
              <a:srgbClr val="000000"/>
            </a:solidFill>
            <a:prstDash val="solid"/>
            <a:headEnd type="none" len="sm" w="sm"/>
            <a:tailEnd type="arrow" len="sm" w="med"/>
          </a:ln>
        </p:spPr>
      </p:sp>
      <p:sp>
        <p:nvSpPr>
          <p:cNvPr name="AutoShape 40" id="40"/>
          <p:cNvSpPr/>
          <p:nvPr/>
        </p:nvSpPr>
        <p:spPr>
          <a:xfrm rot="709739">
            <a:off x="4961128" y="27340527"/>
            <a:ext cx="2253707" cy="0"/>
          </a:xfrm>
          <a:prstGeom prst="line">
            <a:avLst/>
          </a:prstGeom>
          <a:ln cap="flat" w="28575">
            <a:solidFill>
              <a:srgbClr val="000000"/>
            </a:solidFill>
            <a:prstDash val="solid"/>
            <a:headEnd type="none" len="sm" w="sm"/>
            <a:tailEnd type="arrow" len="sm" w="med"/>
          </a:ln>
        </p:spPr>
      </p:sp>
      <p:sp>
        <p:nvSpPr>
          <p:cNvPr name="AutoShape 41" id="41"/>
          <p:cNvSpPr/>
          <p:nvPr/>
        </p:nvSpPr>
        <p:spPr>
          <a:xfrm rot="10412362">
            <a:off x="11460191" y="25982062"/>
            <a:ext cx="4335703" cy="0"/>
          </a:xfrm>
          <a:prstGeom prst="line">
            <a:avLst/>
          </a:prstGeom>
          <a:ln cap="flat" w="28575">
            <a:solidFill>
              <a:srgbClr val="000000"/>
            </a:solidFill>
            <a:prstDash val="solid"/>
            <a:headEnd type="none" len="sm" w="sm"/>
            <a:tailEnd type="arrow" len="sm" w="med"/>
          </a:ln>
        </p:spPr>
      </p:sp>
      <p:sp>
        <p:nvSpPr>
          <p:cNvPr name="AutoShape 42" id="42"/>
          <p:cNvSpPr/>
          <p:nvPr/>
        </p:nvSpPr>
        <p:spPr>
          <a:xfrm rot="5492712">
            <a:off x="15524259" y="25989141"/>
            <a:ext cx="502194" cy="0"/>
          </a:xfrm>
          <a:prstGeom prst="line">
            <a:avLst/>
          </a:prstGeom>
          <a:ln cap="flat" w="28575">
            <a:solidFill>
              <a:srgbClr val="000000"/>
            </a:solidFill>
            <a:prstDash val="solid"/>
            <a:headEnd type="none" len="sm" w="sm"/>
            <a:tailEnd type="arrow" len="sm" w="med"/>
          </a:ln>
        </p:spPr>
      </p:sp>
      <p:sp>
        <p:nvSpPr>
          <p:cNvPr name="AutoShape 43" id="43"/>
          <p:cNvSpPr/>
          <p:nvPr/>
        </p:nvSpPr>
        <p:spPr>
          <a:xfrm rot="402695">
            <a:off x="15767395" y="25989386"/>
            <a:ext cx="4299607" cy="0"/>
          </a:xfrm>
          <a:prstGeom prst="line">
            <a:avLst/>
          </a:prstGeom>
          <a:ln cap="flat" w="28575">
            <a:solidFill>
              <a:srgbClr val="000000"/>
            </a:solidFill>
            <a:prstDash val="solid"/>
            <a:headEnd type="none" len="sm" w="sm"/>
            <a:tailEnd type="arrow" len="sm" w="med"/>
          </a:ln>
        </p:spPr>
      </p:sp>
      <p:sp>
        <p:nvSpPr>
          <p:cNvPr name="AutoShape 44" id="44"/>
          <p:cNvSpPr/>
          <p:nvPr/>
        </p:nvSpPr>
        <p:spPr>
          <a:xfrm rot="5400000">
            <a:off x="11203547" y="29245623"/>
            <a:ext cx="540822" cy="0"/>
          </a:xfrm>
          <a:prstGeom prst="line">
            <a:avLst/>
          </a:prstGeom>
          <a:ln cap="flat" w="28575">
            <a:solidFill>
              <a:srgbClr val="000000"/>
            </a:solidFill>
            <a:prstDash val="solid"/>
            <a:headEnd type="none" len="sm" w="sm"/>
            <a:tailEnd type="arrow" len="sm" w="med"/>
          </a:ln>
        </p:spPr>
      </p:sp>
      <p:sp>
        <p:nvSpPr>
          <p:cNvPr name="AutoShape 45" id="45"/>
          <p:cNvSpPr/>
          <p:nvPr/>
        </p:nvSpPr>
        <p:spPr>
          <a:xfrm rot="5404435">
            <a:off x="15498493" y="31072034"/>
            <a:ext cx="539489" cy="0"/>
          </a:xfrm>
          <a:prstGeom prst="line">
            <a:avLst/>
          </a:prstGeom>
          <a:ln cap="flat" w="28575">
            <a:solidFill>
              <a:srgbClr val="000000"/>
            </a:solidFill>
            <a:prstDash val="solid"/>
            <a:headEnd type="none" len="sm" w="sm"/>
            <a:tailEnd type="arrow" len="sm" w="med"/>
          </a:ln>
        </p:spPr>
      </p:sp>
      <p:sp>
        <p:nvSpPr>
          <p:cNvPr name="AutoShape 46" id="46"/>
          <p:cNvSpPr/>
          <p:nvPr/>
        </p:nvSpPr>
        <p:spPr>
          <a:xfrm rot="5400000">
            <a:off x="19793190" y="30604661"/>
            <a:ext cx="518159" cy="0"/>
          </a:xfrm>
          <a:prstGeom prst="line">
            <a:avLst/>
          </a:prstGeom>
          <a:ln cap="flat" w="28575">
            <a:solidFill>
              <a:srgbClr val="000000"/>
            </a:solidFill>
            <a:prstDash val="solid"/>
            <a:headEnd type="none" len="sm" w="sm"/>
            <a:tailEnd type="arrow" len="sm" w="med"/>
          </a:ln>
        </p:spPr>
      </p:sp>
      <p:pic>
        <p:nvPicPr>
          <p:cNvPr name="Picture 47" id="47"/>
          <p:cNvPicPr>
            <a:picLocks noChangeAspect="true"/>
          </p:cNvPicPr>
          <p:nvPr/>
        </p:nvPicPr>
        <p:blipFill>
          <a:blip r:embed="rId4"/>
          <a:srcRect l="0" t="0" r="0" b="0"/>
          <a:stretch>
            <a:fillRect/>
          </a:stretch>
        </p:blipFill>
        <p:spPr>
          <a:xfrm flipH="false" flipV="false" rot="0">
            <a:off x="293523" y="36666602"/>
            <a:ext cx="12533648" cy="5147580"/>
          </a:xfrm>
          <a:prstGeom prst="rect">
            <a:avLst/>
          </a:prstGeom>
        </p:spPr>
      </p:pic>
      <p:grpSp>
        <p:nvGrpSpPr>
          <p:cNvPr name="Group 48" id="48"/>
          <p:cNvGrpSpPr/>
          <p:nvPr/>
        </p:nvGrpSpPr>
        <p:grpSpPr>
          <a:xfrm rot="0">
            <a:off x="536768" y="14635959"/>
            <a:ext cx="29113166" cy="5033822"/>
            <a:chOff x="0" y="0"/>
            <a:chExt cx="2605274" cy="450466"/>
          </a:xfrm>
        </p:grpSpPr>
        <p:sp>
          <p:nvSpPr>
            <p:cNvPr name="Freeform 49" id="49"/>
            <p:cNvSpPr/>
            <p:nvPr/>
          </p:nvSpPr>
          <p:spPr>
            <a:xfrm>
              <a:off x="0" y="0"/>
              <a:ext cx="2605274" cy="450466"/>
            </a:xfrm>
            <a:custGeom>
              <a:avLst/>
              <a:gdLst/>
              <a:ahLst/>
              <a:cxnLst/>
              <a:rect r="r" b="b" t="t" l="l"/>
              <a:pathLst>
                <a:path h="450466" w="2605274">
                  <a:moveTo>
                    <a:pt x="26593" y="0"/>
                  </a:moveTo>
                  <a:lnTo>
                    <a:pt x="2578681" y="0"/>
                  </a:lnTo>
                  <a:cubicBezTo>
                    <a:pt x="2585734" y="0"/>
                    <a:pt x="2592498" y="2802"/>
                    <a:pt x="2597485" y="7789"/>
                  </a:cubicBezTo>
                  <a:cubicBezTo>
                    <a:pt x="2602472" y="12776"/>
                    <a:pt x="2605274" y="19540"/>
                    <a:pt x="2605274" y="26593"/>
                  </a:cubicBezTo>
                  <a:lnTo>
                    <a:pt x="2605274" y="423873"/>
                  </a:lnTo>
                  <a:cubicBezTo>
                    <a:pt x="2605274" y="438560"/>
                    <a:pt x="2593368" y="450466"/>
                    <a:pt x="2578681" y="450466"/>
                  </a:cubicBezTo>
                  <a:lnTo>
                    <a:pt x="26593" y="450466"/>
                  </a:lnTo>
                  <a:cubicBezTo>
                    <a:pt x="19540" y="450466"/>
                    <a:pt x="12776" y="447664"/>
                    <a:pt x="7789" y="442677"/>
                  </a:cubicBezTo>
                  <a:cubicBezTo>
                    <a:pt x="2802" y="437690"/>
                    <a:pt x="0" y="430926"/>
                    <a:pt x="0" y="423873"/>
                  </a:cubicBezTo>
                  <a:lnTo>
                    <a:pt x="0" y="26593"/>
                  </a:lnTo>
                  <a:cubicBezTo>
                    <a:pt x="0" y="11906"/>
                    <a:pt x="11906" y="0"/>
                    <a:pt x="26593" y="0"/>
                  </a:cubicBezTo>
                  <a:close/>
                </a:path>
              </a:pathLst>
            </a:custGeom>
            <a:solidFill>
              <a:srgbClr val="D6E9AA"/>
            </a:solidFill>
          </p:spPr>
        </p:sp>
        <p:sp>
          <p:nvSpPr>
            <p:cNvPr name="TextBox 50" id="50"/>
            <p:cNvSpPr txBox="true"/>
            <p:nvPr/>
          </p:nvSpPr>
          <p:spPr>
            <a:xfrm>
              <a:off x="0" y="-76200"/>
              <a:ext cx="812800" cy="889000"/>
            </a:xfrm>
            <a:prstGeom prst="rect">
              <a:avLst/>
            </a:prstGeom>
          </p:spPr>
          <p:txBody>
            <a:bodyPr anchor="ctr" rtlCol="false" tIns="50800" lIns="50800" bIns="50800" rIns="50800"/>
            <a:lstStyle/>
            <a:p>
              <a:pPr algn="ctr">
                <a:lnSpc>
                  <a:spcPts val="5599"/>
                </a:lnSpc>
              </a:pPr>
            </a:p>
            <a:p>
              <a:pPr algn="ctr">
                <a:lnSpc>
                  <a:spcPts val="5599"/>
                </a:lnSpc>
              </a:pPr>
            </a:p>
            <a:p>
              <a:pPr algn="ctr">
                <a:lnSpc>
                  <a:spcPts val="5599"/>
                </a:lnSpc>
              </a:pPr>
            </a:p>
          </p:txBody>
        </p:sp>
      </p:grpSp>
      <p:grpSp>
        <p:nvGrpSpPr>
          <p:cNvPr name="Group 51" id="51"/>
          <p:cNvGrpSpPr/>
          <p:nvPr/>
        </p:nvGrpSpPr>
        <p:grpSpPr>
          <a:xfrm rot="0">
            <a:off x="8934707" y="19736456"/>
            <a:ext cx="5188990" cy="1199488"/>
            <a:chOff x="0" y="0"/>
            <a:chExt cx="3816286" cy="882173"/>
          </a:xfrm>
        </p:grpSpPr>
        <p:sp>
          <p:nvSpPr>
            <p:cNvPr name="Freeform 52" id="52"/>
            <p:cNvSpPr/>
            <p:nvPr/>
          </p:nvSpPr>
          <p:spPr>
            <a:xfrm>
              <a:off x="0" y="0"/>
              <a:ext cx="3816286" cy="882173"/>
            </a:xfrm>
            <a:custGeom>
              <a:avLst/>
              <a:gdLst/>
              <a:ahLst/>
              <a:cxnLst/>
              <a:rect r="r" b="b" t="t" l="l"/>
              <a:pathLst>
                <a:path h="882173" w="3816286">
                  <a:moveTo>
                    <a:pt x="3816286" y="441087"/>
                  </a:moveTo>
                  <a:lnTo>
                    <a:pt x="3613086" y="882173"/>
                  </a:lnTo>
                  <a:lnTo>
                    <a:pt x="203200" y="882173"/>
                  </a:lnTo>
                  <a:lnTo>
                    <a:pt x="0" y="441087"/>
                  </a:lnTo>
                  <a:lnTo>
                    <a:pt x="203200" y="0"/>
                  </a:lnTo>
                  <a:lnTo>
                    <a:pt x="3613086" y="0"/>
                  </a:lnTo>
                  <a:lnTo>
                    <a:pt x="3816286" y="441087"/>
                  </a:lnTo>
                  <a:close/>
                </a:path>
              </a:pathLst>
            </a:custGeom>
            <a:solidFill>
              <a:srgbClr val="21B7A9"/>
            </a:solidFill>
          </p:spPr>
        </p:sp>
        <p:sp>
          <p:nvSpPr>
            <p:cNvPr name="TextBox 53" id="53"/>
            <p:cNvSpPr txBox="true"/>
            <p:nvPr/>
          </p:nvSpPr>
          <p:spPr>
            <a:xfrm>
              <a:off x="114300" y="-95250"/>
              <a:ext cx="584200" cy="793750"/>
            </a:xfrm>
            <a:prstGeom prst="rect">
              <a:avLst/>
            </a:prstGeom>
          </p:spPr>
          <p:txBody>
            <a:bodyPr anchor="ctr" rtlCol="false" tIns="50800" lIns="50800" bIns="50800" rIns="50800"/>
            <a:lstStyle/>
            <a:p>
              <a:pPr algn="ctr">
                <a:lnSpc>
                  <a:spcPts val="6999"/>
                </a:lnSpc>
              </a:pPr>
              <a:r>
                <a:rPr lang="en-US" sz="4999">
                  <a:solidFill>
                    <a:srgbClr val="000000"/>
                  </a:solidFill>
                  <a:latin typeface="Saira Medium Bold"/>
                </a:rPr>
                <a:t>Decompose</a:t>
              </a:r>
            </a:p>
          </p:txBody>
        </p:sp>
      </p:grpSp>
      <p:grpSp>
        <p:nvGrpSpPr>
          <p:cNvPr name="Group 54" id="54"/>
          <p:cNvGrpSpPr/>
          <p:nvPr/>
        </p:nvGrpSpPr>
        <p:grpSpPr>
          <a:xfrm rot="0">
            <a:off x="7089839" y="4680691"/>
            <a:ext cx="5665840" cy="2293377"/>
            <a:chOff x="0" y="0"/>
            <a:chExt cx="152107" cy="61569"/>
          </a:xfrm>
        </p:grpSpPr>
        <p:sp>
          <p:nvSpPr>
            <p:cNvPr name="Freeform 55" id="55"/>
            <p:cNvSpPr/>
            <p:nvPr/>
          </p:nvSpPr>
          <p:spPr>
            <a:xfrm>
              <a:off x="0" y="0"/>
              <a:ext cx="152107" cy="61569"/>
            </a:xfrm>
            <a:custGeom>
              <a:avLst/>
              <a:gdLst/>
              <a:ahLst/>
              <a:cxnLst/>
              <a:rect r="r" b="b" t="t" l="l"/>
              <a:pathLst>
                <a:path h="61569" w="152107">
                  <a:moveTo>
                    <a:pt x="0" y="0"/>
                  </a:moveTo>
                  <a:lnTo>
                    <a:pt x="152107" y="0"/>
                  </a:lnTo>
                  <a:lnTo>
                    <a:pt x="152107" y="61569"/>
                  </a:lnTo>
                  <a:lnTo>
                    <a:pt x="0" y="61569"/>
                  </a:lnTo>
                  <a:close/>
                </a:path>
              </a:pathLst>
            </a:custGeom>
            <a:solidFill>
              <a:srgbClr val="85D4BE"/>
            </a:solidFill>
          </p:spPr>
        </p:sp>
        <p:sp>
          <p:nvSpPr>
            <p:cNvPr name="TextBox 56" id="56"/>
            <p:cNvSpPr txBox="true"/>
            <p:nvPr/>
          </p:nvSpPr>
          <p:spPr>
            <a:xfrm>
              <a:off x="0" y="-66675"/>
              <a:ext cx="812800" cy="879475"/>
            </a:xfrm>
            <a:prstGeom prst="rect">
              <a:avLst/>
            </a:prstGeom>
          </p:spPr>
          <p:txBody>
            <a:bodyPr anchor="ctr" rtlCol="false" tIns="50800" lIns="50800" bIns="50800" rIns="50800"/>
            <a:lstStyle/>
            <a:p>
              <a:pPr>
                <a:lnSpc>
                  <a:spcPts val="5599"/>
                </a:lnSpc>
              </a:pPr>
              <a:r>
                <a:rPr lang="en-US" sz="3999">
                  <a:solidFill>
                    <a:srgbClr val="000000"/>
                  </a:solidFill>
                  <a:latin typeface="Saira Medium Bold"/>
                </a:rPr>
                <a:t>   THÀNH VIÊN NHÓM:</a:t>
              </a:r>
            </a:p>
            <a:p>
              <a:pPr>
                <a:lnSpc>
                  <a:spcPts val="3779"/>
                </a:lnSpc>
              </a:pPr>
              <a:r>
                <a:rPr lang="en-US" sz="2700">
                  <a:solidFill>
                    <a:srgbClr val="000000"/>
                  </a:solidFill>
                  <a:latin typeface="Saira Medium Bold"/>
                </a:rPr>
                <a:t>       Trương Thành Thắng             </a:t>
              </a:r>
            </a:p>
            <a:p>
              <a:pPr algn="just">
                <a:lnSpc>
                  <a:spcPts val="3779"/>
                </a:lnSpc>
              </a:pPr>
              <a:r>
                <a:rPr lang="en-US" sz="2700">
                  <a:solidFill>
                    <a:srgbClr val="000000"/>
                  </a:solidFill>
                  <a:latin typeface="Saira Medium Bold"/>
                </a:rPr>
                <a:t>       20521907@gm.uit.edu.vn</a:t>
              </a:r>
            </a:p>
            <a:p>
              <a:pPr algn="just">
                <a:lnSpc>
                  <a:spcPts val="3220"/>
                </a:lnSpc>
              </a:pPr>
            </a:p>
          </p:txBody>
        </p:sp>
      </p:grpSp>
      <p:grpSp>
        <p:nvGrpSpPr>
          <p:cNvPr name="Group 57" id="57"/>
          <p:cNvGrpSpPr/>
          <p:nvPr/>
        </p:nvGrpSpPr>
        <p:grpSpPr>
          <a:xfrm rot="0">
            <a:off x="12330913" y="4685770"/>
            <a:ext cx="4132979" cy="2283219"/>
            <a:chOff x="0" y="0"/>
            <a:chExt cx="110955" cy="61296"/>
          </a:xfrm>
        </p:grpSpPr>
        <p:sp>
          <p:nvSpPr>
            <p:cNvPr name="Freeform 58" id="58"/>
            <p:cNvSpPr/>
            <p:nvPr/>
          </p:nvSpPr>
          <p:spPr>
            <a:xfrm>
              <a:off x="0" y="0"/>
              <a:ext cx="110955" cy="61296"/>
            </a:xfrm>
            <a:custGeom>
              <a:avLst/>
              <a:gdLst/>
              <a:ahLst/>
              <a:cxnLst/>
              <a:rect r="r" b="b" t="t" l="l"/>
              <a:pathLst>
                <a:path h="61296" w="110955">
                  <a:moveTo>
                    <a:pt x="0" y="0"/>
                  </a:moveTo>
                  <a:lnTo>
                    <a:pt x="110955" y="0"/>
                  </a:lnTo>
                  <a:lnTo>
                    <a:pt x="110955" y="61296"/>
                  </a:lnTo>
                  <a:lnTo>
                    <a:pt x="0" y="61296"/>
                  </a:lnTo>
                  <a:close/>
                </a:path>
              </a:pathLst>
            </a:custGeom>
            <a:solidFill>
              <a:srgbClr val="85D4BE"/>
            </a:solidFill>
          </p:spPr>
        </p:sp>
        <p:sp>
          <p:nvSpPr>
            <p:cNvPr name="TextBox 59" id="59"/>
            <p:cNvSpPr txBox="true"/>
            <p:nvPr/>
          </p:nvSpPr>
          <p:spPr>
            <a:xfrm>
              <a:off x="0" y="-66675"/>
              <a:ext cx="812800" cy="879475"/>
            </a:xfrm>
            <a:prstGeom prst="rect">
              <a:avLst/>
            </a:prstGeom>
          </p:spPr>
          <p:txBody>
            <a:bodyPr anchor="ctr" rtlCol="false" tIns="50800" lIns="50800" bIns="50800" rIns="50800"/>
            <a:lstStyle/>
            <a:p>
              <a:pPr>
                <a:lnSpc>
                  <a:spcPts val="5599"/>
                </a:lnSpc>
              </a:pPr>
              <a:r>
                <a:rPr lang="en-US" sz="3999">
                  <a:solidFill>
                    <a:srgbClr val="000000"/>
                  </a:solidFill>
                  <a:latin typeface="Saira Medium Bold"/>
                </a:rPr>
                <a:t> </a:t>
              </a:r>
            </a:p>
            <a:p>
              <a:pPr>
                <a:lnSpc>
                  <a:spcPts val="3779"/>
                </a:lnSpc>
              </a:pPr>
              <a:r>
                <a:rPr lang="en-US" sz="2699">
                  <a:solidFill>
                    <a:srgbClr val="000000"/>
                  </a:solidFill>
                  <a:latin typeface="Saira Medium Bold"/>
                </a:rPr>
                <a:t>Trần Văn Lực</a:t>
              </a:r>
            </a:p>
            <a:p>
              <a:pPr>
                <a:lnSpc>
                  <a:spcPts val="3779"/>
                </a:lnSpc>
              </a:pPr>
              <a:r>
                <a:rPr lang="en-US" sz="2699">
                  <a:solidFill>
                    <a:srgbClr val="000000"/>
                  </a:solidFill>
                  <a:latin typeface="Saira Medium Bold"/>
                </a:rPr>
                <a:t>20512587@gm.uit.edu</a:t>
              </a:r>
            </a:p>
            <a:p>
              <a:pPr algn="l">
                <a:lnSpc>
                  <a:spcPts val="3220"/>
                </a:lnSpc>
              </a:pPr>
            </a:p>
          </p:txBody>
        </p:sp>
      </p:grpSp>
      <p:grpSp>
        <p:nvGrpSpPr>
          <p:cNvPr name="Group 60" id="60"/>
          <p:cNvGrpSpPr/>
          <p:nvPr/>
        </p:nvGrpSpPr>
        <p:grpSpPr>
          <a:xfrm rot="0">
            <a:off x="20721803" y="4685770"/>
            <a:ext cx="4554117" cy="2283219"/>
            <a:chOff x="0" y="0"/>
            <a:chExt cx="122261" cy="61296"/>
          </a:xfrm>
        </p:grpSpPr>
        <p:sp>
          <p:nvSpPr>
            <p:cNvPr name="Freeform 61" id="61"/>
            <p:cNvSpPr/>
            <p:nvPr/>
          </p:nvSpPr>
          <p:spPr>
            <a:xfrm>
              <a:off x="0" y="0"/>
              <a:ext cx="122261" cy="61296"/>
            </a:xfrm>
            <a:custGeom>
              <a:avLst/>
              <a:gdLst/>
              <a:ahLst/>
              <a:cxnLst/>
              <a:rect r="r" b="b" t="t" l="l"/>
              <a:pathLst>
                <a:path h="61296" w="122261">
                  <a:moveTo>
                    <a:pt x="0" y="0"/>
                  </a:moveTo>
                  <a:lnTo>
                    <a:pt x="122261" y="0"/>
                  </a:lnTo>
                  <a:lnTo>
                    <a:pt x="122261" y="61296"/>
                  </a:lnTo>
                  <a:lnTo>
                    <a:pt x="0" y="61296"/>
                  </a:lnTo>
                  <a:close/>
                </a:path>
              </a:pathLst>
            </a:custGeom>
            <a:solidFill>
              <a:srgbClr val="85D4BE"/>
            </a:solidFill>
          </p:spPr>
        </p:sp>
        <p:sp>
          <p:nvSpPr>
            <p:cNvPr name="TextBox 62" id="62"/>
            <p:cNvSpPr txBox="true"/>
            <p:nvPr/>
          </p:nvSpPr>
          <p:spPr>
            <a:xfrm>
              <a:off x="0" y="-66675"/>
              <a:ext cx="812800" cy="879475"/>
            </a:xfrm>
            <a:prstGeom prst="rect">
              <a:avLst/>
            </a:prstGeom>
          </p:spPr>
          <p:txBody>
            <a:bodyPr anchor="ctr" rtlCol="false" tIns="50800" lIns="50800" bIns="50800" rIns="50800"/>
            <a:lstStyle/>
            <a:p>
              <a:pPr>
                <a:lnSpc>
                  <a:spcPts val="5599"/>
                </a:lnSpc>
              </a:pPr>
            </a:p>
            <a:p>
              <a:pPr>
                <a:lnSpc>
                  <a:spcPts val="3779"/>
                </a:lnSpc>
              </a:pPr>
              <a:r>
                <a:rPr lang="en-US" sz="2699">
                  <a:solidFill>
                    <a:srgbClr val="000000"/>
                  </a:solidFill>
                  <a:latin typeface="Saira Medium Bold"/>
                </a:rPr>
                <a:t> Ngô Ngọc Sương   </a:t>
              </a:r>
            </a:p>
            <a:p>
              <a:pPr>
                <a:lnSpc>
                  <a:spcPts val="3779"/>
                </a:lnSpc>
              </a:pPr>
              <a:r>
                <a:rPr lang="en-US" sz="2699">
                  <a:solidFill>
                    <a:srgbClr val="000000"/>
                  </a:solidFill>
                  <a:latin typeface="Saira Medium Bold"/>
                </a:rPr>
                <a:t> 20521852@gm.uit.edu.vn</a:t>
              </a:r>
            </a:p>
            <a:p>
              <a:pPr algn="l">
                <a:lnSpc>
                  <a:spcPts val="3220"/>
                </a:lnSpc>
              </a:pPr>
            </a:p>
          </p:txBody>
        </p:sp>
      </p:grpSp>
      <p:grpSp>
        <p:nvGrpSpPr>
          <p:cNvPr name="Group 63" id="63"/>
          <p:cNvGrpSpPr/>
          <p:nvPr/>
        </p:nvGrpSpPr>
        <p:grpSpPr>
          <a:xfrm rot="0">
            <a:off x="16304949" y="4685770"/>
            <a:ext cx="4416854" cy="2283219"/>
            <a:chOff x="0" y="0"/>
            <a:chExt cx="118576" cy="61296"/>
          </a:xfrm>
        </p:grpSpPr>
        <p:sp>
          <p:nvSpPr>
            <p:cNvPr name="Freeform 64" id="64"/>
            <p:cNvSpPr/>
            <p:nvPr/>
          </p:nvSpPr>
          <p:spPr>
            <a:xfrm>
              <a:off x="0" y="0"/>
              <a:ext cx="118576" cy="61296"/>
            </a:xfrm>
            <a:custGeom>
              <a:avLst/>
              <a:gdLst/>
              <a:ahLst/>
              <a:cxnLst/>
              <a:rect r="r" b="b" t="t" l="l"/>
              <a:pathLst>
                <a:path h="61296" w="118576">
                  <a:moveTo>
                    <a:pt x="0" y="0"/>
                  </a:moveTo>
                  <a:lnTo>
                    <a:pt x="118576" y="0"/>
                  </a:lnTo>
                  <a:lnTo>
                    <a:pt x="118576" y="61296"/>
                  </a:lnTo>
                  <a:lnTo>
                    <a:pt x="0" y="61296"/>
                  </a:lnTo>
                  <a:close/>
                </a:path>
              </a:pathLst>
            </a:custGeom>
            <a:solidFill>
              <a:srgbClr val="85D4BE"/>
            </a:solidFill>
          </p:spPr>
        </p:sp>
        <p:sp>
          <p:nvSpPr>
            <p:cNvPr name="TextBox 65" id="65"/>
            <p:cNvSpPr txBox="true"/>
            <p:nvPr/>
          </p:nvSpPr>
          <p:spPr>
            <a:xfrm>
              <a:off x="0" y="-66675"/>
              <a:ext cx="812800" cy="879475"/>
            </a:xfrm>
            <a:prstGeom prst="rect">
              <a:avLst/>
            </a:prstGeom>
          </p:spPr>
          <p:txBody>
            <a:bodyPr anchor="ctr" rtlCol="false" tIns="50800" lIns="50800" bIns="50800" rIns="50800"/>
            <a:lstStyle/>
            <a:p>
              <a:pPr>
                <a:lnSpc>
                  <a:spcPts val="5599"/>
                </a:lnSpc>
              </a:pPr>
              <a:r>
                <a:rPr lang="en-US" sz="3999">
                  <a:solidFill>
                    <a:srgbClr val="000000"/>
                  </a:solidFill>
                  <a:latin typeface="Saira Medium Bold"/>
                </a:rPr>
                <a:t> </a:t>
              </a:r>
            </a:p>
            <a:p>
              <a:pPr>
                <a:lnSpc>
                  <a:spcPts val="3779"/>
                </a:lnSpc>
              </a:pPr>
              <a:r>
                <a:rPr lang="en-US" sz="2699">
                  <a:solidFill>
                    <a:srgbClr val="000000"/>
                  </a:solidFill>
                  <a:latin typeface="Saira Medium Bold"/>
                </a:rPr>
                <a:t>Dương Thành Bảo Khanh 20521444@gm.uit.edu.vn</a:t>
              </a:r>
            </a:p>
            <a:p>
              <a:pPr algn="l">
                <a:lnSpc>
                  <a:spcPts val="3220"/>
                </a:lnSpc>
              </a:pPr>
            </a:p>
          </p:txBody>
        </p:sp>
      </p:grpSp>
      <p:grpSp>
        <p:nvGrpSpPr>
          <p:cNvPr name="Group 66" id="66"/>
          <p:cNvGrpSpPr/>
          <p:nvPr/>
        </p:nvGrpSpPr>
        <p:grpSpPr>
          <a:xfrm rot="0">
            <a:off x="25239920" y="4685770"/>
            <a:ext cx="4410014" cy="2283219"/>
            <a:chOff x="0" y="0"/>
            <a:chExt cx="118393" cy="61296"/>
          </a:xfrm>
        </p:grpSpPr>
        <p:sp>
          <p:nvSpPr>
            <p:cNvPr name="Freeform 67" id="67"/>
            <p:cNvSpPr/>
            <p:nvPr/>
          </p:nvSpPr>
          <p:spPr>
            <a:xfrm>
              <a:off x="0" y="0"/>
              <a:ext cx="118393" cy="61296"/>
            </a:xfrm>
            <a:custGeom>
              <a:avLst/>
              <a:gdLst/>
              <a:ahLst/>
              <a:cxnLst/>
              <a:rect r="r" b="b" t="t" l="l"/>
              <a:pathLst>
                <a:path h="61296" w="118393">
                  <a:moveTo>
                    <a:pt x="0" y="0"/>
                  </a:moveTo>
                  <a:lnTo>
                    <a:pt x="118393" y="0"/>
                  </a:lnTo>
                  <a:lnTo>
                    <a:pt x="118393" y="61296"/>
                  </a:lnTo>
                  <a:lnTo>
                    <a:pt x="0" y="61296"/>
                  </a:lnTo>
                  <a:close/>
                </a:path>
              </a:pathLst>
            </a:custGeom>
            <a:solidFill>
              <a:srgbClr val="85D4BE"/>
            </a:solidFill>
          </p:spPr>
        </p:sp>
        <p:sp>
          <p:nvSpPr>
            <p:cNvPr name="TextBox 68" id="68"/>
            <p:cNvSpPr txBox="true"/>
            <p:nvPr/>
          </p:nvSpPr>
          <p:spPr>
            <a:xfrm>
              <a:off x="0" y="-66675"/>
              <a:ext cx="812800" cy="879475"/>
            </a:xfrm>
            <a:prstGeom prst="rect">
              <a:avLst/>
            </a:prstGeom>
          </p:spPr>
          <p:txBody>
            <a:bodyPr anchor="ctr" rtlCol="false" tIns="50800" lIns="50800" bIns="50800" rIns="50800"/>
            <a:lstStyle/>
            <a:p>
              <a:pPr>
                <a:lnSpc>
                  <a:spcPts val="5599"/>
                </a:lnSpc>
              </a:pPr>
            </a:p>
            <a:p>
              <a:pPr>
                <a:lnSpc>
                  <a:spcPts val="3779"/>
                </a:lnSpc>
              </a:pPr>
              <a:r>
                <a:rPr lang="en-US" sz="2699">
                  <a:solidFill>
                    <a:srgbClr val="000000"/>
                  </a:solidFill>
                  <a:latin typeface="Saira Medium Bold"/>
                </a:rPr>
                <a:t> Ngô Thị Hiền Minh </a:t>
              </a:r>
            </a:p>
            <a:p>
              <a:pPr>
                <a:lnSpc>
                  <a:spcPts val="3779"/>
                </a:lnSpc>
              </a:pPr>
              <a:r>
                <a:rPr lang="en-US" sz="2699">
                  <a:solidFill>
                    <a:srgbClr val="000000"/>
                  </a:solidFill>
                  <a:latin typeface="Saira Medium Bold"/>
                </a:rPr>
                <a:t> 20521605@gm.uit.edu.vn</a:t>
              </a:r>
            </a:p>
            <a:p>
              <a:pPr algn="l">
                <a:lnSpc>
                  <a:spcPts val="3220"/>
                </a:lnSpc>
              </a:pPr>
            </a:p>
          </p:txBody>
        </p:sp>
      </p:grpSp>
      <p:grpSp>
        <p:nvGrpSpPr>
          <p:cNvPr name="Group 69" id="69"/>
          <p:cNvGrpSpPr/>
          <p:nvPr/>
        </p:nvGrpSpPr>
        <p:grpSpPr>
          <a:xfrm rot="0">
            <a:off x="546231" y="4685770"/>
            <a:ext cx="6660227" cy="2283219"/>
            <a:chOff x="0" y="0"/>
            <a:chExt cx="178803" cy="61296"/>
          </a:xfrm>
        </p:grpSpPr>
        <p:sp>
          <p:nvSpPr>
            <p:cNvPr name="Freeform 70" id="70"/>
            <p:cNvSpPr/>
            <p:nvPr/>
          </p:nvSpPr>
          <p:spPr>
            <a:xfrm>
              <a:off x="0" y="0"/>
              <a:ext cx="178803" cy="61296"/>
            </a:xfrm>
            <a:custGeom>
              <a:avLst/>
              <a:gdLst/>
              <a:ahLst/>
              <a:cxnLst/>
              <a:rect r="r" b="b" t="t" l="l"/>
              <a:pathLst>
                <a:path h="61296" w="178803">
                  <a:moveTo>
                    <a:pt x="0" y="0"/>
                  </a:moveTo>
                  <a:lnTo>
                    <a:pt x="178803" y="0"/>
                  </a:lnTo>
                  <a:lnTo>
                    <a:pt x="178803" y="61296"/>
                  </a:lnTo>
                  <a:lnTo>
                    <a:pt x="0" y="61296"/>
                  </a:lnTo>
                  <a:close/>
                </a:path>
              </a:pathLst>
            </a:custGeom>
            <a:solidFill>
              <a:srgbClr val="21B7A9"/>
            </a:solidFill>
          </p:spPr>
        </p:sp>
        <p:sp>
          <p:nvSpPr>
            <p:cNvPr name="TextBox 71" id="71"/>
            <p:cNvSpPr txBox="true"/>
            <p:nvPr/>
          </p:nvSpPr>
          <p:spPr>
            <a:xfrm>
              <a:off x="0" y="-66675"/>
              <a:ext cx="812800" cy="879475"/>
            </a:xfrm>
            <a:prstGeom prst="rect">
              <a:avLst/>
            </a:prstGeom>
          </p:spPr>
          <p:txBody>
            <a:bodyPr anchor="ctr" rtlCol="false" tIns="50800" lIns="50800" bIns="50800" rIns="50800"/>
            <a:lstStyle/>
            <a:p>
              <a:pPr>
                <a:lnSpc>
                  <a:spcPts val="5599"/>
                </a:lnSpc>
              </a:pPr>
              <a:r>
                <a:rPr lang="en-US" sz="3999">
                  <a:solidFill>
                    <a:srgbClr val="000000"/>
                  </a:solidFill>
                  <a:latin typeface="Saira Medium Bold"/>
                </a:rPr>
                <a:t>   GIÁO VIÊN HƯỚNG DẪN:</a:t>
              </a:r>
            </a:p>
            <a:p>
              <a:pPr>
                <a:lnSpc>
                  <a:spcPts val="3779"/>
                </a:lnSpc>
              </a:pPr>
              <a:r>
                <a:rPr lang="en-US" sz="2700">
                  <a:solidFill>
                    <a:srgbClr val="000000"/>
                  </a:solidFill>
                  <a:latin typeface="Saira Medium Bold"/>
                </a:rPr>
                <a:t>     TS. Ngô Đức Thành</a:t>
              </a:r>
            </a:p>
            <a:p>
              <a:pPr algn="l">
                <a:lnSpc>
                  <a:spcPts val="3779"/>
                </a:lnSpc>
              </a:pPr>
              <a:r>
                <a:rPr lang="en-US" sz="2700">
                  <a:solidFill>
                    <a:srgbClr val="000000"/>
                  </a:solidFill>
                  <a:latin typeface="Saira Medium Bold"/>
                </a:rPr>
                <a:t>     thanhnd@gm.uit.edu.vn</a:t>
              </a:r>
            </a:p>
            <a:p>
              <a:pPr algn="just">
                <a:lnSpc>
                  <a:spcPts val="3220"/>
                </a:lnSpc>
              </a:pPr>
            </a:p>
          </p:txBody>
        </p:sp>
      </p:grpSp>
      <p:grpSp>
        <p:nvGrpSpPr>
          <p:cNvPr name="Group 72" id="72"/>
          <p:cNvGrpSpPr/>
          <p:nvPr/>
        </p:nvGrpSpPr>
        <p:grpSpPr>
          <a:xfrm rot="0">
            <a:off x="10536115" y="14036215"/>
            <a:ext cx="9114473" cy="1199488"/>
            <a:chOff x="0" y="0"/>
            <a:chExt cx="6382823" cy="839996"/>
          </a:xfrm>
        </p:grpSpPr>
        <p:sp>
          <p:nvSpPr>
            <p:cNvPr name="Freeform 73" id="73"/>
            <p:cNvSpPr/>
            <p:nvPr/>
          </p:nvSpPr>
          <p:spPr>
            <a:xfrm>
              <a:off x="0" y="0"/>
              <a:ext cx="6382822" cy="839996"/>
            </a:xfrm>
            <a:custGeom>
              <a:avLst/>
              <a:gdLst/>
              <a:ahLst/>
              <a:cxnLst/>
              <a:rect r="r" b="b" t="t" l="l"/>
              <a:pathLst>
                <a:path h="839996" w="6382822">
                  <a:moveTo>
                    <a:pt x="6382822" y="419998"/>
                  </a:moveTo>
                  <a:lnTo>
                    <a:pt x="6179622" y="839996"/>
                  </a:lnTo>
                  <a:lnTo>
                    <a:pt x="203200" y="839996"/>
                  </a:lnTo>
                  <a:lnTo>
                    <a:pt x="0" y="419998"/>
                  </a:lnTo>
                  <a:lnTo>
                    <a:pt x="203200" y="0"/>
                  </a:lnTo>
                  <a:lnTo>
                    <a:pt x="6179622" y="0"/>
                  </a:lnTo>
                  <a:lnTo>
                    <a:pt x="6382822" y="419998"/>
                  </a:lnTo>
                  <a:close/>
                </a:path>
              </a:pathLst>
            </a:custGeom>
            <a:solidFill>
              <a:srgbClr val="21B7A9"/>
            </a:solidFill>
          </p:spPr>
        </p:sp>
        <p:sp>
          <p:nvSpPr>
            <p:cNvPr name="TextBox 74" id="74"/>
            <p:cNvSpPr txBox="true"/>
            <p:nvPr/>
          </p:nvSpPr>
          <p:spPr>
            <a:xfrm>
              <a:off x="114300" y="-104775"/>
              <a:ext cx="584200" cy="803275"/>
            </a:xfrm>
            <a:prstGeom prst="rect">
              <a:avLst/>
            </a:prstGeom>
          </p:spPr>
          <p:txBody>
            <a:bodyPr anchor="ctr" rtlCol="false" tIns="50800" lIns="50800" bIns="50800" rIns="50800"/>
            <a:lstStyle/>
            <a:p>
              <a:pPr algn="ctr">
                <a:lnSpc>
                  <a:spcPts val="7000"/>
                </a:lnSpc>
              </a:pPr>
              <a:r>
                <a:rPr lang="en-US" sz="5000">
                  <a:solidFill>
                    <a:srgbClr val="000000"/>
                  </a:solidFill>
                  <a:latin typeface="Saira Medium Bold"/>
                </a:rPr>
                <a:t>Mô hình hóa bài toán</a:t>
              </a:r>
            </a:p>
          </p:txBody>
        </p:sp>
      </p:grpSp>
      <p:grpSp>
        <p:nvGrpSpPr>
          <p:cNvPr name="Group 75" id="75"/>
          <p:cNvGrpSpPr/>
          <p:nvPr/>
        </p:nvGrpSpPr>
        <p:grpSpPr>
          <a:xfrm rot="0">
            <a:off x="23691943" y="19736456"/>
            <a:ext cx="5366922" cy="1199488"/>
            <a:chOff x="0" y="0"/>
            <a:chExt cx="4318768" cy="965229"/>
          </a:xfrm>
        </p:grpSpPr>
        <p:sp>
          <p:nvSpPr>
            <p:cNvPr name="Freeform 76" id="76"/>
            <p:cNvSpPr/>
            <p:nvPr/>
          </p:nvSpPr>
          <p:spPr>
            <a:xfrm>
              <a:off x="0" y="0"/>
              <a:ext cx="4318768" cy="965229"/>
            </a:xfrm>
            <a:custGeom>
              <a:avLst/>
              <a:gdLst/>
              <a:ahLst/>
              <a:cxnLst/>
              <a:rect r="r" b="b" t="t" l="l"/>
              <a:pathLst>
                <a:path h="965229" w="4318768">
                  <a:moveTo>
                    <a:pt x="4318768" y="482615"/>
                  </a:moveTo>
                  <a:lnTo>
                    <a:pt x="4115568" y="965229"/>
                  </a:lnTo>
                  <a:lnTo>
                    <a:pt x="203200" y="965229"/>
                  </a:lnTo>
                  <a:lnTo>
                    <a:pt x="0" y="482615"/>
                  </a:lnTo>
                  <a:lnTo>
                    <a:pt x="203200" y="0"/>
                  </a:lnTo>
                  <a:lnTo>
                    <a:pt x="4115568" y="0"/>
                  </a:lnTo>
                  <a:lnTo>
                    <a:pt x="4318768" y="482615"/>
                  </a:lnTo>
                  <a:close/>
                </a:path>
              </a:pathLst>
            </a:custGeom>
            <a:solidFill>
              <a:srgbClr val="21B7A9"/>
            </a:solidFill>
          </p:spPr>
        </p:sp>
        <p:sp>
          <p:nvSpPr>
            <p:cNvPr name="TextBox 77" id="77"/>
            <p:cNvSpPr txBox="true"/>
            <p:nvPr/>
          </p:nvSpPr>
          <p:spPr>
            <a:xfrm>
              <a:off x="114300" y="-95250"/>
              <a:ext cx="584200" cy="793750"/>
            </a:xfrm>
            <a:prstGeom prst="rect">
              <a:avLst/>
            </a:prstGeom>
          </p:spPr>
          <p:txBody>
            <a:bodyPr anchor="ctr" rtlCol="false" tIns="50800" lIns="50800" bIns="50800" rIns="50800"/>
            <a:lstStyle/>
            <a:p>
              <a:pPr algn="ctr">
                <a:lnSpc>
                  <a:spcPts val="6999"/>
                </a:lnSpc>
              </a:pPr>
              <a:r>
                <a:rPr lang="en-US" sz="4999">
                  <a:solidFill>
                    <a:srgbClr val="000000"/>
                  </a:solidFill>
                  <a:latin typeface="Saira Medium Bold"/>
                </a:rPr>
                <a:t>Algorithm</a:t>
              </a:r>
            </a:p>
          </p:txBody>
        </p:sp>
      </p:grpSp>
      <p:grpSp>
        <p:nvGrpSpPr>
          <p:cNvPr name="Group 78" id="78"/>
          <p:cNvGrpSpPr/>
          <p:nvPr/>
        </p:nvGrpSpPr>
        <p:grpSpPr>
          <a:xfrm rot="0">
            <a:off x="1781130" y="773554"/>
            <a:ext cx="28124548" cy="2923893"/>
            <a:chOff x="0" y="0"/>
            <a:chExt cx="37499398" cy="3898524"/>
          </a:xfrm>
        </p:grpSpPr>
        <p:pic>
          <p:nvPicPr>
            <p:cNvPr name="Picture 79" id="79"/>
            <p:cNvPicPr>
              <a:picLocks noChangeAspect="true"/>
            </p:cNvPicPr>
            <p:nvPr/>
          </p:nvPicPr>
          <p:blipFill>
            <a:blip r:embed="rId5"/>
            <a:srcRect l="0" t="0" r="0" b="0"/>
            <a:stretch>
              <a:fillRect/>
            </a:stretch>
          </p:blipFill>
          <p:spPr>
            <a:xfrm flipH="false" flipV="false" rot="0">
              <a:off x="30983025" y="0"/>
              <a:ext cx="6516373" cy="3898524"/>
            </a:xfrm>
            <a:prstGeom prst="rect">
              <a:avLst/>
            </a:prstGeom>
          </p:spPr>
        </p:pic>
        <p:pic>
          <p:nvPicPr>
            <p:cNvPr name="Picture 80" id="80"/>
            <p:cNvPicPr>
              <a:picLocks noChangeAspect="true"/>
            </p:cNvPicPr>
            <p:nvPr/>
          </p:nvPicPr>
          <p:blipFill>
            <a:blip r:embed="rId6"/>
            <a:srcRect l="0" t="0" r="0" b="0"/>
            <a:stretch>
              <a:fillRect/>
            </a:stretch>
          </p:blipFill>
          <p:spPr>
            <a:xfrm flipH="false" flipV="false" rot="0">
              <a:off x="0" y="255043"/>
              <a:ext cx="4094907" cy="3388437"/>
            </a:xfrm>
            <a:prstGeom prst="rect">
              <a:avLst/>
            </a:prstGeom>
          </p:spPr>
        </p:pic>
      </p:grpSp>
      <p:grpSp>
        <p:nvGrpSpPr>
          <p:cNvPr name="Group 81" id="81"/>
          <p:cNvGrpSpPr/>
          <p:nvPr/>
        </p:nvGrpSpPr>
        <p:grpSpPr>
          <a:xfrm rot="0">
            <a:off x="10272750" y="35171019"/>
            <a:ext cx="5188990" cy="942832"/>
            <a:chOff x="0" y="0"/>
            <a:chExt cx="3816286" cy="693413"/>
          </a:xfrm>
        </p:grpSpPr>
        <p:sp>
          <p:nvSpPr>
            <p:cNvPr name="Freeform 82" id="82"/>
            <p:cNvSpPr/>
            <p:nvPr/>
          </p:nvSpPr>
          <p:spPr>
            <a:xfrm>
              <a:off x="0" y="0"/>
              <a:ext cx="3816286" cy="693413"/>
            </a:xfrm>
            <a:custGeom>
              <a:avLst/>
              <a:gdLst/>
              <a:ahLst/>
              <a:cxnLst/>
              <a:rect r="r" b="b" t="t" l="l"/>
              <a:pathLst>
                <a:path h="693413" w="3816286">
                  <a:moveTo>
                    <a:pt x="3816286" y="346707"/>
                  </a:moveTo>
                  <a:lnTo>
                    <a:pt x="3613086" y="693413"/>
                  </a:lnTo>
                  <a:lnTo>
                    <a:pt x="203200" y="693413"/>
                  </a:lnTo>
                  <a:lnTo>
                    <a:pt x="0" y="346707"/>
                  </a:lnTo>
                  <a:lnTo>
                    <a:pt x="203200" y="0"/>
                  </a:lnTo>
                  <a:lnTo>
                    <a:pt x="3613086" y="0"/>
                  </a:lnTo>
                  <a:lnTo>
                    <a:pt x="3816286" y="346707"/>
                  </a:lnTo>
                  <a:close/>
                </a:path>
              </a:pathLst>
            </a:custGeom>
            <a:solidFill>
              <a:srgbClr val="21B7A9"/>
            </a:solidFill>
          </p:spPr>
        </p:sp>
        <p:sp>
          <p:nvSpPr>
            <p:cNvPr name="TextBox 83" id="83"/>
            <p:cNvSpPr txBox="true"/>
            <p:nvPr/>
          </p:nvSpPr>
          <p:spPr>
            <a:xfrm>
              <a:off x="114300" y="-76200"/>
              <a:ext cx="584200" cy="774700"/>
            </a:xfrm>
            <a:prstGeom prst="rect">
              <a:avLst/>
            </a:prstGeom>
          </p:spPr>
          <p:txBody>
            <a:bodyPr anchor="ctr" rtlCol="false" tIns="50800" lIns="50800" bIns="50800" rIns="50800"/>
            <a:lstStyle/>
            <a:p>
              <a:pPr algn="ctr">
                <a:lnSpc>
                  <a:spcPts val="5599"/>
                </a:lnSpc>
              </a:pPr>
              <a:r>
                <a:rPr lang="en-US" sz="3999">
                  <a:solidFill>
                    <a:srgbClr val="000000"/>
                  </a:solidFill>
                  <a:latin typeface="Noto Sans Bold"/>
                </a:rPr>
                <a:t>Solution</a:t>
              </a:r>
            </a:p>
          </p:txBody>
        </p:sp>
      </p:grpSp>
      <p:pic>
        <p:nvPicPr>
          <p:cNvPr name="Picture 84" id="84"/>
          <p:cNvPicPr>
            <a:picLocks noChangeAspect="true"/>
          </p:cNvPicPr>
          <p:nvPr/>
        </p:nvPicPr>
        <p:blipFill>
          <a:blip r:embed="rId7"/>
          <a:srcRect l="0" t="0" r="0" b="0"/>
          <a:stretch>
            <a:fillRect/>
          </a:stretch>
        </p:blipFill>
        <p:spPr>
          <a:xfrm flipH="false" flipV="false" rot="0">
            <a:off x="19836088" y="17498542"/>
            <a:ext cx="5326812" cy="2078222"/>
          </a:xfrm>
          <a:prstGeom prst="rect">
            <a:avLst/>
          </a:prstGeom>
        </p:spPr>
      </p:pic>
      <p:pic>
        <p:nvPicPr>
          <p:cNvPr name="Picture 85" id="85"/>
          <p:cNvPicPr>
            <a:picLocks noChangeAspect="true"/>
          </p:cNvPicPr>
          <p:nvPr/>
        </p:nvPicPr>
        <p:blipFill>
          <a:blip r:embed="rId8"/>
          <a:srcRect l="0" t="0" r="0" b="0"/>
          <a:stretch>
            <a:fillRect/>
          </a:stretch>
        </p:blipFill>
        <p:spPr>
          <a:xfrm flipH="false" flipV="false" rot="0">
            <a:off x="5307301" y="17544067"/>
            <a:ext cx="5228814" cy="2039989"/>
          </a:xfrm>
          <a:prstGeom prst="rect">
            <a:avLst/>
          </a:prstGeom>
        </p:spPr>
      </p:pic>
      <p:grpSp>
        <p:nvGrpSpPr>
          <p:cNvPr name="Group 86" id="86"/>
          <p:cNvGrpSpPr/>
          <p:nvPr/>
        </p:nvGrpSpPr>
        <p:grpSpPr>
          <a:xfrm rot="0">
            <a:off x="20530326" y="7596924"/>
            <a:ext cx="9119608" cy="6365628"/>
            <a:chOff x="0" y="0"/>
            <a:chExt cx="816094" cy="569646"/>
          </a:xfrm>
        </p:grpSpPr>
        <p:sp>
          <p:nvSpPr>
            <p:cNvPr name="Freeform 87" id="87"/>
            <p:cNvSpPr/>
            <p:nvPr/>
          </p:nvSpPr>
          <p:spPr>
            <a:xfrm>
              <a:off x="0" y="0"/>
              <a:ext cx="816094" cy="569646"/>
            </a:xfrm>
            <a:custGeom>
              <a:avLst/>
              <a:gdLst/>
              <a:ahLst/>
              <a:cxnLst/>
              <a:rect r="r" b="b" t="t" l="l"/>
              <a:pathLst>
                <a:path h="569646" w="816094">
                  <a:moveTo>
                    <a:pt x="56029" y="0"/>
                  </a:moveTo>
                  <a:lnTo>
                    <a:pt x="760064" y="0"/>
                  </a:lnTo>
                  <a:cubicBezTo>
                    <a:pt x="774924" y="0"/>
                    <a:pt x="789176" y="5903"/>
                    <a:pt x="799683" y="16411"/>
                  </a:cubicBezTo>
                  <a:cubicBezTo>
                    <a:pt x="810191" y="26918"/>
                    <a:pt x="816094" y="41170"/>
                    <a:pt x="816094" y="56029"/>
                  </a:cubicBezTo>
                  <a:lnTo>
                    <a:pt x="816094" y="513617"/>
                  </a:lnTo>
                  <a:cubicBezTo>
                    <a:pt x="816094" y="544561"/>
                    <a:pt x="791009" y="569646"/>
                    <a:pt x="760064" y="569646"/>
                  </a:cubicBezTo>
                  <a:lnTo>
                    <a:pt x="56029" y="569646"/>
                  </a:lnTo>
                  <a:cubicBezTo>
                    <a:pt x="41170" y="569646"/>
                    <a:pt x="26918" y="563743"/>
                    <a:pt x="16411" y="553236"/>
                  </a:cubicBezTo>
                  <a:cubicBezTo>
                    <a:pt x="5903" y="542728"/>
                    <a:pt x="0" y="528477"/>
                    <a:pt x="0" y="513617"/>
                  </a:cubicBezTo>
                  <a:lnTo>
                    <a:pt x="0" y="56029"/>
                  </a:lnTo>
                  <a:cubicBezTo>
                    <a:pt x="0" y="41170"/>
                    <a:pt x="5903" y="26918"/>
                    <a:pt x="16411" y="16411"/>
                  </a:cubicBezTo>
                  <a:cubicBezTo>
                    <a:pt x="26918" y="5903"/>
                    <a:pt x="41170" y="0"/>
                    <a:pt x="56029" y="0"/>
                  </a:cubicBezTo>
                  <a:close/>
                </a:path>
              </a:pathLst>
            </a:custGeom>
            <a:solidFill>
              <a:srgbClr val="CDEEF3"/>
            </a:solidFill>
          </p:spPr>
        </p:sp>
        <p:sp>
          <p:nvSpPr>
            <p:cNvPr name="TextBox 88" id="88"/>
            <p:cNvSpPr txBox="true"/>
            <p:nvPr/>
          </p:nvSpPr>
          <p:spPr>
            <a:xfrm>
              <a:off x="0" y="-38100"/>
              <a:ext cx="812800" cy="850900"/>
            </a:xfrm>
            <a:prstGeom prst="rect">
              <a:avLst/>
            </a:prstGeom>
          </p:spPr>
          <p:txBody>
            <a:bodyPr anchor="t" rtlCol="false" tIns="254000" lIns="254000" bIns="254000" rIns="254000"/>
            <a:lstStyle/>
            <a:p>
              <a:pPr algn="just">
                <a:lnSpc>
                  <a:spcPts val="3359"/>
                </a:lnSpc>
              </a:pPr>
              <a:r>
                <a:rPr lang="en-US" sz="2399">
                  <a:solidFill>
                    <a:srgbClr val="000000"/>
                  </a:solidFill>
                  <a:latin typeface="Saira Medium Bold"/>
                </a:rPr>
                <a:t> </a:t>
              </a:r>
            </a:p>
            <a:p>
              <a:pPr algn="just">
                <a:lnSpc>
                  <a:spcPts val="4619"/>
                </a:lnSpc>
              </a:pPr>
            </a:p>
            <a:p>
              <a:pPr algn="just">
                <a:lnSpc>
                  <a:spcPts val="4619"/>
                </a:lnSpc>
              </a:pPr>
            </a:p>
          </p:txBody>
        </p:sp>
      </p:grpSp>
      <p:grpSp>
        <p:nvGrpSpPr>
          <p:cNvPr name="Group 89" id="89"/>
          <p:cNvGrpSpPr/>
          <p:nvPr/>
        </p:nvGrpSpPr>
        <p:grpSpPr>
          <a:xfrm rot="0">
            <a:off x="546231" y="7586692"/>
            <a:ext cx="23254306" cy="6386092"/>
            <a:chOff x="0" y="0"/>
            <a:chExt cx="2080977" cy="571478"/>
          </a:xfrm>
        </p:grpSpPr>
        <p:sp>
          <p:nvSpPr>
            <p:cNvPr name="Freeform 90" id="90"/>
            <p:cNvSpPr/>
            <p:nvPr/>
          </p:nvSpPr>
          <p:spPr>
            <a:xfrm>
              <a:off x="0" y="0"/>
              <a:ext cx="2080977" cy="571478"/>
            </a:xfrm>
            <a:custGeom>
              <a:avLst/>
              <a:gdLst/>
              <a:ahLst/>
              <a:cxnLst/>
              <a:rect r="r" b="b" t="t" l="l"/>
              <a:pathLst>
                <a:path h="571478" w="2080977">
                  <a:moveTo>
                    <a:pt x="21973" y="0"/>
                  </a:moveTo>
                  <a:lnTo>
                    <a:pt x="2059004" y="0"/>
                  </a:lnTo>
                  <a:cubicBezTo>
                    <a:pt x="2071140" y="0"/>
                    <a:pt x="2080977" y="9838"/>
                    <a:pt x="2080977" y="21973"/>
                  </a:cubicBezTo>
                  <a:lnTo>
                    <a:pt x="2080977" y="549505"/>
                  </a:lnTo>
                  <a:cubicBezTo>
                    <a:pt x="2080977" y="561640"/>
                    <a:pt x="2071140" y="571478"/>
                    <a:pt x="2059004" y="571478"/>
                  </a:cubicBezTo>
                  <a:lnTo>
                    <a:pt x="21973" y="571478"/>
                  </a:lnTo>
                  <a:cubicBezTo>
                    <a:pt x="9838" y="571478"/>
                    <a:pt x="0" y="561640"/>
                    <a:pt x="0" y="549505"/>
                  </a:cubicBezTo>
                  <a:lnTo>
                    <a:pt x="0" y="21973"/>
                  </a:lnTo>
                  <a:cubicBezTo>
                    <a:pt x="0" y="9838"/>
                    <a:pt x="9838" y="0"/>
                    <a:pt x="21973" y="0"/>
                  </a:cubicBezTo>
                  <a:close/>
                </a:path>
              </a:pathLst>
            </a:custGeom>
            <a:solidFill>
              <a:srgbClr val="CDEEF3"/>
            </a:solidFill>
          </p:spPr>
        </p:sp>
        <p:sp>
          <p:nvSpPr>
            <p:cNvPr name="TextBox 91" id="91"/>
            <p:cNvSpPr txBox="true"/>
            <p:nvPr/>
          </p:nvSpPr>
          <p:spPr>
            <a:xfrm>
              <a:off x="0" y="-57150"/>
              <a:ext cx="812800" cy="869950"/>
            </a:xfrm>
            <a:prstGeom prst="rect">
              <a:avLst/>
            </a:prstGeom>
          </p:spPr>
          <p:txBody>
            <a:bodyPr anchor="t" rtlCol="false" tIns="254000" lIns="254000" bIns="254000" rIns="254000"/>
            <a:lstStyle/>
            <a:p>
              <a:pPr algn="just">
                <a:lnSpc>
                  <a:spcPts val="4339"/>
                </a:lnSpc>
              </a:pPr>
            </a:p>
            <a:p>
              <a:pPr algn="just">
                <a:lnSpc>
                  <a:spcPts val="4619"/>
                </a:lnSpc>
              </a:pPr>
              <a:r>
                <a:rPr lang="en-US" sz="3299">
                  <a:solidFill>
                    <a:srgbClr val="000000"/>
                  </a:solidFill>
                  <a:latin typeface="Saira Medium Bold"/>
                </a:rPr>
                <a:t> Xe tự lái có thể nói là một trong những bước tiến lớn của trong lĩnh vực giao thông ngày nay. Và một công nghệ như  vậy thì cần phải đạt được độ an toàn cao khi tham gia giao thông. Chính vì điều đó, việc giúp xe tự lái có thể tự động phát hiện đối tượng là một chủ đề quan trọng chúng ta cần phát triển. Ngày nay, các hệ thống phát hiện đối tượng trong điều kiện thời tiết bình thường đã đạt được độ chính xác cao tuy nhiên khi tham gia giao thông cũng sẽ gặp phải điều kiện thời tiết bất lợi khiến cho tầm nhìn bị hạn chế, đặc biệt là trong thời tiết sương mù. Khi đó, hệ thống này thường đem lại kết quả kém chính xác. Chính vì vậy, việc tìm giải pháp cho xe tự lái có thể tự động phát hiện đối tượng một cách chính xác trong thời tiết có sương mù là một thách thức cần phải giải quyết. </a:t>
              </a:r>
            </a:p>
            <a:p>
              <a:pPr algn="just">
                <a:lnSpc>
                  <a:spcPts val="4899"/>
                </a:lnSpc>
              </a:pPr>
            </a:p>
            <a:p>
              <a:pPr algn="just">
                <a:lnSpc>
                  <a:spcPts val="4899"/>
                </a:lnSpc>
              </a:pPr>
            </a:p>
          </p:txBody>
        </p:sp>
      </p:grpSp>
      <p:grpSp>
        <p:nvGrpSpPr>
          <p:cNvPr name="Group 92" id="92"/>
          <p:cNvGrpSpPr/>
          <p:nvPr/>
        </p:nvGrpSpPr>
        <p:grpSpPr>
          <a:xfrm rot="0">
            <a:off x="12403768" y="7057326"/>
            <a:ext cx="5449538" cy="1199488"/>
            <a:chOff x="0" y="0"/>
            <a:chExt cx="3816286" cy="839996"/>
          </a:xfrm>
        </p:grpSpPr>
        <p:sp>
          <p:nvSpPr>
            <p:cNvPr name="Freeform 93" id="93"/>
            <p:cNvSpPr/>
            <p:nvPr/>
          </p:nvSpPr>
          <p:spPr>
            <a:xfrm>
              <a:off x="0" y="0"/>
              <a:ext cx="3816286" cy="839996"/>
            </a:xfrm>
            <a:custGeom>
              <a:avLst/>
              <a:gdLst/>
              <a:ahLst/>
              <a:cxnLst/>
              <a:rect r="r" b="b" t="t" l="l"/>
              <a:pathLst>
                <a:path h="839996" w="3816286">
                  <a:moveTo>
                    <a:pt x="3816286" y="419998"/>
                  </a:moveTo>
                  <a:lnTo>
                    <a:pt x="3613086" y="839996"/>
                  </a:lnTo>
                  <a:lnTo>
                    <a:pt x="203200" y="839996"/>
                  </a:lnTo>
                  <a:lnTo>
                    <a:pt x="0" y="419998"/>
                  </a:lnTo>
                  <a:lnTo>
                    <a:pt x="203200" y="0"/>
                  </a:lnTo>
                  <a:lnTo>
                    <a:pt x="3613086" y="0"/>
                  </a:lnTo>
                  <a:lnTo>
                    <a:pt x="3816286" y="419998"/>
                  </a:lnTo>
                  <a:close/>
                </a:path>
              </a:pathLst>
            </a:custGeom>
            <a:solidFill>
              <a:srgbClr val="21B7A9"/>
            </a:solidFill>
          </p:spPr>
        </p:sp>
        <p:sp>
          <p:nvSpPr>
            <p:cNvPr name="TextBox 94" id="94"/>
            <p:cNvSpPr txBox="true"/>
            <p:nvPr/>
          </p:nvSpPr>
          <p:spPr>
            <a:xfrm>
              <a:off x="114300" y="-104775"/>
              <a:ext cx="584200" cy="803275"/>
            </a:xfrm>
            <a:prstGeom prst="rect">
              <a:avLst/>
            </a:prstGeom>
          </p:spPr>
          <p:txBody>
            <a:bodyPr anchor="ctr" rtlCol="false" tIns="50800" lIns="50800" bIns="50800" rIns="50800"/>
            <a:lstStyle/>
            <a:p>
              <a:pPr algn="ctr">
                <a:lnSpc>
                  <a:spcPts val="7000"/>
                </a:lnSpc>
              </a:pPr>
              <a:r>
                <a:rPr lang="en-US" sz="5000">
                  <a:solidFill>
                    <a:srgbClr val="000000"/>
                  </a:solidFill>
                  <a:latin typeface="Saira Medium Bold"/>
                </a:rPr>
                <a:t>Bài toán</a:t>
              </a:r>
            </a:p>
          </p:txBody>
        </p:sp>
      </p:grpSp>
      <p:pic>
        <p:nvPicPr>
          <p:cNvPr name="Picture 95" id="95"/>
          <p:cNvPicPr>
            <a:picLocks noChangeAspect="true"/>
          </p:cNvPicPr>
          <p:nvPr/>
        </p:nvPicPr>
        <p:blipFill>
          <a:blip r:embed="rId9"/>
          <a:srcRect l="5374" t="1044" r="0" b="1044"/>
          <a:stretch>
            <a:fillRect/>
          </a:stretch>
        </p:blipFill>
        <p:spPr>
          <a:xfrm flipH="false" flipV="false" rot="0">
            <a:off x="24127283" y="10929309"/>
            <a:ext cx="4903035" cy="2817243"/>
          </a:xfrm>
          <a:prstGeom prst="rect">
            <a:avLst/>
          </a:prstGeom>
        </p:spPr>
      </p:pic>
      <p:sp>
        <p:nvSpPr>
          <p:cNvPr name="AutoShape 96" id="96"/>
          <p:cNvSpPr/>
          <p:nvPr/>
        </p:nvSpPr>
        <p:spPr>
          <a:xfrm rot="-5400000">
            <a:off x="16449517" y="27410900"/>
            <a:ext cx="12160675" cy="0"/>
          </a:xfrm>
          <a:prstGeom prst="line">
            <a:avLst/>
          </a:prstGeom>
          <a:ln cap="rnd" w="28575">
            <a:solidFill>
              <a:srgbClr val="000000"/>
            </a:solidFill>
            <a:prstDash val="solid"/>
            <a:headEnd type="none" len="sm" w="sm"/>
            <a:tailEnd type="none" len="sm" w="sm"/>
          </a:ln>
        </p:spPr>
      </p:sp>
      <p:grpSp>
        <p:nvGrpSpPr>
          <p:cNvPr name="Group 97" id="97"/>
          <p:cNvGrpSpPr/>
          <p:nvPr/>
        </p:nvGrpSpPr>
        <p:grpSpPr>
          <a:xfrm rot="0">
            <a:off x="25482244" y="21257454"/>
            <a:ext cx="1877771" cy="808322"/>
            <a:chOff x="0" y="0"/>
            <a:chExt cx="812800" cy="349885"/>
          </a:xfrm>
        </p:grpSpPr>
        <p:sp>
          <p:nvSpPr>
            <p:cNvPr name="Freeform 98" id="98"/>
            <p:cNvSpPr/>
            <p:nvPr/>
          </p:nvSpPr>
          <p:spPr>
            <a:xfrm>
              <a:off x="353625" y="0"/>
              <a:ext cx="105550" cy="349885"/>
            </a:xfrm>
            <a:custGeom>
              <a:avLst/>
              <a:gdLst/>
              <a:ahLst/>
              <a:cxnLst/>
              <a:rect r="r" b="b" t="t" l="l"/>
              <a:pathLst>
                <a:path h="349885" w="105550">
                  <a:moveTo>
                    <a:pt x="52775" y="0"/>
                  </a:moveTo>
                  <a:lnTo>
                    <a:pt x="52775" y="0"/>
                  </a:lnTo>
                  <a:cubicBezTo>
                    <a:pt x="105550" y="110658"/>
                    <a:pt x="105550" y="239227"/>
                    <a:pt x="52775" y="349885"/>
                  </a:cubicBezTo>
                  <a:cubicBezTo>
                    <a:pt x="0" y="239227"/>
                    <a:pt x="0" y="110658"/>
                    <a:pt x="52775" y="0"/>
                  </a:cubicBezTo>
                  <a:close/>
                </a:path>
              </a:pathLst>
            </a:custGeom>
            <a:solidFill>
              <a:srgbClr val="86BAC8"/>
            </a:solidFill>
          </p:spPr>
        </p:sp>
        <p:sp>
          <p:nvSpPr>
            <p:cNvPr name="TextBox 99" id="99"/>
            <p:cNvSpPr txBox="true"/>
            <p:nvPr/>
          </p:nvSpPr>
          <p:spPr>
            <a:xfrm>
              <a:off x="76200" y="28575"/>
              <a:ext cx="660400" cy="708025"/>
            </a:xfrm>
            <a:prstGeom prst="rect">
              <a:avLst/>
            </a:prstGeom>
          </p:spPr>
          <p:txBody>
            <a:bodyPr anchor="ctr" rtlCol="false" tIns="50800" lIns="50800" bIns="50800" rIns="50800"/>
            <a:lstStyle/>
            <a:p>
              <a:pPr algn="ctr" marL="0" indent="0" lvl="0">
                <a:lnSpc>
                  <a:spcPts val="3639"/>
                </a:lnSpc>
                <a:spcBef>
                  <a:spcPct val="0"/>
                </a:spcBef>
              </a:pPr>
              <a:r>
                <a:rPr lang="en-US" u="none" sz="2599">
                  <a:solidFill>
                    <a:srgbClr val="000000"/>
                  </a:solidFill>
                  <a:latin typeface="Saira Medium"/>
                </a:rPr>
                <a:t>Bắt đầu</a:t>
              </a:r>
            </a:p>
          </p:txBody>
        </p:sp>
      </p:grpSp>
      <p:grpSp>
        <p:nvGrpSpPr>
          <p:cNvPr name="Group 100" id="100"/>
          <p:cNvGrpSpPr/>
          <p:nvPr/>
        </p:nvGrpSpPr>
        <p:grpSpPr>
          <a:xfrm rot="0">
            <a:off x="25222135" y="22665702"/>
            <a:ext cx="2397989" cy="865408"/>
            <a:chOff x="0" y="0"/>
            <a:chExt cx="1115798" cy="402679"/>
          </a:xfrm>
        </p:grpSpPr>
        <p:sp>
          <p:nvSpPr>
            <p:cNvPr name="Freeform 101" id="101"/>
            <p:cNvSpPr/>
            <p:nvPr/>
          </p:nvSpPr>
          <p:spPr>
            <a:xfrm>
              <a:off x="0" y="0"/>
              <a:ext cx="1115798" cy="402679"/>
            </a:xfrm>
            <a:custGeom>
              <a:avLst/>
              <a:gdLst/>
              <a:ahLst/>
              <a:cxnLst/>
              <a:rect r="r" b="b" t="t" l="l"/>
              <a:pathLst>
                <a:path h="402679" w="1115798">
                  <a:moveTo>
                    <a:pt x="203200" y="0"/>
                  </a:moveTo>
                  <a:lnTo>
                    <a:pt x="1115798" y="0"/>
                  </a:lnTo>
                  <a:lnTo>
                    <a:pt x="912598" y="402679"/>
                  </a:lnTo>
                  <a:lnTo>
                    <a:pt x="0" y="402679"/>
                  </a:lnTo>
                  <a:lnTo>
                    <a:pt x="203200" y="0"/>
                  </a:lnTo>
                  <a:close/>
                </a:path>
              </a:pathLst>
            </a:custGeom>
            <a:solidFill>
              <a:srgbClr val="86BAC8"/>
            </a:solidFill>
          </p:spPr>
        </p:sp>
        <p:sp>
          <p:nvSpPr>
            <p:cNvPr name="TextBox 102" id="102"/>
            <p:cNvSpPr txBox="true"/>
            <p:nvPr/>
          </p:nvSpPr>
          <p:spPr>
            <a:xfrm>
              <a:off x="101600" y="-47625"/>
              <a:ext cx="609600" cy="657225"/>
            </a:xfrm>
            <a:prstGeom prst="rect">
              <a:avLst/>
            </a:prstGeom>
          </p:spPr>
          <p:txBody>
            <a:bodyPr anchor="ctr" rtlCol="false" tIns="50800" lIns="50800" bIns="50800" rIns="50800"/>
            <a:lstStyle/>
            <a:p>
              <a:pPr algn="ctr" marL="0" indent="0" lvl="0">
                <a:lnSpc>
                  <a:spcPts val="3639"/>
                </a:lnSpc>
                <a:spcBef>
                  <a:spcPct val="0"/>
                </a:spcBef>
              </a:pPr>
              <a:r>
                <a:rPr lang="en-US" u="none" sz="2599">
                  <a:solidFill>
                    <a:srgbClr val="000000"/>
                  </a:solidFill>
                  <a:latin typeface="Saira Medium"/>
                </a:rPr>
                <a:t>Nhập 1 ảnh</a:t>
              </a:r>
            </a:p>
          </p:txBody>
        </p:sp>
      </p:grpSp>
      <p:grpSp>
        <p:nvGrpSpPr>
          <p:cNvPr name="Group 103" id="103"/>
          <p:cNvGrpSpPr/>
          <p:nvPr/>
        </p:nvGrpSpPr>
        <p:grpSpPr>
          <a:xfrm rot="0">
            <a:off x="23615212" y="24099045"/>
            <a:ext cx="5611836" cy="1570897"/>
            <a:chOff x="0" y="0"/>
            <a:chExt cx="2277109" cy="637421"/>
          </a:xfrm>
        </p:grpSpPr>
        <p:sp>
          <p:nvSpPr>
            <p:cNvPr name="Freeform 104" id="104"/>
            <p:cNvSpPr/>
            <p:nvPr/>
          </p:nvSpPr>
          <p:spPr>
            <a:xfrm>
              <a:off x="0" y="0"/>
              <a:ext cx="2277109" cy="637421"/>
            </a:xfrm>
            <a:custGeom>
              <a:avLst/>
              <a:gdLst/>
              <a:ahLst/>
              <a:cxnLst/>
              <a:rect r="r" b="b" t="t" l="l"/>
              <a:pathLst>
                <a:path h="637421" w="2277109">
                  <a:moveTo>
                    <a:pt x="0" y="0"/>
                  </a:moveTo>
                  <a:lnTo>
                    <a:pt x="2277109" y="0"/>
                  </a:lnTo>
                  <a:lnTo>
                    <a:pt x="2277109" y="637421"/>
                  </a:lnTo>
                  <a:lnTo>
                    <a:pt x="0" y="637421"/>
                  </a:lnTo>
                  <a:close/>
                </a:path>
              </a:pathLst>
            </a:custGeom>
            <a:solidFill>
              <a:srgbClr val="86BAC8"/>
            </a:solidFill>
          </p:spPr>
        </p:sp>
        <p:sp>
          <p:nvSpPr>
            <p:cNvPr name="TextBox 105" id="105"/>
            <p:cNvSpPr txBox="true"/>
            <p:nvPr/>
          </p:nvSpPr>
          <p:spPr>
            <a:xfrm>
              <a:off x="0" y="-47625"/>
              <a:ext cx="812800" cy="860425"/>
            </a:xfrm>
            <a:prstGeom prst="rect">
              <a:avLst/>
            </a:prstGeom>
          </p:spPr>
          <p:txBody>
            <a:bodyPr anchor="ctr" rtlCol="false" tIns="50800" lIns="50800" bIns="50800" rIns="50800"/>
            <a:lstStyle/>
            <a:p>
              <a:pPr algn="ctr" marL="0" indent="0" lvl="0">
                <a:lnSpc>
                  <a:spcPts val="3639"/>
                </a:lnSpc>
                <a:spcBef>
                  <a:spcPct val="0"/>
                </a:spcBef>
              </a:pPr>
              <a:r>
                <a:rPr lang="en-US" u="none" sz="2599">
                  <a:solidFill>
                    <a:srgbClr val="000000"/>
                  </a:solidFill>
                  <a:latin typeface="Saira Medium"/>
                </a:rPr>
                <a:t>Tạo một ảnh như Input có độ phân giải nhỏ hơn đưa qua lóp CNN để lấy các tham số cho việc xử lý ảnh</a:t>
              </a:r>
            </a:p>
          </p:txBody>
        </p:sp>
      </p:grpSp>
      <p:grpSp>
        <p:nvGrpSpPr>
          <p:cNvPr name="Group 106" id="106"/>
          <p:cNvGrpSpPr/>
          <p:nvPr/>
        </p:nvGrpSpPr>
        <p:grpSpPr>
          <a:xfrm rot="0">
            <a:off x="24269892" y="26346187"/>
            <a:ext cx="4302475" cy="677949"/>
            <a:chOff x="0" y="0"/>
            <a:chExt cx="1745811" cy="275091"/>
          </a:xfrm>
        </p:grpSpPr>
        <p:sp>
          <p:nvSpPr>
            <p:cNvPr name="Freeform 107" id="107"/>
            <p:cNvSpPr/>
            <p:nvPr/>
          </p:nvSpPr>
          <p:spPr>
            <a:xfrm>
              <a:off x="0" y="0"/>
              <a:ext cx="1745811" cy="275091"/>
            </a:xfrm>
            <a:custGeom>
              <a:avLst/>
              <a:gdLst/>
              <a:ahLst/>
              <a:cxnLst/>
              <a:rect r="r" b="b" t="t" l="l"/>
              <a:pathLst>
                <a:path h="275091" w="1745811">
                  <a:moveTo>
                    <a:pt x="0" y="0"/>
                  </a:moveTo>
                  <a:lnTo>
                    <a:pt x="1745811" y="0"/>
                  </a:lnTo>
                  <a:lnTo>
                    <a:pt x="1745811" y="275091"/>
                  </a:lnTo>
                  <a:lnTo>
                    <a:pt x="0" y="275091"/>
                  </a:lnTo>
                  <a:close/>
                </a:path>
              </a:pathLst>
            </a:custGeom>
            <a:solidFill>
              <a:srgbClr val="86BAC8"/>
            </a:solidFill>
          </p:spPr>
        </p:sp>
        <p:sp>
          <p:nvSpPr>
            <p:cNvPr name="TextBox 108" id="108"/>
            <p:cNvSpPr txBox="true"/>
            <p:nvPr/>
          </p:nvSpPr>
          <p:spPr>
            <a:xfrm>
              <a:off x="0" y="-47625"/>
              <a:ext cx="812800" cy="860425"/>
            </a:xfrm>
            <a:prstGeom prst="rect">
              <a:avLst/>
            </a:prstGeom>
          </p:spPr>
          <p:txBody>
            <a:bodyPr anchor="ctr" rtlCol="false" tIns="50800" lIns="50800" bIns="50800" rIns="50800"/>
            <a:lstStyle/>
            <a:p>
              <a:pPr algn="ctr" marL="0" indent="0" lvl="0">
                <a:lnSpc>
                  <a:spcPts val="3639"/>
                </a:lnSpc>
                <a:spcBef>
                  <a:spcPct val="0"/>
                </a:spcBef>
              </a:pPr>
              <a:r>
                <a:rPr lang="en-US" u="none" sz="2599">
                  <a:solidFill>
                    <a:srgbClr val="000000"/>
                  </a:solidFill>
                  <a:latin typeface="Saira Medium"/>
                </a:rPr>
                <a:t>khử sương</a:t>
              </a:r>
            </a:p>
          </p:txBody>
        </p:sp>
      </p:grpSp>
      <p:grpSp>
        <p:nvGrpSpPr>
          <p:cNvPr name="Group 109" id="109"/>
          <p:cNvGrpSpPr/>
          <p:nvPr/>
        </p:nvGrpSpPr>
        <p:grpSpPr>
          <a:xfrm rot="0">
            <a:off x="23403854" y="27686196"/>
            <a:ext cx="6034552" cy="1570897"/>
            <a:chOff x="0" y="0"/>
            <a:chExt cx="2448634" cy="637421"/>
          </a:xfrm>
        </p:grpSpPr>
        <p:sp>
          <p:nvSpPr>
            <p:cNvPr name="Freeform 110" id="110"/>
            <p:cNvSpPr/>
            <p:nvPr/>
          </p:nvSpPr>
          <p:spPr>
            <a:xfrm>
              <a:off x="0" y="0"/>
              <a:ext cx="2448634" cy="637421"/>
            </a:xfrm>
            <a:custGeom>
              <a:avLst/>
              <a:gdLst/>
              <a:ahLst/>
              <a:cxnLst/>
              <a:rect r="r" b="b" t="t" l="l"/>
              <a:pathLst>
                <a:path h="637421" w="2448634">
                  <a:moveTo>
                    <a:pt x="0" y="0"/>
                  </a:moveTo>
                  <a:lnTo>
                    <a:pt x="2448634" y="0"/>
                  </a:lnTo>
                  <a:lnTo>
                    <a:pt x="2448634" y="637421"/>
                  </a:lnTo>
                  <a:lnTo>
                    <a:pt x="0" y="637421"/>
                  </a:lnTo>
                  <a:close/>
                </a:path>
              </a:pathLst>
            </a:custGeom>
            <a:solidFill>
              <a:srgbClr val="86BAC8"/>
            </a:solidFill>
          </p:spPr>
        </p:sp>
        <p:sp>
          <p:nvSpPr>
            <p:cNvPr name="TextBox 111" id="111"/>
            <p:cNvSpPr txBox="true"/>
            <p:nvPr/>
          </p:nvSpPr>
          <p:spPr>
            <a:xfrm>
              <a:off x="0" y="-47625"/>
              <a:ext cx="812800" cy="860425"/>
            </a:xfrm>
            <a:prstGeom prst="rect">
              <a:avLst/>
            </a:prstGeom>
          </p:spPr>
          <p:txBody>
            <a:bodyPr anchor="ctr" rtlCol="false" tIns="50800" lIns="50800" bIns="50800" rIns="50800"/>
            <a:lstStyle/>
            <a:p>
              <a:pPr algn="ctr" marL="0" indent="0" lvl="0">
                <a:lnSpc>
                  <a:spcPts val="3639"/>
                </a:lnSpc>
                <a:spcBef>
                  <a:spcPct val="0"/>
                </a:spcBef>
              </a:pPr>
              <a:r>
                <a:rPr lang="en-US" u="none" sz="2599">
                  <a:solidFill>
                    <a:srgbClr val="000000"/>
                  </a:solidFill>
                  <a:latin typeface="Saira Medium"/>
                </a:rPr>
                <a:t>Điều chỉnh nhiệt độ của ánh sáng, độ sáng, độ tương phản, tông màu, giúp nội dung tấm ảnh rõ ràng hơn</a:t>
              </a:r>
            </a:p>
          </p:txBody>
        </p:sp>
      </p:grpSp>
      <p:grpSp>
        <p:nvGrpSpPr>
          <p:cNvPr name="Group 112" id="112"/>
          <p:cNvGrpSpPr/>
          <p:nvPr/>
        </p:nvGrpSpPr>
        <p:grpSpPr>
          <a:xfrm rot="0">
            <a:off x="23403854" y="29885713"/>
            <a:ext cx="6034552" cy="677949"/>
            <a:chOff x="0" y="0"/>
            <a:chExt cx="2448634" cy="275091"/>
          </a:xfrm>
        </p:grpSpPr>
        <p:sp>
          <p:nvSpPr>
            <p:cNvPr name="Freeform 113" id="113"/>
            <p:cNvSpPr/>
            <p:nvPr/>
          </p:nvSpPr>
          <p:spPr>
            <a:xfrm>
              <a:off x="0" y="0"/>
              <a:ext cx="2448634" cy="275091"/>
            </a:xfrm>
            <a:custGeom>
              <a:avLst/>
              <a:gdLst/>
              <a:ahLst/>
              <a:cxnLst/>
              <a:rect r="r" b="b" t="t" l="l"/>
              <a:pathLst>
                <a:path h="275091" w="2448634">
                  <a:moveTo>
                    <a:pt x="0" y="0"/>
                  </a:moveTo>
                  <a:lnTo>
                    <a:pt x="2448634" y="0"/>
                  </a:lnTo>
                  <a:lnTo>
                    <a:pt x="2448634" y="275091"/>
                  </a:lnTo>
                  <a:lnTo>
                    <a:pt x="0" y="275091"/>
                  </a:lnTo>
                  <a:close/>
                </a:path>
              </a:pathLst>
            </a:custGeom>
            <a:solidFill>
              <a:srgbClr val="86BAC8"/>
            </a:solidFill>
          </p:spPr>
        </p:sp>
        <p:sp>
          <p:nvSpPr>
            <p:cNvPr name="TextBox 114" id="114"/>
            <p:cNvSpPr txBox="true"/>
            <p:nvPr/>
          </p:nvSpPr>
          <p:spPr>
            <a:xfrm>
              <a:off x="0" y="-47625"/>
              <a:ext cx="812800" cy="860425"/>
            </a:xfrm>
            <a:prstGeom prst="rect">
              <a:avLst/>
            </a:prstGeom>
          </p:spPr>
          <p:txBody>
            <a:bodyPr anchor="ctr" rtlCol="false" tIns="50800" lIns="50800" bIns="50800" rIns="50800"/>
            <a:lstStyle/>
            <a:p>
              <a:pPr algn="ctr">
                <a:lnSpc>
                  <a:spcPts val="3639"/>
                </a:lnSpc>
              </a:pPr>
              <a:r>
                <a:rPr lang="en-US" sz="2599">
                  <a:solidFill>
                    <a:srgbClr val="000000"/>
                  </a:solidFill>
                  <a:latin typeface="Saira Medium"/>
                </a:rPr>
                <a:t>làm sắc nét hình ảnh </a:t>
              </a:r>
            </a:p>
          </p:txBody>
        </p:sp>
      </p:grpSp>
      <p:grpSp>
        <p:nvGrpSpPr>
          <p:cNvPr name="Group 115" id="115"/>
          <p:cNvGrpSpPr/>
          <p:nvPr/>
        </p:nvGrpSpPr>
        <p:grpSpPr>
          <a:xfrm rot="0">
            <a:off x="23403854" y="31192312"/>
            <a:ext cx="6034552" cy="677949"/>
            <a:chOff x="0" y="0"/>
            <a:chExt cx="2448634" cy="275091"/>
          </a:xfrm>
        </p:grpSpPr>
        <p:sp>
          <p:nvSpPr>
            <p:cNvPr name="Freeform 116" id="116"/>
            <p:cNvSpPr/>
            <p:nvPr/>
          </p:nvSpPr>
          <p:spPr>
            <a:xfrm>
              <a:off x="0" y="0"/>
              <a:ext cx="2448634" cy="275091"/>
            </a:xfrm>
            <a:custGeom>
              <a:avLst/>
              <a:gdLst/>
              <a:ahLst/>
              <a:cxnLst/>
              <a:rect r="r" b="b" t="t" l="l"/>
              <a:pathLst>
                <a:path h="275091" w="2448634">
                  <a:moveTo>
                    <a:pt x="0" y="0"/>
                  </a:moveTo>
                  <a:lnTo>
                    <a:pt x="2448634" y="0"/>
                  </a:lnTo>
                  <a:lnTo>
                    <a:pt x="2448634" y="275091"/>
                  </a:lnTo>
                  <a:lnTo>
                    <a:pt x="0" y="275091"/>
                  </a:lnTo>
                  <a:close/>
                </a:path>
              </a:pathLst>
            </a:custGeom>
            <a:solidFill>
              <a:srgbClr val="86BAC8"/>
            </a:solidFill>
          </p:spPr>
        </p:sp>
        <p:sp>
          <p:nvSpPr>
            <p:cNvPr name="TextBox 117" id="117"/>
            <p:cNvSpPr txBox="true"/>
            <p:nvPr/>
          </p:nvSpPr>
          <p:spPr>
            <a:xfrm>
              <a:off x="0" y="-47625"/>
              <a:ext cx="812800" cy="860425"/>
            </a:xfrm>
            <a:prstGeom prst="rect">
              <a:avLst/>
            </a:prstGeom>
          </p:spPr>
          <p:txBody>
            <a:bodyPr anchor="ctr" rtlCol="false" tIns="50800" lIns="50800" bIns="50800" rIns="50800"/>
            <a:lstStyle/>
            <a:p>
              <a:pPr algn="ctr">
                <a:lnSpc>
                  <a:spcPts val="3639"/>
                </a:lnSpc>
              </a:pPr>
              <a:r>
                <a:rPr lang="en-US" sz="2599">
                  <a:solidFill>
                    <a:srgbClr val="000000"/>
                  </a:solidFill>
                  <a:latin typeface="Saira Medium"/>
                </a:rPr>
                <a:t>chia lưới trên ảnh </a:t>
              </a:r>
            </a:p>
          </p:txBody>
        </p:sp>
      </p:grpSp>
      <p:grpSp>
        <p:nvGrpSpPr>
          <p:cNvPr name="Group 118" id="118"/>
          <p:cNvGrpSpPr/>
          <p:nvPr/>
        </p:nvGrpSpPr>
        <p:grpSpPr>
          <a:xfrm rot="0">
            <a:off x="23403854" y="32498911"/>
            <a:ext cx="6034552" cy="1113829"/>
            <a:chOff x="0" y="0"/>
            <a:chExt cx="2448634" cy="451957"/>
          </a:xfrm>
        </p:grpSpPr>
        <p:sp>
          <p:nvSpPr>
            <p:cNvPr name="Freeform 119" id="119"/>
            <p:cNvSpPr/>
            <p:nvPr/>
          </p:nvSpPr>
          <p:spPr>
            <a:xfrm>
              <a:off x="0" y="0"/>
              <a:ext cx="2448634" cy="451957"/>
            </a:xfrm>
            <a:custGeom>
              <a:avLst/>
              <a:gdLst/>
              <a:ahLst/>
              <a:cxnLst/>
              <a:rect r="r" b="b" t="t" l="l"/>
              <a:pathLst>
                <a:path h="451957" w="2448634">
                  <a:moveTo>
                    <a:pt x="0" y="0"/>
                  </a:moveTo>
                  <a:lnTo>
                    <a:pt x="2448634" y="0"/>
                  </a:lnTo>
                  <a:lnTo>
                    <a:pt x="2448634" y="451957"/>
                  </a:lnTo>
                  <a:lnTo>
                    <a:pt x="0" y="451957"/>
                  </a:lnTo>
                  <a:close/>
                </a:path>
              </a:pathLst>
            </a:custGeom>
            <a:solidFill>
              <a:srgbClr val="86BAC8"/>
            </a:solidFill>
          </p:spPr>
        </p:sp>
        <p:sp>
          <p:nvSpPr>
            <p:cNvPr name="TextBox 120" id="120"/>
            <p:cNvSpPr txBox="true"/>
            <p:nvPr/>
          </p:nvSpPr>
          <p:spPr>
            <a:xfrm>
              <a:off x="0" y="-47625"/>
              <a:ext cx="812800" cy="860425"/>
            </a:xfrm>
            <a:prstGeom prst="rect">
              <a:avLst/>
            </a:prstGeom>
          </p:spPr>
          <p:txBody>
            <a:bodyPr anchor="ctr" rtlCol="false" tIns="50800" lIns="50800" bIns="50800" rIns="50800"/>
            <a:lstStyle/>
            <a:p>
              <a:pPr algn="ctr">
                <a:lnSpc>
                  <a:spcPts val="3639"/>
                </a:lnSpc>
              </a:pPr>
              <a:r>
                <a:rPr lang="en-US" sz="2599">
                  <a:solidFill>
                    <a:srgbClr val="000000"/>
                  </a:solidFill>
                  <a:latin typeface="Saira Medium"/>
                </a:rPr>
                <a:t>Thực hiện định vị và phân lóp đối tượng ở nhiều tỷ lệ khác nhau</a:t>
              </a:r>
            </a:p>
          </p:txBody>
        </p:sp>
      </p:grpSp>
      <p:grpSp>
        <p:nvGrpSpPr>
          <p:cNvPr name="Group 121" id="121"/>
          <p:cNvGrpSpPr/>
          <p:nvPr/>
        </p:nvGrpSpPr>
        <p:grpSpPr>
          <a:xfrm rot="0">
            <a:off x="23403854" y="33991640"/>
            <a:ext cx="6034552" cy="1570897"/>
            <a:chOff x="0" y="0"/>
            <a:chExt cx="2448634" cy="637421"/>
          </a:xfrm>
        </p:grpSpPr>
        <p:sp>
          <p:nvSpPr>
            <p:cNvPr name="Freeform 122" id="122"/>
            <p:cNvSpPr/>
            <p:nvPr/>
          </p:nvSpPr>
          <p:spPr>
            <a:xfrm>
              <a:off x="0" y="0"/>
              <a:ext cx="2448634" cy="637421"/>
            </a:xfrm>
            <a:custGeom>
              <a:avLst/>
              <a:gdLst/>
              <a:ahLst/>
              <a:cxnLst/>
              <a:rect r="r" b="b" t="t" l="l"/>
              <a:pathLst>
                <a:path h="637421" w="2448634">
                  <a:moveTo>
                    <a:pt x="0" y="0"/>
                  </a:moveTo>
                  <a:lnTo>
                    <a:pt x="2448634" y="0"/>
                  </a:lnTo>
                  <a:lnTo>
                    <a:pt x="2448634" y="637421"/>
                  </a:lnTo>
                  <a:lnTo>
                    <a:pt x="0" y="637421"/>
                  </a:lnTo>
                  <a:close/>
                </a:path>
              </a:pathLst>
            </a:custGeom>
            <a:solidFill>
              <a:srgbClr val="86BAC8"/>
            </a:solidFill>
          </p:spPr>
        </p:sp>
        <p:sp>
          <p:nvSpPr>
            <p:cNvPr name="TextBox 123" id="123"/>
            <p:cNvSpPr txBox="true"/>
            <p:nvPr/>
          </p:nvSpPr>
          <p:spPr>
            <a:xfrm>
              <a:off x="0" y="-47625"/>
              <a:ext cx="812800" cy="860425"/>
            </a:xfrm>
            <a:prstGeom prst="rect">
              <a:avLst/>
            </a:prstGeom>
          </p:spPr>
          <p:txBody>
            <a:bodyPr anchor="ctr" rtlCol="false" tIns="50800" lIns="50800" bIns="50800" rIns="50800"/>
            <a:lstStyle/>
            <a:p>
              <a:pPr algn="ctr">
                <a:lnSpc>
                  <a:spcPts val="3639"/>
                </a:lnSpc>
              </a:pPr>
              <a:r>
                <a:rPr lang="en-US" sz="2599">
                  <a:solidFill>
                    <a:srgbClr val="000000"/>
                  </a:solidFill>
                  <a:latin typeface="Saira Medium"/>
                </a:rPr>
                <a:t>chọn ra bounding box, điểm và điểm phân lớp của hộp bao đó và ngưỡng IoU</a:t>
              </a:r>
            </a:p>
          </p:txBody>
        </p:sp>
      </p:grpSp>
      <p:grpSp>
        <p:nvGrpSpPr>
          <p:cNvPr name="Group 124" id="124"/>
          <p:cNvGrpSpPr/>
          <p:nvPr/>
        </p:nvGrpSpPr>
        <p:grpSpPr>
          <a:xfrm rot="0">
            <a:off x="23403854" y="35958387"/>
            <a:ext cx="6034552" cy="1113829"/>
            <a:chOff x="0" y="0"/>
            <a:chExt cx="2448634" cy="451957"/>
          </a:xfrm>
        </p:grpSpPr>
        <p:sp>
          <p:nvSpPr>
            <p:cNvPr name="Freeform 125" id="125"/>
            <p:cNvSpPr/>
            <p:nvPr/>
          </p:nvSpPr>
          <p:spPr>
            <a:xfrm>
              <a:off x="0" y="0"/>
              <a:ext cx="2448634" cy="451957"/>
            </a:xfrm>
            <a:custGeom>
              <a:avLst/>
              <a:gdLst/>
              <a:ahLst/>
              <a:cxnLst/>
              <a:rect r="r" b="b" t="t" l="l"/>
              <a:pathLst>
                <a:path h="451957" w="2448634">
                  <a:moveTo>
                    <a:pt x="0" y="0"/>
                  </a:moveTo>
                  <a:lnTo>
                    <a:pt x="2448634" y="0"/>
                  </a:lnTo>
                  <a:lnTo>
                    <a:pt x="2448634" y="451957"/>
                  </a:lnTo>
                  <a:lnTo>
                    <a:pt x="0" y="451957"/>
                  </a:lnTo>
                  <a:close/>
                </a:path>
              </a:pathLst>
            </a:custGeom>
            <a:solidFill>
              <a:srgbClr val="86BAC8"/>
            </a:solidFill>
          </p:spPr>
        </p:sp>
        <p:sp>
          <p:nvSpPr>
            <p:cNvPr name="TextBox 126" id="126"/>
            <p:cNvSpPr txBox="true"/>
            <p:nvPr/>
          </p:nvSpPr>
          <p:spPr>
            <a:xfrm>
              <a:off x="0" y="-47625"/>
              <a:ext cx="812800" cy="860425"/>
            </a:xfrm>
            <a:prstGeom prst="rect">
              <a:avLst/>
            </a:prstGeom>
          </p:spPr>
          <p:txBody>
            <a:bodyPr anchor="ctr" rtlCol="false" tIns="50800" lIns="50800" bIns="50800" rIns="50800"/>
            <a:lstStyle/>
            <a:p>
              <a:pPr algn="ctr">
                <a:lnSpc>
                  <a:spcPts val="3639"/>
                </a:lnSpc>
              </a:pPr>
              <a:r>
                <a:rPr lang="en-US" sz="2599">
                  <a:solidFill>
                    <a:srgbClr val="000000"/>
                  </a:solidFill>
                  <a:latin typeface="Saira Medium"/>
                </a:rPr>
                <a:t>thực hiện đặt ngưỡng để loại bỏ hộp bao có điểm thấp</a:t>
              </a:r>
            </a:p>
          </p:txBody>
        </p:sp>
      </p:grpSp>
      <p:grpSp>
        <p:nvGrpSpPr>
          <p:cNvPr name="Group 127" id="127"/>
          <p:cNvGrpSpPr/>
          <p:nvPr/>
        </p:nvGrpSpPr>
        <p:grpSpPr>
          <a:xfrm rot="0">
            <a:off x="23403854" y="37469325"/>
            <a:ext cx="6034552" cy="1570897"/>
            <a:chOff x="0" y="0"/>
            <a:chExt cx="2448634" cy="637421"/>
          </a:xfrm>
        </p:grpSpPr>
        <p:sp>
          <p:nvSpPr>
            <p:cNvPr name="Freeform 128" id="128"/>
            <p:cNvSpPr/>
            <p:nvPr/>
          </p:nvSpPr>
          <p:spPr>
            <a:xfrm>
              <a:off x="0" y="0"/>
              <a:ext cx="2448634" cy="637421"/>
            </a:xfrm>
            <a:custGeom>
              <a:avLst/>
              <a:gdLst/>
              <a:ahLst/>
              <a:cxnLst/>
              <a:rect r="r" b="b" t="t" l="l"/>
              <a:pathLst>
                <a:path h="637421" w="2448634">
                  <a:moveTo>
                    <a:pt x="0" y="0"/>
                  </a:moveTo>
                  <a:lnTo>
                    <a:pt x="2448634" y="0"/>
                  </a:lnTo>
                  <a:lnTo>
                    <a:pt x="2448634" y="637421"/>
                  </a:lnTo>
                  <a:lnTo>
                    <a:pt x="0" y="637421"/>
                  </a:lnTo>
                  <a:close/>
                </a:path>
              </a:pathLst>
            </a:custGeom>
            <a:solidFill>
              <a:srgbClr val="86BAC8"/>
            </a:solidFill>
          </p:spPr>
        </p:sp>
        <p:sp>
          <p:nvSpPr>
            <p:cNvPr name="TextBox 129" id="129"/>
            <p:cNvSpPr txBox="true"/>
            <p:nvPr/>
          </p:nvSpPr>
          <p:spPr>
            <a:xfrm>
              <a:off x="0" y="-47625"/>
              <a:ext cx="812800" cy="860425"/>
            </a:xfrm>
            <a:prstGeom prst="rect">
              <a:avLst/>
            </a:prstGeom>
          </p:spPr>
          <p:txBody>
            <a:bodyPr anchor="ctr" rtlCol="false" tIns="50800" lIns="50800" bIns="50800" rIns="50800"/>
            <a:lstStyle/>
            <a:p>
              <a:pPr algn="ctr">
                <a:lnSpc>
                  <a:spcPts val="3639"/>
                </a:lnSpc>
              </a:pPr>
              <a:r>
                <a:rPr lang="en-US" sz="2599">
                  <a:solidFill>
                    <a:srgbClr val="000000"/>
                  </a:solidFill>
                  <a:latin typeface="Saira Medium"/>
                </a:rPr>
                <a:t>Non-max suppesion sử dụng IoU để loại bỏ những bounding box bao cùng đối tượng  chồng chéo lên nhau</a:t>
              </a:r>
            </a:p>
          </p:txBody>
        </p:sp>
      </p:grpSp>
      <p:grpSp>
        <p:nvGrpSpPr>
          <p:cNvPr name="Group 130" id="130"/>
          <p:cNvGrpSpPr/>
          <p:nvPr/>
        </p:nvGrpSpPr>
        <p:grpSpPr>
          <a:xfrm rot="0">
            <a:off x="24119168" y="39440272"/>
            <a:ext cx="4603923" cy="1113829"/>
            <a:chOff x="0" y="0"/>
            <a:chExt cx="2030956" cy="491350"/>
          </a:xfrm>
        </p:grpSpPr>
        <p:sp>
          <p:nvSpPr>
            <p:cNvPr name="Freeform 131" id="131"/>
            <p:cNvSpPr/>
            <p:nvPr/>
          </p:nvSpPr>
          <p:spPr>
            <a:xfrm>
              <a:off x="0" y="0"/>
              <a:ext cx="2030956" cy="491350"/>
            </a:xfrm>
            <a:custGeom>
              <a:avLst/>
              <a:gdLst/>
              <a:ahLst/>
              <a:cxnLst/>
              <a:rect r="r" b="b" t="t" l="l"/>
              <a:pathLst>
                <a:path h="491350" w="2030956">
                  <a:moveTo>
                    <a:pt x="203200" y="0"/>
                  </a:moveTo>
                  <a:lnTo>
                    <a:pt x="2030956" y="0"/>
                  </a:lnTo>
                  <a:lnTo>
                    <a:pt x="1827756" y="491350"/>
                  </a:lnTo>
                  <a:lnTo>
                    <a:pt x="0" y="491350"/>
                  </a:lnTo>
                  <a:lnTo>
                    <a:pt x="203200" y="0"/>
                  </a:lnTo>
                  <a:close/>
                </a:path>
              </a:pathLst>
            </a:custGeom>
            <a:solidFill>
              <a:srgbClr val="86BAC8"/>
            </a:solidFill>
          </p:spPr>
        </p:sp>
        <p:sp>
          <p:nvSpPr>
            <p:cNvPr name="TextBox 132" id="132"/>
            <p:cNvSpPr txBox="true"/>
            <p:nvPr/>
          </p:nvSpPr>
          <p:spPr>
            <a:xfrm>
              <a:off x="101600" y="-47625"/>
              <a:ext cx="609600" cy="657225"/>
            </a:xfrm>
            <a:prstGeom prst="rect">
              <a:avLst/>
            </a:prstGeom>
          </p:spPr>
          <p:txBody>
            <a:bodyPr anchor="ctr" rtlCol="false" tIns="50800" lIns="50800" bIns="50800" rIns="50800"/>
            <a:lstStyle/>
            <a:p>
              <a:pPr algn="ctr">
                <a:lnSpc>
                  <a:spcPts val="3639"/>
                </a:lnSpc>
              </a:pPr>
              <a:r>
                <a:rPr lang="en-US" sz="2599">
                  <a:solidFill>
                    <a:srgbClr val="000000"/>
                  </a:solidFill>
                  <a:latin typeface="Saira Medium"/>
                </a:rPr>
                <a:t>Tọa độ bounding box và nhãn của object</a:t>
              </a:r>
            </a:p>
          </p:txBody>
        </p:sp>
      </p:grpSp>
      <p:sp>
        <p:nvSpPr>
          <p:cNvPr name="AutoShape 133" id="133"/>
          <p:cNvSpPr/>
          <p:nvPr/>
        </p:nvSpPr>
        <p:spPr>
          <a:xfrm rot="5400000">
            <a:off x="26121167" y="22351451"/>
            <a:ext cx="599925" cy="0"/>
          </a:xfrm>
          <a:prstGeom prst="line">
            <a:avLst/>
          </a:prstGeom>
          <a:ln cap="flat" w="28575">
            <a:solidFill>
              <a:srgbClr val="000000"/>
            </a:solidFill>
            <a:prstDash val="solid"/>
            <a:headEnd type="none" len="sm" w="sm"/>
            <a:tailEnd type="arrow" len="sm" w="med"/>
          </a:ln>
        </p:spPr>
      </p:sp>
      <p:sp>
        <p:nvSpPr>
          <p:cNvPr name="AutoShape 134" id="134"/>
          <p:cNvSpPr/>
          <p:nvPr/>
        </p:nvSpPr>
        <p:spPr>
          <a:xfrm rot="5400000">
            <a:off x="26137162" y="23800790"/>
            <a:ext cx="567935" cy="0"/>
          </a:xfrm>
          <a:prstGeom prst="line">
            <a:avLst/>
          </a:prstGeom>
          <a:ln cap="flat" w="28575">
            <a:solidFill>
              <a:srgbClr val="000000"/>
            </a:solidFill>
            <a:prstDash val="solid"/>
            <a:headEnd type="none" len="sm" w="sm"/>
            <a:tailEnd type="arrow" len="sm" w="med"/>
          </a:ln>
        </p:spPr>
      </p:sp>
      <p:sp>
        <p:nvSpPr>
          <p:cNvPr name="AutoShape 135" id="135"/>
          <p:cNvSpPr/>
          <p:nvPr/>
        </p:nvSpPr>
        <p:spPr>
          <a:xfrm rot="5400000">
            <a:off x="26083007" y="25993777"/>
            <a:ext cx="676245" cy="0"/>
          </a:xfrm>
          <a:prstGeom prst="line">
            <a:avLst/>
          </a:prstGeom>
          <a:ln cap="flat" w="28575">
            <a:solidFill>
              <a:srgbClr val="000000"/>
            </a:solidFill>
            <a:prstDash val="solid"/>
            <a:headEnd type="none" len="sm" w="sm"/>
            <a:tailEnd type="arrow" len="sm" w="med"/>
          </a:ln>
        </p:spPr>
      </p:sp>
      <p:sp>
        <p:nvSpPr>
          <p:cNvPr name="AutoShape 136" id="136"/>
          <p:cNvSpPr/>
          <p:nvPr/>
        </p:nvSpPr>
        <p:spPr>
          <a:xfrm rot="5400000">
            <a:off x="26090099" y="27340878"/>
            <a:ext cx="662060" cy="0"/>
          </a:xfrm>
          <a:prstGeom prst="line">
            <a:avLst/>
          </a:prstGeom>
          <a:ln cap="flat" w="28575">
            <a:solidFill>
              <a:srgbClr val="000000"/>
            </a:solidFill>
            <a:prstDash val="solid"/>
            <a:headEnd type="none" len="sm" w="sm"/>
            <a:tailEnd type="arrow" len="sm" w="med"/>
          </a:ln>
        </p:spPr>
      </p:sp>
      <p:sp>
        <p:nvSpPr>
          <p:cNvPr name="AutoShape 137" id="137"/>
          <p:cNvSpPr/>
          <p:nvPr/>
        </p:nvSpPr>
        <p:spPr>
          <a:xfrm rot="5400000">
            <a:off x="26106820" y="29557116"/>
            <a:ext cx="628620" cy="0"/>
          </a:xfrm>
          <a:prstGeom prst="line">
            <a:avLst/>
          </a:prstGeom>
          <a:ln cap="flat" w="28575">
            <a:solidFill>
              <a:srgbClr val="000000"/>
            </a:solidFill>
            <a:prstDash val="solid"/>
            <a:headEnd type="none" len="sm" w="sm"/>
            <a:tailEnd type="arrow" len="sm" w="med"/>
          </a:ln>
        </p:spPr>
      </p:sp>
      <p:sp>
        <p:nvSpPr>
          <p:cNvPr name="AutoShape 138" id="138"/>
          <p:cNvSpPr/>
          <p:nvPr/>
        </p:nvSpPr>
        <p:spPr>
          <a:xfrm rot="5400000">
            <a:off x="26106805" y="30863699"/>
            <a:ext cx="628650" cy="0"/>
          </a:xfrm>
          <a:prstGeom prst="line">
            <a:avLst/>
          </a:prstGeom>
          <a:ln cap="flat" w="28575">
            <a:solidFill>
              <a:srgbClr val="000000"/>
            </a:solidFill>
            <a:prstDash val="solid"/>
            <a:headEnd type="none" len="sm" w="sm"/>
            <a:tailEnd type="arrow" len="sm" w="med"/>
          </a:ln>
        </p:spPr>
      </p:sp>
      <p:sp>
        <p:nvSpPr>
          <p:cNvPr name="AutoShape 139" id="139"/>
          <p:cNvSpPr/>
          <p:nvPr/>
        </p:nvSpPr>
        <p:spPr>
          <a:xfrm rot="5400000">
            <a:off x="26106805" y="32170298"/>
            <a:ext cx="628650" cy="0"/>
          </a:xfrm>
          <a:prstGeom prst="line">
            <a:avLst/>
          </a:prstGeom>
          <a:ln cap="flat" w="28575">
            <a:solidFill>
              <a:srgbClr val="000000"/>
            </a:solidFill>
            <a:prstDash val="solid"/>
            <a:headEnd type="none" len="sm" w="sm"/>
            <a:tailEnd type="arrow" len="sm" w="med"/>
          </a:ln>
        </p:spPr>
      </p:sp>
      <p:sp>
        <p:nvSpPr>
          <p:cNvPr name="AutoShape 140" id="140"/>
          <p:cNvSpPr/>
          <p:nvPr/>
        </p:nvSpPr>
        <p:spPr>
          <a:xfrm rot="5400000">
            <a:off x="26231680" y="33787903"/>
            <a:ext cx="378900" cy="0"/>
          </a:xfrm>
          <a:prstGeom prst="line">
            <a:avLst/>
          </a:prstGeom>
          <a:ln cap="flat" w="28575">
            <a:solidFill>
              <a:srgbClr val="000000"/>
            </a:solidFill>
            <a:prstDash val="solid"/>
            <a:headEnd type="none" len="sm" w="sm"/>
            <a:tailEnd type="arrow" len="sm" w="med"/>
          </a:ln>
        </p:spPr>
      </p:sp>
      <p:sp>
        <p:nvSpPr>
          <p:cNvPr name="AutoShape 141" id="141"/>
          <p:cNvSpPr/>
          <p:nvPr/>
        </p:nvSpPr>
        <p:spPr>
          <a:xfrm rot="5400000">
            <a:off x="26223205" y="35746175"/>
            <a:ext cx="395850" cy="0"/>
          </a:xfrm>
          <a:prstGeom prst="line">
            <a:avLst/>
          </a:prstGeom>
          <a:ln cap="flat" w="28575">
            <a:solidFill>
              <a:srgbClr val="000000"/>
            </a:solidFill>
            <a:prstDash val="solid"/>
            <a:headEnd type="none" len="sm" w="sm"/>
            <a:tailEnd type="arrow" len="sm" w="med"/>
          </a:ln>
        </p:spPr>
      </p:sp>
      <p:sp>
        <p:nvSpPr>
          <p:cNvPr name="AutoShape 142" id="142"/>
          <p:cNvSpPr/>
          <p:nvPr/>
        </p:nvSpPr>
        <p:spPr>
          <a:xfrm rot="5400000">
            <a:off x="26222576" y="37256483"/>
            <a:ext cx="397108" cy="0"/>
          </a:xfrm>
          <a:prstGeom prst="line">
            <a:avLst/>
          </a:prstGeom>
          <a:ln cap="flat" w="28575">
            <a:solidFill>
              <a:srgbClr val="000000"/>
            </a:solidFill>
            <a:prstDash val="solid"/>
            <a:headEnd type="none" len="sm" w="sm"/>
            <a:tailEnd type="arrow" len="sm" w="med"/>
          </a:ln>
        </p:spPr>
      </p:sp>
      <p:sp>
        <p:nvSpPr>
          <p:cNvPr name="AutoShape 143" id="143"/>
          <p:cNvSpPr/>
          <p:nvPr/>
        </p:nvSpPr>
        <p:spPr>
          <a:xfrm rot="5400000">
            <a:off x="26221105" y="39225959"/>
            <a:ext cx="400050" cy="0"/>
          </a:xfrm>
          <a:prstGeom prst="line">
            <a:avLst/>
          </a:prstGeom>
          <a:ln cap="flat" w="28575">
            <a:solidFill>
              <a:srgbClr val="000000"/>
            </a:solidFill>
            <a:prstDash val="solid"/>
            <a:headEnd type="none" len="sm" w="sm"/>
            <a:tailEnd type="arrow" len="sm" w="med"/>
          </a:ln>
        </p:spPr>
      </p:sp>
      <p:pic>
        <p:nvPicPr>
          <p:cNvPr name="Picture 144" id="144"/>
          <p:cNvPicPr>
            <a:picLocks noChangeAspect="true"/>
          </p:cNvPicPr>
          <p:nvPr/>
        </p:nvPicPr>
        <p:blipFill>
          <a:blip r:embed="rId10"/>
          <a:srcRect l="0" t="13093" r="0" b="13093"/>
          <a:stretch>
            <a:fillRect/>
          </a:stretch>
        </p:blipFill>
        <p:spPr>
          <a:xfrm flipH="false" flipV="false" rot="0">
            <a:off x="24151191" y="8154179"/>
            <a:ext cx="4879126" cy="2603680"/>
          </a:xfrm>
          <a:prstGeom prst="rect">
            <a:avLst/>
          </a:prstGeom>
        </p:spPr>
      </p:pic>
      <p:pic>
        <p:nvPicPr>
          <p:cNvPr name="Picture 145" id="145"/>
          <p:cNvPicPr>
            <a:picLocks noChangeAspect="true"/>
          </p:cNvPicPr>
          <p:nvPr/>
        </p:nvPicPr>
        <p:blipFill>
          <a:blip r:embed="rId11"/>
          <a:srcRect l="0" t="0" r="0" b="0"/>
          <a:stretch>
            <a:fillRect/>
          </a:stretch>
        </p:blipFill>
        <p:spPr>
          <a:xfrm flipH="false" flipV="false" rot="0">
            <a:off x="13514474" y="36666602"/>
            <a:ext cx="9250407" cy="5147580"/>
          </a:xfrm>
          <a:prstGeom prst="rect">
            <a:avLst/>
          </a:prstGeom>
        </p:spPr>
      </p:pic>
      <p:sp>
        <p:nvSpPr>
          <p:cNvPr name="TextBox 146" id="146"/>
          <p:cNvSpPr txBox="true"/>
          <p:nvPr/>
        </p:nvSpPr>
        <p:spPr>
          <a:xfrm rot="0">
            <a:off x="9472585" y="455713"/>
            <a:ext cx="11835327" cy="899188"/>
          </a:xfrm>
          <a:prstGeom prst="rect">
            <a:avLst/>
          </a:prstGeom>
        </p:spPr>
        <p:txBody>
          <a:bodyPr anchor="t" rtlCol="false" tIns="0" lIns="0" bIns="0" rIns="0">
            <a:spAutoFit/>
          </a:bodyPr>
          <a:lstStyle/>
          <a:p>
            <a:pPr algn="ctr">
              <a:lnSpc>
                <a:spcPts val="7426"/>
              </a:lnSpc>
            </a:pPr>
            <a:r>
              <a:rPr lang="en-US" sz="5304">
                <a:solidFill>
                  <a:srgbClr val="164FCC"/>
                </a:solidFill>
                <a:latin typeface="Saira Medium Bold"/>
              </a:rPr>
              <a:t>University Of Information Technology</a:t>
            </a:r>
          </a:p>
        </p:txBody>
      </p:sp>
      <p:sp>
        <p:nvSpPr>
          <p:cNvPr name="TextBox 147" id="147"/>
          <p:cNvSpPr txBox="true"/>
          <p:nvPr/>
        </p:nvSpPr>
        <p:spPr>
          <a:xfrm rot="0">
            <a:off x="1418969" y="15413263"/>
            <a:ext cx="13473477" cy="1743575"/>
          </a:xfrm>
          <a:prstGeom prst="rect">
            <a:avLst/>
          </a:prstGeom>
        </p:spPr>
        <p:txBody>
          <a:bodyPr anchor="t" rtlCol="false" tIns="0" lIns="0" bIns="0" rIns="0">
            <a:spAutoFit/>
          </a:bodyPr>
          <a:lstStyle/>
          <a:p>
            <a:pPr algn="ctr">
              <a:lnSpc>
                <a:spcPts val="4759"/>
              </a:lnSpc>
            </a:pPr>
            <a:r>
              <a:rPr lang="en-US" sz="3399">
                <a:solidFill>
                  <a:srgbClr val="000000"/>
                </a:solidFill>
                <a:latin typeface="Saira Medium Bold"/>
              </a:rPr>
              <a:t>INPUT :</a:t>
            </a:r>
          </a:p>
          <a:p>
            <a:pPr algn="just">
              <a:lnSpc>
                <a:spcPts val="4620"/>
              </a:lnSpc>
              <a:spcBef>
                <a:spcPct val="0"/>
              </a:spcBef>
            </a:pPr>
            <a:r>
              <a:rPr lang="en-US" sz="3300">
                <a:solidFill>
                  <a:srgbClr val="000000"/>
                </a:solidFill>
                <a:latin typeface="Saira Medium"/>
              </a:rPr>
              <a:t>Một ảnh lấy từ dashcam của xe ô tô (góc nhìn trực diện), có độ phân giải </a:t>
            </a:r>
            <a:r>
              <a:rPr lang="en-US" sz="3300">
                <a:solidFill>
                  <a:srgbClr val="FF1616"/>
                </a:solidFill>
                <a:latin typeface="Saira Medium Bold"/>
              </a:rPr>
              <a:t>1920x1200</a:t>
            </a:r>
            <a:r>
              <a:rPr lang="en-US" sz="3300">
                <a:solidFill>
                  <a:srgbClr val="000000"/>
                </a:solidFill>
                <a:latin typeface="Saira Medium"/>
              </a:rPr>
              <a:t>, điều kiện thời tiết sương mỏng</a:t>
            </a:r>
          </a:p>
        </p:txBody>
      </p:sp>
      <p:sp>
        <p:nvSpPr>
          <p:cNvPr name="TextBox 148" id="148"/>
          <p:cNvSpPr txBox="true"/>
          <p:nvPr/>
        </p:nvSpPr>
        <p:spPr>
          <a:xfrm rot="0">
            <a:off x="15798755" y="15413263"/>
            <a:ext cx="13473477" cy="1743575"/>
          </a:xfrm>
          <a:prstGeom prst="rect">
            <a:avLst/>
          </a:prstGeom>
        </p:spPr>
        <p:txBody>
          <a:bodyPr anchor="t" rtlCol="false" tIns="0" lIns="0" bIns="0" rIns="0">
            <a:spAutoFit/>
          </a:bodyPr>
          <a:lstStyle/>
          <a:p>
            <a:pPr algn="ctr">
              <a:lnSpc>
                <a:spcPts val="4759"/>
              </a:lnSpc>
            </a:pPr>
            <a:r>
              <a:rPr lang="en-US" sz="3399">
                <a:solidFill>
                  <a:srgbClr val="000000"/>
                </a:solidFill>
                <a:latin typeface="Saira Medium Bold"/>
              </a:rPr>
              <a:t>OUTPUT: </a:t>
            </a:r>
          </a:p>
          <a:p>
            <a:pPr algn="just">
              <a:lnSpc>
                <a:spcPts val="4620"/>
              </a:lnSpc>
              <a:spcBef>
                <a:spcPct val="0"/>
              </a:spcBef>
            </a:pPr>
            <a:r>
              <a:rPr lang="en-US" sz="3300">
                <a:solidFill>
                  <a:srgbClr val="000000"/>
                </a:solidFill>
                <a:latin typeface="Saira Medium"/>
              </a:rPr>
              <a:t>Vị trí của các đối tượng (car, truck, pedestrian, traffic light) có trong ảnh - Tọa độ các đỉnh của hộp giới hạn tối tiểu bao đối tượng đó.</a:t>
            </a:r>
          </a:p>
        </p:txBody>
      </p:sp>
      <p:sp>
        <p:nvSpPr>
          <p:cNvPr name="TextBox 149" id="149"/>
          <p:cNvSpPr txBox="true"/>
          <p:nvPr/>
        </p:nvSpPr>
        <p:spPr>
          <a:xfrm rot="0">
            <a:off x="11305320" y="1421576"/>
            <a:ext cx="8125569" cy="669925"/>
          </a:xfrm>
          <a:prstGeom prst="rect">
            <a:avLst/>
          </a:prstGeom>
        </p:spPr>
        <p:txBody>
          <a:bodyPr anchor="t" rtlCol="false" tIns="0" lIns="0" bIns="0" rIns="0">
            <a:spAutoFit/>
          </a:bodyPr>
          <a:lstStyle/>
          <a:p>
            <a:pPr algn="ctr">
              <a:lnSpc>
                <a:spcPts val="5599"/>
              </a:lnSpc>
            </a:pPr>
            <a:r>
              <a:rPr lang="en-US" sz="3999">
                <a:solidFill>
                  <a:srgbClr val="164FCC"/>
                </a:solidFill>
                <a:latin typeface="Saira Medium"/>
              </a:rPr>
              <a:t>CS117.M21 Computational Thinking</a:t>
            </a:r>
          </a:p>
        </p:txBody>
      </p:sp>
      <p:sp>
        <p:nvSpPr>
          <p:cNvPr name="TextBox 150" id="150"/>
          <p:cNvSpPr txBox="true"/>
          <p:nvPr/>
        </p:nvSpPr>
        <p:spPr>
          <a:xfrm rot="0">
            <a:off x="2141106" y="2120575"/>
            <a:ext cx="26498285" cy="2432050"/>
          </a:xfrm>
          <a:prstGeom prst="rect">
            <a:avLst/>
          </a:prstGeom>
        </p:spPr>
        <p:txBody>
          <a:bodyPr anchor="t" rtlCol="false" tIns="0" lIns="0" bIns="0" rIns="0">
            <a:spAutoFit/>
          </a:bodyPr>
          <a:lstStyle/>
          <a:p>
            <a:pPr algn="ctr">
              <a:lnSpc>
                <a:spcPts val="9799"/>
              </a:lnSpc>
            </a:pPr>
            <a:r>
              <a:rPr lang="en-US" sz="6999">
                <a:solidFill>
                  <a:srgbClr val="5484B6"/>
                </a:solidFill>
                <a:latin typeface="Saira Medium Bold"/>
              </a:rPr>
              <a:t>PHÁT HIỆN ĐỐI TƯỢNG TRONG ẢNH CHỤP </a:t>
            </a:r>
          </a:p>
          <a:p>
            <a:pPr algn="ctr">
              <a:lnSpc>
                <a:spcPts val="9799"/>
              </a:lnSpc>
            </a:pPr>
            <a:r>
              <a:rPr lang="en-US" sz="6999">
                <a:solidFill>
                  <a:srgbClr val="5484B6"/>
                </a:solidFill>
                <a:latin typeface="Saira Medium Bold"/>
              </a:rPr>
              <a:t>VỚI ĐIỀU KIỆN THỜI TIẾT SƯƠNG MÙ</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43000"/>
          </a:blip>
          <a:srcRect l="0" t="12346" r="0" b="12346"/>
          <a:stretch>
            <a:fillRect/>
          </a:stretch>
        </p:blipFill>
        <p:spPr>
          <a:xfrm flipH="false" flipV="false" rot="0">
            <a:off x="-24977540" y="-4190575"/>
            <a:ext cx="45493579" cy="51316448"/>
          </a:xfrm>
          <a:prstGeom prst="rect">
            <a:avLst/>
          </a:prstGeom>
        </p:spPr>
      </p:pic>
      <p:grpSp>
        <p:nvGrpSpPr>
          <p:cNvPr name="Group 3" id="3"/>
          <p:cNvGrpSpPr/>
          <p:nvPr/>
        </p:nvGrpSpPr>
        <p:grpSpPr>
          <a:xfrm rot="0">
            <a:off x="581417" y="21490905"/>
            <a:ext cx="19602391" cy="1586098"/>
            <a:chOff x="0" y="0"/>
            <a:chExt cx="2438198" cy="197283"/>
          </a:xfrm>
        </p:grpSpPr>
        <p:sp>
          <p:nvSpPr>
            <p:cNvPr name="Freeform 4" id="4"/>
            <p:cNvSpPr/>
            <p:nvPr/>
          </p:nvSpPr>
          <p:spPr>
            <a:xfrm>
              <a:off x="0" y="0"/>
              <a:ext cx="2438198" cy="197283"/>
            </a:xfrm>
            <a:custGeom>
              <a:avLst/>
              <a:gdLst/>
              <a:ahLst/>
              <a:cxnLst/>
              <a:rect r="r" b="b" t="t" l="l"/>
              <a:pathLst>
                <a:path h="197283" w="2438198">
                  <a:moveTo>
                    <a:pt x="9479" y="0"/>
                  </a:moveTo>
                  <a:lnTo>
                    <a:pt x="2428719" y="0"/>
                  </a:lnTo>
                  <a:cubicBezTo>
                    <a:pt x="2433954" y="0"/>
                    <a:pt x="2438198" y="4244"/>
                    <a:pt x="2438198" y="9479"/>
                  </a:cubicBezTo>
                  <a:lnTo>
                    <a:pt x="2438198" y="187804"/>
                  </a:lnTo>
                  <a:cubicBezTo>
                    <a:pt x="2438198" y="193039"/>
                    <a:pt x="2433954" y="197283"/>
                    <a:pt x="2428719" y="197283"/>
                  </a:cubicBezTo>
                  <a:lnTo>
                    <a:pt x="9479" y="197283"/>
                  </a:lnTo>
                  <a:cubicBezTo>
                    <a:pt x="4244" y="197283"/>
                    <a:pt x="0" y="193039"/>
                    <a:pt x="0" y="187804"/>
                  </a:cubicBezTo>
                  <a:lnTo>
                    <a:pt x="0" y="9479"/>
                  </a:lnTo>
                  <a:cubicBezTo>
                    <a:pt x="0" y="4244"/>
                    <a:pt x="4244" y="0"/>
                    <a:pt x="9479" y="0"/>
                  </a:cubicBezTo>
                  <a:close/>
                </a:path>
              </a:pathLst>
            </a:custGeom>
            <a:solidFill>
              <a:srgbClr val="CAE8FF"/>
            </a:solidFill>
          </p:spPr>
        </p:sp>
        <p:sp>
          <p:nvSpPr>
            <p:cNvPr name="TextBox 5" id="5"/>
            <p:cNvSpPr txBox="true"/>
            <p:nvPr/>
          </p:nvSpPr>
          <p:spPr>
            <a:xfrm>
              <a:off x="0" y="-38100"/>
              <a:ext cx="812800" cy="850900"/>
            </a:xfrm>
            <a:prstGeom prst="rect">
              <a:avLst/>
            </a:prstGeom>
          </p:spPr>
          <p:txBody>
            <a:bodyPr anchor="ctr" rtlCol="false" tIns="215900" lIns="215900" bIns="215900" rIns="215900"/>
            <a:lstStyle/>
            <a:p>
              <a:pPr algn="just">
                <a:lnSpc>
                  <a:spcPts val="2520"/>
                </a:lnSpc>
              </a:pPr>
              <a:r>
                <a:rPr lang="en-US" sz="1800">
                  <a:solidFill>
                    <a:srgbClr val="050A30"/>
                  </a:solidFill>
                  <a:latin typeface="Saira Medium"/>
                </a:rPr>
                <a:t>Phát hiện các đối tượng (car, truck, pedestrian, traffic light) trong ảnh chụp điều kiện thời tiết sương mù.</a:t>
              </a:r>
            </a:p>
            <a:p>
              <a:pPr algn="just">
                <a:lnSpc>
                  <a:spcPts val="2520"/>
                </a:lnSpc>
              </a:pPr>
              <a:r>
                <a:rPr lang="en-US" sz="1800">
                  <a:solidFill>
                    <a:srgbClr val="050A30"/>
                  </a:solidFill>
                  <a:latin typeface="Saira Medium"/>
                </a:rPr>
                <a:t>- Input: 1 ảnh lấy từ dashcam của xe ô tô (góc nhìn trực diện), có độ phân giải 1920x1200, điều kiện thời tiế sương mỏng </a:t>
              </a:r>
            </a:p>
            <a:p>
              <a:pPr algn="just">
                <a:lnSpc>
                  <a:spcPts val="2520"/>
                </a:lnSpc>
              </a:pPr>
              <a:r>
                <a:rPr lang="en-US" sz="1800">
                  <a:solidFill>
                    <a:srgbClr val="050A30"/>
                  </a:solidFill>
                  <a:latin typeface="Saira Medium"/>
                </a:rPr>
                <a:t>- Output: Vị trí của các đối tượng (car, truck, pedestrian, traffic light) có trong ảnh - Tọa độ các đỉnh của hộp giới hạn tối tiểu bao đối tượng nhãn phân loại đối tượng đó.</a:t>
              </a:r>
            </a:p>
          </p:txBody>
        </p:sp>
      </p:grpSp>
      <p:grpSp>
        <p:nvGrpSpPr>
          <p:cNvPr name="Group 6" id="6"/>
          <p:cNvGrpSpPr/>
          <p:nvPr/>
        </p:nvGrpSpPr>
        <p:grpSpPr>
          <a:xfrm rot="0">
            <a:off x="540910" y="23576794"/>
            <a:ext cx="9647290" cy="1980971"/>
            <a:chOff x="0" y="0"/>
            <a:chExt cx="1199956" cy="246399"/>
          </a:xfrm>
        </p:grpSpPr>
        <p:sp>
          <p:nvSpPr>
            <p:cNvPr name="Freeform 7" id="7"/>
            <p:cNvSpPr/>
            <p:nvPr/>
          </p:nvSpPr>
          <p:spPr>
            <a:xfrm>
              <a:off x="0" y="0"/>
              <a:ext cx="1199956" cy="246399"/>
            </a:xfrm>
            <a:custGeom>
              <a:avLst/>
              <a:gdLst/>
              <a:ahLst/>
              <a:cxnLst/>
              <a:rect r="r" b="b" t="t" l="l"/>
              <a:pathLst>
                <a:path h="246399" w="1199956">
                  <a:moveTo>
                    <a:pt x="19260" y="0"/>
                  </a:moveTo>
                  <a:lnTo>
                    <a:pt x="1180696" y="0"/>
                  </a:lnTo>
                  <a:cubicBezTo>
                    <a:pt x="1185804" y="0"/>
                    <a:pt x="1190703" y="2029"/>
                    <a:pt x="1194315" y="5641"/>
                  </a:cubicBezTo>
                  <a:cubicBezTo>
                    <a:pt x="1197927" y="9253"/>
                    <a:pt x="1199956" y="14152"/>
                    <a:pt x="1199956" y="19260"/>
                  </a:cubicBezTo>
                  <a:lnTo>
                    <a:pt x="1199956" y="227139"/>
                  </a:lnTo>
                  <a:cubicBezTo>
                    <a:pt x="1199956" y="232247"/>
                    <a:pt x="1197927" y="237146"/>
                    <a:pt x="1194315" y="240757"/>
                  </a:cubicBezTo>
                  <a:cubicBezTo>
                    <a:pt x="1190703" y="244369"/>
                    <a:pt x="1185804" y="246399"/>
                    <a:pt x="1180696" y="246399"/>
                  </a:cubicBezTo>
                  <a:lnTo>
                    <a:pt x="19260" y="246399"/>
                  </a:lnTo>
                  <a:cubicBezTo>
                    <a:pt x="14152" y="246399"/>
                    <a:pt x="9253" y="244369"/>
                    <a:pt x="5641" y="240757"/>
                  </a:cubicBezTo>
                  <a:cubicBezTo>
                    <a:pt x="2029" y="237146"/>
                    <a:pt x="0" y="232247"/>
                    <a:pt x="0" y="227139"/>
                  </a:cubicBezTo>
                  <a:lnTo>
                    <a:pt x="0" y="19260"/>
                  </a:lnTo>
                  <a:cubicBezTo>
                    <a:pt x="0" y="14152"/>
                    <a:pt x="2029" y="9253"/>
                    <a:pt x="5641" y="5641"/>
                  </a:cubicBezTo>
                  <a:cubicBezTo>
                    <a:pt x="9253" y="2029"/>
                    <a:pt x="14152" y="0"/>
                    <a:pt x="19260" y="0"/>
                  </a:cubicBezTo>
                  <a:close/>
                </a:path>
              </a:pathLst>
            </a:custGeom>
            <a:solidFill>
              <a:srgbClr val="CDEEF3"/>
            </a:solidFill>
          </p:spPr>
        </p:sp>
        <p:sp>
          <p:nvSpPr>
            <p:cNvPr name="TextBox 8" id="8"/>
            <p:cNvSpPr txBox="true"/>
            <p:nvPr/>
          </p:nvSpPr>
          <p:spPr>
            <a:xfrm>
              <a:off x="0" y="-38100"/>
              <a:ext cx="812800" cy="850900"/>
            </a:xfrm>
            <a:prstGeom prst="rect">
              <a:avLst/>
            </a:prstGeom>
          </p:spPr>
          <p:txBody>
            <a:bodyPr anchor="ctr" rtlCol="false" tIns="215900" lIns="215900" bIns="215900" rIns="215900"/>
            <a:lstStyle/>
            <a:p>
              <a:pPr algn="just">
                <a:lnSpc>
                  <a:spcPts val="2520"/>
                </a:lnSpc>
              </a:pPr>
              <a:r>
                <a:rPr lang="en-US" sz="1800">
                  <a:solidFill>
                    <a:srgbClr val="050A30"/>
                  </a:solidFill>
                  <a:latin typeface="Saira Medium"/>
                </a:rPr>
                <a:t> Phát hiện và phân loại đối tượng trong ảnh</a:t>
              </a:r>
            </a:p>
            <a:p>
              <a:pPr algn="just">
                <a:lnSpc>
                  <a:spcPts val="2520"/>
                </a:lnSpc>
              </a:pPr>
              <a:r>
                <a:rPr lang="en-US" sz="1800">
                  <a:solidFill>
                    <a:srgbClr val="050A30"/>
                  </a:solidFill>
                  <a:latin typeface="Saira Medium"/>
                </a:rPr>
                <a:t>- Input: 1 tấm ảnh </a:t>
              </a:r>
            </a:p>
            <a:p>
              <a:pPr algn="just">
                <a:lnSpc>
                  <a:spcPts val="2520"/>
                </a:lnSpc>
              </a:pPr>
              <a:r>
                <a:rPr lang="en-US" sz="1800">
                  <a:solidFill>
                    <a:srgbClr val="050A30"/>
                  </a:solidFill>
                  <a:latin typeface="Saira Medium"/>
                </a:rPr>
                <a:t>- Output: 1 tập hợp các hộp giới hạn tối tiểu (mỗi hộp được biểu diễn bằng tọa độ các đỉnh của hộp giới hạn) và nhãn phân loại đối tượng được bao bởi hộp giới hạn tương ứng (biểu diễn bởi id của lớp đối tượng)</a:t>
              </a:r>
            </a:p>
          </p:txBody>
        </p:sp>
      </p:grpSp>
      <p:grpSp>
        <p:nvGrpSpPr>
          <p:cNvPr name="Group 9" id="9"/>
          <p:cNvGrpSpPr/>
          <p:nvPr/>
        </p:nvGrpSpPr>
        <p:grpSpPr>
          <a:xfrm rot="0">
            <a:off x="10580764" y="23562778"/>
            <a:ext cx="9603045" cy="1352321"/>
            <a:chOff x="0" y="0"/>
            <a:chExt cx="1194452" cy="168205"/>
          </a:xfrm>
        </p:grpSpPr>
        <p:sp>
          <p:nvSpPr>
            <p:cNvPr name="Freeform 10" id="10"/>
            <p:cNvSpPr/>
            <p:nvPr/>
          </p:nvSpPr>
          <p:spPr>
            <a:xfrm>
              <a:off x="0" y="0"/>
              <a:ext cx="1194452" cy="168205"/>
            </a:xfrm>
            <a:custGeom>
              <a:avLst/>
              <a:gdLst/>
              <a:ahLst/>
              <a:cxnLst/>
              <a:rect r="r" b="b" t="t" l="l"/>
              <a:pathLst>
                <a:path h="168205" w="1194452">
                  <a:moveTo>
                    <a:pt x="19349" y="0"/>
                  </a:moveTo>
                  <a:lnTo>
                    <a:pt x="1175104" y="0"/>
                  </a:lnTo>
                  <a:cubicBezTo>
                    <a:pt x="1185790" y="0"/>
                    <a:pt x="1194452" y="8663"/>
                    <a:pt x="1194452" y="19349"/>
                  </a:cubicBezTo>
                  <a:lnTo>
                    <a:pt x="1194452" y="148857"/>
                  </a:lnTo>
                  <a:cubicBezTo>
                    <a:pt x="1194452" y="159543"/>
                    <a:pt x="1185790" y="168205"/>
                    <a:pt x="1175104" y="168205"/>
                  </a:cubicBezTo>
                  <a:lnTo>
                    <a:pt x="19349" y="168205"/>
                  </a:lnTo>
                  <a:cubicBezTo>
                    <a:pt x="8663" y="168205"/>
                    <a:pt x="0" y="159543"/>
                    <a:pt x="0" y="148857"/>
                  </a:cubicBezTo>
                  <a:lnTo>
                    <a:pt x="0" y="19349"/>
                  </a:lnTo>
                  <a:cubicBezTo>
                    <a:pt x="0" y="8663"/>
                    <a:pt x="8663" y="0"/>
                    <a:pt x="19349" y="0"/>
                  </a:cubicBezTo>
                  <a:close/>
                </a:path>
              </a:pathLst>
            </a:custGeom>
            <a:solidFill>
              <a:srgbClr val="CAE8FF"/>
            </a:solidFill>
          </p:spPr>
        </p:sp>
        <p:sp>
          <p:nvSpPr>
            <p:cNvPr name="TextBox 11" id="11"/>
            <p:cNvSpPr txBox="true"/>
            <p:nvPr/>
          </p:nvSpPr>
          <p:spPr>
            <a:xfrm>
              <a:off x="0" y="-38100"/>
              <a:ext cx="812800" cy="850900"/>
            </a:xfrm>
            <a:prstGeom prst="rect">
              <a:avLst/>
            </a:prstGeom>
          </p:spPr>
          <p:txBody>
            <a:bodyPr anchor="ctr" rtlCol="false" tIns="215900" lIns="215900" bIns="215900" rIns="215900"/>
            <a:lstStyle/>
            <a:p>
              <a:pPr>
                <a:lnSpc>
                  <a:spcPts val="2520"/>
                </a:lnSpc>
              </a:pPr>
              <a:r>
                <a:rPr lang="en-US" sz="1800">
                  <a:solidFill>
                    <a:srgbClr val="050A30"/>
                  </a:solidFill>
                  <a:latin typeface="Saira Medium"/>
                </a:rPr>
                <a:t>Xóa sương, làm rõ các chi tiết trong ảnh</a:t>
              </a:r>
            </a:p>
            <a:p>
              <a:pPr>
                <a:lnSpc>
                  <a:spcPts val="2520"/>
                </a:lnSpc>
              </a:pPr>
              <a:r>
                <a:rPr lang="en-US" sz="1800">
                  <a:solidFill>
                    <a:srgbClr val="050A30"/>
                  </a:solidFill>
                  <a:latin typeface="Saira Medium"/>
                </a:rPr>
                <a:t>- Input: 1 tấm ảnh </a:t>
              </a:r>
            </a:p>
            <a:p>
              <a:pPr>
                <a:lnSpc>
                  <a:spcPts val="2520"/>
                </a:lnSpc>
              </a:pPr>
              <a:r>
                <a:rPr lang="en-US" sz="1800">
                  <a:solidFill>
                    <a:srgbClr val="050A30"/>
                  </a:solidFill>
                  <a:latin typeface="Saira Medium"/>
                </a:rPr>
                <a:t>- Output: 1 tấm ảnh có nội dung như ảnh input được tăng cường</a:t>
              </a:r>
            </a:p>
          </p:txBody>
        </p:sp>
      </p:grpSp>
      <p:grpSp>
        <p:nvGrpSpPr>
          <p:cNvPr name="Group 12" id="12"/>
          <p:cNvGrpSpPr/>
          <p:nvPr/>
        </p:nvGrpSpPr>
        <p:grpSpPr>
          <a:xfrm rot="0">
            <a:off x="540910" y="26072115"/>
            <a:ext cx="4707996" cy="2638009"/>
            <a:chOff x="0" y="0"/>
            <a:chExt cx="564092" cy="316075"/>
          </a:xfrm>
        </p:grpSpPr>
        <p:sp>
          <p:nvSpPr>
            <p:cNvPr name="Freeform 13" id="13"/>
            <p:cNvSpPr/>
            <p:nvPr/>
          </p:nvSpPr>
          <p:spPr>
            <a:xfrm>
              <a:off x="0" y="0"/>
              <a:ext cx="564092" cy="316075"/>
            </a:xfrm>
            <a:custGeom>
              <a:avLst/>
              <a:gdLst/>
              <a:ahLst/>
              <a:cxnLst/>
              <a:rect r="r" b="b" t="t" l="l"/>
              <a:pathLst>
                <a:path h="316075" w="564092">
                  <a:moveTo>
                    <a:pt x="39466" y="0"/>
                  </a:moveTo>
                  <a:lnTo>
                    <a:pt x="524626" y="0"/>
                  </a:lnTo>
                  <a:cubicBezTo>
                    <a:pt x="535093" y="0"/>
                    <a:pt x="545132" y="4158"/>
                    <a:pt x="552533" y="11559"/>
                  </a:cubicBezTo>
                  <a:cubicBezTo>
                    <a:pt x="559934" y="18961"/>
                    <a:pt x="564092" y="28999"/>
                    <a:pt x="564092" y="39466"/>
                  </a:cubicBezTo>
                  <a:lnTo>
                    <a:pt x="564092" y="276609"/>
                  </a:lnTo>
                  <a:cubicBezTo>
                    <a:pt x="564092" y="287076"/>
                    <a:pt x="559934" y="297114"/>
                    <a:pt x="552533" y="304516"/>
                  </a:cubicBezTo>
                  <a:cubicBezTo>
                    <a:pt x="545132" y="311917"/>
                    <a:pt x="535093" y="316075"/>
                    <a:pt x="524626" y="316075"/>
                  </a:cubicBezTo>
                  <a:lnTo>
                    <a:pt x="39466" y="316075"/>
                  </a:lnTo>
                  <a:cubicBezTo>
                    <a:pt x="28999" y="316075"/>
                    <a:pt x="18961" y="311917"/>
                    <a:pt x="11559" y="304516"/>
                  </a:cubicBezTo>
                  <a:cubicBezTo>
                    <a:pt x="4158" y="297114"/>
                    <a:pt x="0" y="287076"/>
                    <a:pt x="0" y="276609"/>
                  </a:cubicBezTo>
                  <a:lnTo>
                    <a:pt x="0" y="39466"/>
                  </a:lnTo>
                  <a:cubicBezTo>
                    <a:pt x="0" y="28999"/>
                    <a:pt x="4158" y="18961"/>
                    <a:pt x="11559" y="11559"/>
                  </a:cubicBezTo>
                  <a:cubicBezTo>
                    <a:pt x="18961" y="4158"/>
                    <a:pt x="28999" y="0"/>
                    <a:pt x="39466" y="0"/>
                  </a:cubicBezTo>
                  <a:close/>
                </a:path>
              </a:pathLst>
            </a:custGeom>
            <a:solidFill>
              <a:srgbClr val="CDEEF3"/>
            </a:solidFill>
          </p:spPr>
        </p:sp>
        <p:sp>
          <p:nvSpPr>
            <p:cNvPr name="TextBox 14" id="14"/>
            <p:cNvSpPr txBox="true"/>
            <p:nvPr/>
          </p:nvSpPr>
          <p:spPr>
            <a:xfrm>
              <a:off x="0" y="-38100"/>
              <a:ext cx="812800" cy="850900"/>
            </a:xfrm>
            <a:prstGeom prst="rect">
              <a:avLst/>
            </a:prstGeom>
          </p:spPr>
          <p:txBody>
            <a:bodyPr anchor="ctr" rtlCol="false" tIns="215900" lIns="215900" bIns="215900" rIns="215900"/>
            <a:lstStyle/>
            <a:p>
              <a:pPr>
                <a:lnSpc>
                  <a:spcPts val="2520"/>
                </a:lnSpc>
              </a:pPr>
              <a:r>
                <a:rPr lang="en-US" sz="1800">
                  <a:solidFill>
                    <a:srgbClr val="050A30"/>
                  </a:solidFill>
                  <a:latin typeface="Saira Medium"/>
                </a:rPr>
                <a:t>  Phân lớp đối tượng trong hộp giới hạn</a:t>
              </a:r>
            </a:p>
            <a:p>
              <a:pPr>
                <a:lnSpc>
                  <a:spcPts val="2520"/>
                </a:lnSpc>
              </a:pPr>
              <a:r>
                <a:rPr lang="en-US" sz="1800">
                  <a:solidFill>
                    <a:srgbClr val="050A30"/>
                  </a:solidFill>
                  <a:latin typeface="Saira Medium"/>
                </a:rPr>
                <a:t>- Input: 1 tấm hình, tọa độ các đỉnh của hộp giới hạn. </a:t>
              </a:r>
            </a:p>
            <a:p>
              <a:pPr>
                <a:lnSpc>
                  <a:spcPts val="2520"/>
                </a:lnSpc>
              </a:pPr>
              <a:r>
                <a:rPr lang="en-US" sz="1800">
                  <a:solidFill>
                    <a:srgbClr val="050A30"/>
                  </a:solidFill>
                  <a:latin typeface="Saira Medium"/>
                </a:rPr>
                <a:t>- Output: 1 tập hợp điểm số [p0, p1, ..., pn). pi là xác suất đối tượng trong hộp giới hạn thuộc lớp đối tượng có id là i.</a:t>
              </a:r>
            </a:p>
          </p:txBody>
        </p:sp>
      </p:grpSp>
      <p:grpSp>
        <p:nvGrpSpPr>
          <p:cNvPr name="Group 15" id="15"/>
          <p:cNvGrpSpPr/>
          <p:nvPr/>
        </p:nvGrpSpPr>
        <p:grpSpPr>
          <a:xfrm rot="0">
            <a:off x="5369647" y="26109491"/>
            <a:ext cx="4821523" cy="2609621"/>
            <a:chOff x="0" y="0"/>
            <a:chExt cx="599714" cy="324592"/>
          </a:xfrm>
        </p:grpSpPr>
        <p:sp>
          <p:nvSpPr>
            <p:cNvPr name="Freeform 16" id="16"/>
            <p:cNvSpPr/>
            <p:nvPr/>
          </p:nvSpPr>
          <p:spPr>
            <a:xfrm>
              <a:off x="0" y="0"/>
              <a:ext cx="599714" cy="324592"/>
            </a:xfrm>
            <a:custGeom>
              <a:avLst/>
              <a:gdLst/>
              <a:ahLst/>
              <a:cxnLst/>
              <a:rect r="r" b="b" t="t" l="l"/>
              <a:pathLst>
                <a:path h="324592" w="599714">
                  <a:moveTo>
                    <a:pt x="38537" y="0"/>
                  </a:moveTo>
                  <a:lnTo>
                    <a:pt x="561177" y="0"/>
                  </a:lnTo>
                  <a:cubicBezTo>
                    <a:pt x="571398" y="0"/>
                    <a:pt x="581200" y="4060"/>
                    <a:pt x="588427" y="11287"/>
                  </a:cubicBezTo>
                  <a:cubicBezTo>
                    <a:pt x="595654" y="18514"/>
                    <a:pt x="599714" y="28316"/>
                    <a:pt x="599714" y="38537"/>
                  </a:cubicBezTo>
                  <a:lnTo>
                    <a:pt x="599714" y="286055"/>
                  </a:lnTo>
                  <a:cubicBezTo>
                    <a:pt x="599714" y="307338"/>
                    <a:pt x="582460" y="324592"/>
                    <a:pt x="561177" y="324592"/>
                  </a:cubicBezTo>
                  <a:lnTo>
                    <a:pt x="38537" y="324592"/>
                  </a:lnTo>
                  <a:cubicBezTo>
                    <a:pt x="17254" y="324592"/>
                    <a:pt x="0" y="307338"/>
                    <a:pt x="0" y="286055"/>
                  </a:cubicBezTo>
                  <a:lnTo>
                    <a:pt x="0" y="38537"/>
                  </a:lnTo>
                  <a:cubicBezTo>
                    <a:pt x="0" y="17254"/>
                    <a:pt x="17254" y="0"/>
                    <a:pt x="38537" y="0"/>
                  </a:cubicBezTo>
                  <a:close/>
                </a:path>
              </a:pathLst>
            </a:custGeom>
            <a:solidFill>
              <a:srgbClr val="CDEEF3"/>
            </a:solidFill>
          </p:spPr>
        </p:sp>
        <p:sp>
          <p:nvSpPr>
            <p:cNvPr name="TextBox 17" id="17"/>
            <p:cNvSpPr txBox="true"/>
            <p:nvPr/>
          </p:nvSpPr>
          <p:spPr>
            <a:xfrm>
              <a:off x="0" y="-38100"/>
              <a:ext cx="812800" cy="850900"/>
            </a:xfrm>
            <a:prstGeom prst="rect">
              <a:avLst/>
            </a:prstGeom>
          </p:spPr>
          <p:txBody>
            <a:bodyPr anchor="ctr" rtlCol="false" tIns="215900" lIns="215900" bIns="215900" rIns="215900"/>
            <a:lstStyle/>
            <a:p>
              <a:pPr>
                <a:lnSpc>
                  <a:spcPts val="2520"/>
                </a:lnSpc>
              </a:pPr>
              <a:r>
                <a:rPr lang="en-US" sz="1800">
                  <a:solidFill>
                    <a:srgbClr val="050A30"/>
                  </a:solidFill>
                  <a:latin typeface="Saira Medium"/>
                </a:rPr>
                <a:t>  Điều chỉnh vị trí, kích thước bounding box khớp với đối tượng</a:t>
              </a:r>
            </a:p>
            <a:p>
              <a:pPr>
                <a:lnSpc>
                  <a:spcPts val="2520"/>
                </a:lnSpc>
              </a:pPr>
              <a:r>
                <a:rPr lang="en-US" sz="1800">
                  <a:solidFill>
                    <a:srgbClr val="050A30"/>
                  </a:solidFill>
                  <a:latin typeface="Saira Medium"/>
                </a:rPr>
                <a:t>- Input: 1 tấm hình, vị trí và kích thước của 1 anchor. </a:t>
              </a:r>
            </a:p>
            <a:p>
              <a:pPr>
                <a:lnSpc>
                  <a:spcPts val="2520"/>
                </a:lnSpc>
              </a:pPr>
              <a:r>
                <a:rPr lang="en-US" sz="1800">
                  <a:solidFill>
                    <a:srgbClr val="050A30"/>
                  </a:solidFill>
                  <a:latin typeface="Saira Medium"/>
                </a:rPr>
                <a:t>- Output: 1 hộp giới hạn tối tiểu bao đối tượng trong input anchor (được biểu diễn bằng tọa độ các đỉnh của hộp giới hạn)</a:t>
              </a:r>
            </a:p>
          </p:txBody>
        </p:sp>
      </p:grpSp>
      <p:grpSp>
        <p:nvGrpSpPr>
          <p:cNvPr name="Group 18" id="18"/>
          <p:cNvGrpSpPr/>
          <p:nvPr/>
        </p:nvGrpSpPr>
        <p:grpSpPr>
          <a:xfrm rot="0">
            <a:off x="13759113" y="25294756"/>
            <a:ext cx="3274819" cy="2950126"/>
            <a:chOff x="0" y="0"/>
            <a:chExt cx="407331" cy="366945"/>
          </a:xfrm>
        </p:grpSpPr>
        <p:sp>
          <p:nvSpPr>
            <p:cNvPr name="Freeform 19" id="19"/>
            <p:cNvSpPr/>
            <p:nvPr/>
          </p:nvSpPr>
          <p:spPr>
            <a:xfrm>
              <a:off x="0" y="0"/>
              <a:ext cx="407331" cy="366945"/>
            </a:xfrm>
            <a:custGeom>
              <a:avLst/>
              <a:gdLst/>
              <a:ahLst/>
              <a:cxnLst/>
              <a:rect r="r" b="b" t="t" l="l"/>
              <a:pathLst>
                <a:path h="366945" w="407331">
                  <a:moveTo>
                    <a:pt x="56738" y="0"/>
                  </a:moveTo>
                  <a:lnTo>
                    <a:pt x="350593" y="0"/>
                  </a:lnTo>
                  <a:cubicBezTo>
                    <a:pt x="365641" y="0"/>
                    <a:pt x="380072" y="5978"/>
                    <a:pt x="390713" y="16618"/>
                  </a:cubicBezTo>
                  <a:cubicBezTo>
                    <a:pt x="401353" y="27259"/>
                    <a:pt x="407331" y="41690"/>
                    <a:pt x="407331" y="56738"/>
                  </a:cubicBezTo>
                  <a:lnTo>
                    <a:pt x="407331" y="310207"/>
                  </a:lnTo>
                  <a:cubicBezTo>
                    <a:pt x="407331" y="325255"/>
                    <a:pt x="401353" y="339686"/>
                    <a:pt x="390713" y="350326"/>
                  </a:cubicBezTo>
                  <a:cubicBezTo>
                    <a:pt x="380072" y="360967"/>
                    <a:pt x="365641" y="366945"/>
                    <a:pt x="350593" y="366945"/>
                  </a:cubicBezTo>
                  <a:lnTo>
                    <a:pt x="56738" y="366945"/>
                  </a:lnTo>
                  <a:cubicBezTo>
                    <a:pt x="25402" y="366945"/>
                    <a:pt x="0" y="341542"/>
                    <a:pt x="0" y="310207"/>
                  </a:cubicBezTo>
                  <a:lnTo>
                    <a:pt x="0" y="56738"/>
                  </a:lnTo>
                  <a:cubicBezTo>
                    <a:pt x="0" y="41690"/>
                    <a:pt x="5978" y="27259"/>
                    <a:pt x="16618" y="16618"/>
                  </a:cubicBezTo>
                  <a:cubicBezTo>
                    <a:pt x="27259" y="5978"/>
                    <a:pt x="41690" y="0"/>
                    <a:pt x="56738" y="0"/>
                  </a:cubicBezTo>
                  <a:close/>
                </a:path>
              </a:pathLst>
            </a:custGeom>
            <a:solidFill>
              <a:srgbClr val="CDEEF3"/>
            </a:solidFill>
          </p:spPr>
        </p:sp>
        <p:sp>
          <p:nvSpPr>
            <p:cNvPr name="TextBox 20" id="20"/>
            <p:cNvSpPr txBox="true"/>
            <p:nvPr/>
          </p:nvSpPr>
          <p:spPr>
            <a:xfrm>
              <a:off x="0" y="-38100"/>
              <a:ext cx="812800" cy="850900"/>
            </a:xfrm>
            <a:prstGeom prst="rect">
              <a:avLst/>
            </a:prstGeom>
          </p:spPr>
          <p:txBody>
            <a:bodyPr anchor="ctr" rtlCol="false" tIns="215900" lIns="215900" bIns="215900" rIns="215900"/>
            <a:lstStyle/>
            <a:p>
              <a:pPr>
                <a:lnSpc>
                  <a:spcPts val="2520"/>
                </a:lnSpc>
              </a:pPr>
              <a:r>
                <a:rPr lang="en-US" sz="1800">
                  <a:solidFill>
                    <a:srgbClr val="050A30"/>
                  </a:solidFill>
                  <a:latin typeface="Saira Medium"/>
                </a:rPr>
                <a:t> Tăng cường đặc điểm Gamma (sắc thái), Độ tương phản, Tông màu trong ảnh</a:t>
              </a:r>
            </a:p>
            <a:p>
              <a:pPr>
                <a:lnSpc>
                  <a:spcPts val="2520"/>
                </a:lnSpc>
              </a:pPr>
              <a:r>
                <a:rPr lang="en-US" sz="1800">
                  <a:solidFill>
                    <a:srgbClr val="050A30"/>
                  </a:solidFill>
                  <a:latin typeface="Saira Medium"/>
                </a:rPr>
                <a:t>- Input: 1 tấm ảnh </a:t>
              </a:r>
            </a:p>
            <a:p>
              <a:pPr>
                <a:lnSpc>
                  <a:spcPts val="2520"/>
                </a:lnSpc>
              </a:pPr>
              <a:r>
                <a:rPr lang="en-US" sz="1800">
                  <a:solidFill>
                    <a:srgbClr val="050A30"/>
                  </a:solidFill>
                  <a:latin typeface="Saira Medium"/>
                </a:rPr>
                <a:t>- Output: 1 tấm ảnh (ảnh input sau khi được tăng cường đặc điểm gamma, độ tương phản, tông màu)</a:t>
              </a:r>
            </a:p>
          </p:txBody>
        </p:sp>
      </p:grpSp>
      <p:grpSp>
        <p:nvGrpSpPr>
          <p:cNvPr name="Group 21" id="21"/>
          <p:cNvGrpSpPr/>
          <p:nvPr/>
        </p:nvGrpSpPr>
        <p:grpSpPr>
          <a:xfrm rot="0">
            <a:off x="10580764" y="25256875"/>
            <a:ext cx="2866420" cy="2224645"/>
            <a:chOff x="0" y="0"/>
            <a:chExt cx="356533" cy="276707"/>
          </a:xfrm>
        </p:grpSpPr>
        <p:sp>
          <p:nvSpPr>
            <p:cNvPr name="Freeform 22" id="22"/>
            <p:cNvSpPr/>
            <p:nvPr/>
          </p:nvSpPr>
          <p:spPr>
            <a:xfrm>
              <a:off x="0" y="0"/>
              <a:ext cx="356533" cy="276707"/>
            </a:xfrm>
            <a:custGeom>
              <a:avLst/>
              <a:gdLst/>
              <a:ahLst/>
              <a:cxnLst/>
              <a:rect r="r" b="b" t="t" l="l"/>
              <a:pathLst>
                <a:path h="276707" w="356533">
                  <a:moveTo>
                    <a:pt x="64822" y="0"/>
                  </a:moveTo>
                  <a:lnTo>
                    <a:pt x="291711" y="0"/>
                  </a:lnTo>
                  <a:cubicBezTo>
                    <a:pt x="327511" y="0"/>
                    <a:pt x="356533" y="29022"/>
                    <a:pt x="356533" y="64822"/>
                  </a:cubicBezTo>
                  <a:lnTo>
                    <a:pt x="356533" y="211886"/>
                  </a:lnTo>
                  <a:cubicBezTo>
                    <a:pt x="356533" y="229077"/>
                    <a:pt x="349704" y="245565"/>
                    <a:pt x="337547" y="257722"/>
                  </a:cubicBezTo>
                  <a:cubicBezTo>
                    <a:pt x="325391" y="269878"/>
                    <a:pt x="308903" y="276707"/>
                    <a:pt x="291711" y="276707"/>
                  </a:cubicBezTo>
                  <a:lnTo>
                    <a:pt x="64822" y="276707"/>
                  </a:lnTo>
                  <a:cubicBezTo>
                    <a:pt x="47630" y="276707"/>
                    <a:pt x="31142" y="269878"/>
                    <a:pt x="18986" y="257722"/>
                  </a:cubicBezTo>
                  <a:cubicBezTo>
                    <a:pt x="6829" y="245565"/>
                    <a:pt x="0" y="229077"/>
                    <a:pt x="0" y="211886"/>
                  </a:cubicBezTo>
                  <a:lnTo>
                    <a:pt x="0" y="64822"/>
                  </a:lnTo>
                  <a:cubicBezTo>
                    <a:pt x="0" y="47630"/>
                    <a:pt x="6829" y="31142"/>
                    <a:pt x="18986" y="18986"/>
                  </a:cubicBezTo>
                  <a:cubicBezTo>
                    <a:pt x="31142" y="6829"/>
                    <a:pt x="47630" y="0"/>
                    <a:pt x="64822" y="0"/>
                  </a:cubicBezTo>
                  <a:close/>
                </a:path>
              </a:pathLst>
            </a:custGeom>
            <a:solidFill>
              <a:srgbClr val="CDEEF3"/>
            </a:solidFill>
          </p:spPr>
        </p:sp>
        <p:sp>
          <p:nvSpPr>
            <p:cNvPr name="TextBox 23" id="23"/>
            <p:cNvSpPr txBox="true"/>
            <p:nvPr/>
          </p:nvSpPr>
          <p:spPr>
            <a:xfrm>
              <a:off x="0" y="-38100"/>
              <a:ext cx="812800" cy="850900"/>
            </a:xfrm>
            <a:prstGeom prst="rect">
              <a:avLst/>
            </a:prstGeom>
          </p:spPr>
          <p:txBody>
            <a:bodyPr anchor="ctr" rtlCol="false" tIns="215900" lIns="215900" bIns="215900" rIns="215900"/>
            <a:lstStyle/>
            <a:p>
              <a:pPr>
                <a:lnSpc>
                  <a:spcPts val="2520"/>
                </a:lnSpc>
              </a:pPr>
              <a:r>
                <a:rPr lang="en-US" sz="1800">
                  <a:solidFill>
                    <a:srgbClr val="050A30"/>
                  </a:solidFill>
                  <a:latin typeface="Saira Medium"/>
                </a:rPr>
                <a:t> Khử sương</a:t>
              </a:r>
            </a:p>
            <a:p>
              <a:pPr>
                <a:lnSpc>
                  <a:spcPts val="2520"/>
                </a:lnSpc>
              </a:pPr>
              <a:r>
                <a:rPr lang="en-US" sz="1800">
                  <a:solidFill>
                    <a:srgbClr val="050A30"/>
                  </a:solidFill>
                  <a:latin typeface="Saira Medium"/>
                </a:rPr>
                <a:t>- Input: 1 tấm ảnh</a:t>
              </a:r>
            </a:p>
            <a:p>
              <a:pPr>
                <a:lnSpc>
                  <a:spcPts val="2520"/>
                </a:lnSpc>
              </a:pPr>
              <a:r>
                <a:rPr lang="en-US" sz="1800">
                  <a:solidFill>
                    <a:srgbClr val="050A30"/>
                  </a:solidFill>
                  <a:latin typeface="Saira Medium"/>
                </a:rPr>
                <a:t>- Output: 1 tấm ảnh (ảnh input sau khi được khử sương)</a:t>
              </a:r>
            </a:p>
          </p:txBody>
        </p:sp>
      </p:grpSp>
      <p:grpSp>
        <p:nvGrpSpPr>
          <p:cNvPr name="Group 24" id="24"/>
          <p:cNvGrpSpPr/>
          <p:nvPr/>
        </p:nvGrpSpPr>
        <p:grpSpPr>
          <a:xfrm rot="0">
            <a:off x="17350130" y="25270795"/>
            <a:ext cx="2833679" cy="2635000"/>
            <a:chOff x="0" y="0"/>
            <a:chExt cx="352461" cy="327748"/>
          </a:xfrm>
        </p:grpSpPr>
        <p:sp>
          <p:nvSpPr>
            <p:cNvPr name="Freeform 25" id="25"/>
            <p:cNvSpPr/>
            <p:nvPr/>
          </p:nvSpPr>
          <p:spPr>
            <a:xfrm>
              <a:off x="0" y="0"/>
              <a:ext cx="352461" cy="327748"/>
            </a:xfrm>
            <a:custGeom>
              <a:avLst/>
              <a:gdLst/>
              <a:ahLst/>
              <a:cxnLst/>
              <a:rect r="r" b="b" t="t" l="l"/>
              <a:pathLst>
                <a:path h="327748" w="352461">
                  <a:moveTo>
                    <a:pt x="65571" y="0"/>
                  </a:moveTo>
                  <a:lnTo>
                    <a:pt x="286890" y="0"/>
                  </a:lnTo>
                  <a:cubicBezTo>
                    <a:pt x="304280" y="0"/>
                    <a:pt x="320958" y="6908"/>
                    <a:pt x="333255" y="19205"/>
                  </a:cubicBezTo>
                  <a:cubicBezTo>
                    <a:pt x="345552" y="31502"/>
                    <a:pt x="352461" y="48180"/>
                    <a:pt x="352461" y="65571"/>
                  </a:cubicBezTo>
                  <a:lnTo>
                    <a:pt x="352461" y="262178"/>
                  </a:lnTo>
                  <a:cubicBezTo>
                    <a:pt x="352461" y="298391"/>
                    <a:pt x="323104" y="327748"/>
                    <a:pt x="286890" y="327748"/>
                  </a:cubicBezTo>
                  <a:lnTo>
                    <a:pt x="65571" y="327748"/>
                  </a:lnTo>
                  <a:cubicBezTo>
                    <a:pt x="48180" y="327748"/>
                    <a:pt x="31502" y="320840"/>
                    <a:pt x="19205" y="308543"/>
                  </a:cubicBezTo>
                  <a:cubicBezTo>
                    <a:pt x="6908" y="296246"/>
                    <a:pt x="0" y="279568"/>
                    <a:pt x="0" y="262178"/>
                  </a:cubicBezTo>
                  <a:lnTo>
                    <a:pt x="0" y="65571"/>
                  </a:lnTo>
                  <a:cubicBezTo>
                    <a:pt x="0" y="29357"/>
                    <a:pt x="29357" y="0"/>
                    <a:pt x="65571" y="0"/>
                  </a:cubicBezTo>
                  <a:close/>
                </a:path>
              </a:pathLst>
            </a:custGeom>
            <a:solidFill>
              <a:srgbClr val="CDEEF3"/>
            </a:solidFill>
          </p:spPr>
        </p:sp>
        <p:sp>
          <p:nvSpPr>
            <p:cNvPr name="TextBox 26" id="26"/>
            <p:cNvSpPr txBox="true"/>
            <p:nvPr/>
          </p:nvSpPr>
          <p:spPr>
            <a:xfrm>
              <a:off x="0" y="-38100"/>
              <a:ext cx="812800" cy="850900"/>
            </a:xfrm>
            <a:prstGeom prst="rect">
              <a:avLst/>
            </a:prstGeom>
          </p:spPr>
          <p:txBody>
            <a:bodyPr anchor="ctr" rtlCol="false" tIns="215900" lIns="215900" bIns="215900" rIns="215900"/>
            <a:lstStyle/>
            <a:p>
              <a:pPr>
                <a:lnSpc>
                  <a:spcPts val="2520"/>
                </a:lnSpc>
              </a:pPr>
              <a:r>
                <a:rPr lang="en-US" sz="1800">
                  <a:solidFill>
                    <a:srgbClr val="050A30"/>
                  </a:solidFill>
                  <a:latin typeface="Saira Medium"/>
                </a:rPr>
                <a:t> Làm sắc nét hình ảnh</a:t>
              </a:r>
            </a:p>
            <a:p>
              <a:pPr>
                <a:lnSpc>
                  <a:spcPts val="2520"/>
                </a:lnSpc>
              </a:pPr>
              <a:r>
                <a:rPr lang="en-US" sz="1800">
                  <a:solidFill>
                    <a:srgbClr val="050A30"/>
                  </a:solidFill>
                  <a:latin typeface="Saira Medium"/>
                </a:rPr>
                <a:t>- Input: 1 tấm ảnh</a:t>
              </a:r>
            </a:p>
            <a:p>
              <a:pPr>
                <a:lnSpc>
                  <a:spcPts val="2520"/>
                </a:lnSpc>
              </a:pPr>
              <a:r>
                <a:rPr lang="en-US" sz="1800">
                  <a:solidFill>
                    <a:srgbClr val="050A30"/>
                  </a:solidFill>
                  <a:latin typeface="Saira Medium"/>
                </a:rPr>
                <a:t>- Output: 1 tấm ảnh (ảnh input khi các biên cạnh trong hình được làm rõ hơn)</a:t>
              </a:r>
            </a:p>
          </p:txBody>
        </p:sp>
      </p:grpSp>
      <p:grpSp>
        <p:nvGrpSpPr>
          <p:cNvPr name="Group 27" id="27"/>
          <p:cNvGrpSpPr/>
          <p:nvPr/>
        </p:nvGrpSpPr>
        <p:grpSpPr>
          <a:xfrm rot="0">
            <a:off x="10580764" y="27881570"/>
            <a:ext cx="2832747" cy="2295296"/>
            <a:chOff x="0" y="0"/>
            <a:chExt cx="352345" cy="285495"/>
          </a:xfrm>
        </p:grpSpPr>
        <p:sp>
          <p:nvSpPr>
            <p:cNvPr name="Freeform 28" id="28"/>
            <p:cNvSpPr/>
            <p:nvPr/>
          </p:nvSpPr>
          <p:spPr>
            <a:xfrm>
              <a:off x="0" y="0"/>
              <a:ext cx="352345" cy="285495"/>
            </a:xfrm>
            <a:custGeom>
              <a:avLst/>
              <a:gdLst/>
              <a:ahLst/>
              <a:cxnLst/>
              <a:rect r="r" b="b" t="t" l="l"/>
              <a:pathLst>
                <a:path h="285495" w="352345">
                  <a:moveTo>
                    <a:pt x="65592" y="0"/>
                  </a:moveTo>
                  <a:lnTo>
                    <a:pt x="286753" y="0"/>
                  </a:lnTo>
                  <a:cubicBezTo>
                    <a:pt x="304149" y="0"/>
                    <a:pt x="320832" y="6911"/>
                    <a:pt x="333133" y="19212"/>
                  </a:cubicBezTo>
                  <a:cubicBezTo>
                    <a:pt x="345434" y="31512"/>
                    <a:pt x="352345" y="48196"/>
                    <a:pt x="352345" y="65592"/>
                  </a:cubicBezTo>
                  <a:lnTo>
                    <a:pt x="352345" y="219903"/>
                  </a:lnTo>
                  <a:cubicBezTo>
                    <a:pt x="352345" y="256129"/>
                    <a:pt x="322978" y="285495"/>
                    <a:pt x="286753" y="285495"/>
                  </a:cubicBezTo>
                  <a:lnTo>
                    <a:pt x="65592" y="285495"/>
                  </a:lnTo>
                  <a:cubicBezTo>
                    <a:pt x="29367" y="285495"/>
                    <a:pt x="0" y="256129"/>
                    <a:pt x="0" y="219903"/>
                  </a:cubicBezTo>
                  <a:lnTo>
                    <a:pt x="0" y="65592"/>
                  </a:lnTo>
                  <a:cubicBezTo>
                    <a:pt x="0" y="29367"/>
                    <a:pt x="29367" y="0"/>
                    <a:pt x="65592" y="0"/>
                  </a:cubicBezTo>
                  <a:close/>
                </a:path>
              </a:pathLst>
            </a:custGeom>
            <a:solidFill>
              <a:srgbClr val="CDEEF3"/>
            </a:solidFill>
          </p:spPr>
        </p:sp>
        <p:sp>
          <p:nvSpPr>
            <p:cNvPr name="TextBox 29" id="29"/>
            <p:cNvSpPr txBox="true"/>
            <p:nvPr/>
          </p:nvSpPr>
          <p:spPr>
            <a:xfrm>
              <a:off x="0" y="-38100"/>
              <a:ext cx="812800" cy="850900"/>
            </a:xfrm>
            <a:prstGeom prst="rect">
              <a:avLst/>
            </a:prstGeom>
          </p:spPr>
          <p:txBody>
            <a:bodyPr anchor="ctr" rtlCol="false" tIns="215900" lIns="215900" bIns="215900" rIns="215900"/>
            <a:lstStyle/>
            <a:p>
              <a:pPr>
                <a:lnSpc>
                  <a:spcPts val="2520"/>
                </a:lnSpc>
              </a:pPr>
              <a:r>
                <a:rPr lang="en-US" sz="1800">
                  <a:solidFill>
                    <a:srgbClr val="050A30"/>
                  </a:solidFill>
                  <a:latin typeface="Saira Medium"/>
                </a:rPr>
                <a:t>  Tìm tham số thích hợp cho defog filter</a:t>
              </a:r>
            </a:p>
            <a:p>
              <a:pPr>
                <a:lnSpc>
                  <a:spcPts val="2520"/>
                </a:lnSpc>
              </a:pPr>
              <a:r>
                <a:rPr lang="en-US" sz="1800">
                  <a:solidFill>
                    <a:srgbClr val="050A30"/>
                  </a:solidFill>
                  <a:latin typeface="Saira Medium"/>
                </a:rPr>
                <a:t>- Input: 1 tấm ảnh </a:t>
              </a:r>
            </a:p>
            <a:p>
              <a:pPr>
                <a:lnSpc>
                  <a:spcPts val="2520"/>
                </a:lnSpc>
              </a:pPr>
              <a:r>
                <a:rPr lang="en-US" sz="1800">
                  <a:solidFill>
                    <a:srgbClr val="050A30"/>
                  </a:solidFill>
                  <a:latin typeface="Saira Medium"/>
                </a:rPr>
                <a:t>- Output: tham số Defog</a:t>
              </a:r>
            </a:p>
          </p:txBody>
        </p:sp>
      </p:grpSp>
      <p:grpSp>
        <p:nvGrpSpPr>
          <p:cNvPr name="Group 30" id="30"/>
          <p:cNvGrpSpPr/>
          <p:nvPr/>
        </p:nvGrpSpPr>
        <p:grpSpPr>
          <a:xfrm rot="0">
            <a:off x="13759113" y="28625882"/>
            <a:ext cx="3263916" cy="2295296"/>
            <a:chOff x="0" y="0"/>
            <a:chExt cx="405975" cy="285495"/>
          </a:xfrm>
        </p:grpSpPr>
        <p:sp>
          <p:nvSpPr>
            <p:cNvPr name="Freeform 31" id="31"/>
            <p:cNvSpPr/>
            <p:nvPr/>
          </p:nvSpPr>
          <p:spPr>
            <a:xfrm>
              <a:off x="0" y="0"/>
              <a:ext cx="405975" cy="285495"/>
            </a:xfrm>
            <a:custGeom>
              <a:avLst/>
              <a:gdLst/>
              <a:ahLst/>
              <a:cxnLst/>
              <a:rect r="r" b="b" t="t" l="l"/>
              <a:pathLst>
                <a:path h="285495" w="405975">
                  <a:moveTo>
                    <a:pt x="56927" y="0"/>
                  </a:moveTo>
                  <a:lnTo>
                    <a:pt x="349047" y="0"/>
                  </a:lnTo>
                  <a:cubicBezTo>
                    <a:pt x="380487" y="0"/>
                    <a:pt x="405975" y="25487"/>
                    <a:pt x="405975" y="56927"/>
                  </a:cubicBezTo>
                  <a:lnTo>
                    <a:pt x="405975" y="228568"/>
                  </a:lnTo>
                  <a:cubicBezTo>
                    <a:pt x="405975" y="243666"/>
                    <a:pt x="399977" y="258146"/>
                    <a:pt x="389301" y="268821"/>
                  </a:cubicBezTo>
                  <a:cubicBezTo>
                    <a:pt x="378625" y="279497"/>
                    <a:pt x="364145" y="285495"/>
                    <a:pt x="349047" y="285495"/>
                  </a:cubicBezTo>
                  <a:lnTo>
                    <a:pt x="56927" y="285495"/>
                  </a:lnTo>
                  <a:cubicBezTo>
                    <a:pt x="25487" y="285495"/>
                    <a:pt x="0" y="260008"/>
                    <a:pt x="0" y="228568"/>
                  </a:cubicBezTo>
                  <a:lnTo>
                    <a:pt x="0" y="56927"/>
                  </a:lnTo>
                  <a:cubicBezTo>
                    <a:pt x="0" y="25487"/>
                    <a:pt x="25487" y="0"/>
                    <a:pt x="56927" y="0"/>
                  </a:cubicBezTo>
                  <a:close/>
                </a:path>
              </a:pathLst>
            </a:custGeom>
            <a:solidFill>
              <a:srgbClr val="CDEEF3"/>
            </a:solidFill>
          </p:spPr>
        </p:sp>
        <p:sp>
          <p:nvSpPr>
            <p:cNvPr name="TextBox 32" id="32"/>
            <p:cNvSpPr txBox="true"/>
            <p:nvPr/>
          </p:nvSpPr>
          <p:spPr>
            <a:xfrm>
              <a:off x="0" y="-38100"/>
              <a:ext cx="812800" cy="850900"/>
            </a:xfrm>
            <a:prstGeom prst="rect">
              <a:avLst/>
            </a:prstGeom>
          </p:spPr>
          <p:txBody>
            <a:bodyPr anchor="ctr" rtlCol="false" tIns="215900" lIns="215900" bIns="215900" rIns="215900"/>
            <a:lstStyle/>
            <a:p>
              <a:pPr>
                <a:lnSpc>
                  <a:spcPts val="2520"/>
                </a:lnSpc>
              </a:pPr>
              <a:r>
                <a:rPr lang="en-US" sz="1800">
                  <a:solidFill>
                    <a:srgbClr val="050A30"/>
                  </a:solidFill>
                  <a:latin typeface="Saira Medium"/>
                </a:rPr>
                <a:t>  Tìm tham số thích hợp cho pixel-wise filter</a:t>
              </a:r>
            </a:p>
            <a:p>
              <a:pPr>
                <a:lnSpc>
                  <a:spcPts val="2520"/>
                </a:lnSpc>
              </a:pPr>
              <a:r>
                <a:rPr lang="en-US" sz="1800">
                  <a:solidFill>
                    <a:srgbClr val="050A30"/>
                  </a:solidFill>
                  <a:latin typeface="Saira Medium"/>
                </a:rPr>
                <a:t>- Input: 1 tấm hình </a:t>
              </a:r>
            </a:p>
            <a:p>
              <a:pPr>
                <a:lnSpc>
                  <a:spcPts val="2520"/>
                </a:lnSpc>
              </a:pPr>
              <a:r>
                <a:rPr lang="en-US" sz="1800">
                  <a:solidFill>
                    <a:srgbClr val="050A30"/>
                  </a:solidFill>
                  <a:latin typeface="Saira Medium"/>
                </a:rPr>
                <a:t>- Output: tham số While balance, Contrast, Tone, Gamma </a:t>
              </a:r>
            </a:p>
          </p:txBody>
        </p:sp>
      </p:grpSp>
      <p:grpSp>
        <p:nvGrpSpPr>
          <p:cNvPr name="Group 33" id="33"/>
          <p:cNvGrpSpPr/>
          <p:nvPr/>
        </p:nvGrpSpPr>
        <p:grpSpPr>
          <a:xfrm rot="0">
            <a:off x="17349807" y="28289875"/>
            <a:ext cx="2834001" cy="2228804"/>
            <a:chOff x="0" y="0"/>
            <a:chExt cx="352501" cy="277225"/>
          </a:xfrm>
        </p:grpSpPr>
        <p:sp>
          <p:nvSpPr>
            <p:cNvPr name="Freeform 34" id="34"/>
            <p:cNvSpPr/>
            <p:nvPr/>
          </p:nvSpPr>
          <p:spPr>
            <a:xfrm>
              <a:off x="0" y="0"/>
              <a:ext cx="352501" cy="277225"/>
            </a:xfrm>
            <a:custGeom>
              <a:avLst/>
              <a:gdLst/>
              <a:ahLst/>
              <a:cxnLst/>
              <a:rect r="r" b="b" t="t" l="l"/>
              <a:pathLst>
                <a:path h="277225" w="352501">
                  <a:moveTo>
                    <a:pt x="65563" y="0"/>
                  </a:moveTo>
                  <a:lnTo>
                    <a:pt x="286937" y="0"/>
                  </a:lnTo>
                  <a:cubicBezTo>
                    <a:pt x="304326" y="0"/>
                    <a:pt x="321002" y="6908"/>
                    <a:pt x="333298" y="19203"/>
                  </a:cubicBezTo>
                  <a:cubicBezTo>
                    <a:pt x="345593" y="31498"/>
                    <a:pt x="352501" y="48175"/>
                    <a:pt x="352501" y="65563"/>
                  </a:cubicBezTo>
                  <a:lnTo>
                    <a:pt x="352501" y="211661"/>
                  </a:lnTo>
                  <a:cubicBezTo>
                    <a:pt x="352501" y="247871"/>
                    <a:pt x="323147" y="277225"/>
                    <a:pt x="286937" y="277225"/>
                  </a:cubicBezTo>
                  <a:lnTo>
                    <a:pt x="65563" y="277225"/>
                  </a:lnTo>
                  <a:cubicBezTo>
                    <a:pt x="48175" y="277225"/>
                    <a:pt x="31498" y="270317"/>
                    <a:pt x="19203" y="258022"/>
                  </a:cubicBezTo>
                  <a:cubicBezTo>
                    <a:pt x="6908" y="245726"/>
                    <a:pt x="0" y="229050"/>
                    <a:pt x="0" y="211661"/>
                  </a:cubicBezTo>
                  <a:lnTo>
                    <a:pt x="0" y="65563"/>
                  </a:lnTo>
                  <a:cubicBezTo>
                    <a:pt x="0" y="48175"/>
                    <a:pt x="6908" y="31498"/>
                    <a:pt x="19203" y="19203"/>
                  </a:cubicBezTo>
                  <a:cubicBezTo>
                    <a:pt x="31498" y="6908"/>
                    <a:pt x="48175" y="0"/>
                    <a:pt x="65563" y="0"/>
                  </a:cubicBezTo>
                  <a:close/>
                </a:path>
              </a:pathLst>
            </a:custGeom>
            <a:solidFill>
              <a:srgbClr val="CDEEF3"/>
            </a:solidFill>
          </p:spPr>
        </p:sp>
        <p:sp>
          <p:nvSpPr>
            <p:cNvPr name="TextBox 35" id="35"/>
            <p:cNvSpPr txBox="true"/>
            <p:nvPr/>
          </p:nvSpPr>
          <p:spPr>
            <a:xfrm>
              <a:off x="0" y="-28575"/>
              <a:ext cx="812800" cy="841375"/>
            </a:xfrm>
            <a:prstGeom prst="rect">
              <a:avLst/>
            </a:prstGeom>
          </p:spPr>
          <p:txBody>
            <a:bodyPr anchor="ctr" rtlCol="false" tIns="215900" lIns="215900" bIns="215900" rIns="215900"/>
            <a:lstStyle/>
            <a:p>
              <a:pPr>
                <a:lnSpc>
                  <a:spcPts val="2520"/>
                </a:lnSpc>
              </a:pPr>
              <a:r>
                <a:rPr lang="en-US" sz="1800">
                  <a:solidFill>
                    <a:srgbClr val="050A30"/>
                  </a:solidFill>
                  <a:latin typeface="Noto Serif"/>
                </a:rPr>
                <a:t>  Tìm tham số thích hợp cho sharpen filter </a:t>
              </a:r>
            </a:p>
            <a:p>
              <a:pPr>
                <a:lnSpc>
                  <a:spcPts val="2520"/>
                </a:lnSpc>
              </a:pPr>
              <a:r>
                <a:rPr lang="en-US" sz="1800">
                  <a:solidFill>
                    <a:srgbClr val="050A30"/>
                  </a:solidFill>
                  <a:latin typeface="Noto Serif"/>
                </a:rPr>
                <a:t>- Input: 1 tấm hình </a:t>
              </a:r>
            </a:p>
            <a:p>
              <a:pPr>
                <a:lnSpc>
                  <a:spcPts val="2520"/>
                </a:lnSpc>
              </a:pPr>
              <a:r>
                <a:rPr lang="en-US" sz="1800">
                  <a:solidFill>
                    <a:srgbClr val="050A30"/>
                  </a:solidFill>
                  <a:latin typeface="Noto Serif"/>
                </a:rPr>
                <a:t>- Output: tham số Sharpan</a:t>
              </a:r>
            </a:p>
          </p:txBody>
        </p:sp>
      </p:grpSp>
      <p:sp>
        <p:nvSpPr>
          <p:cNvPr name="AutoShape 36" id="36"/>
          <p:cNvSpPr/>
          <p:nvPr/>
        </p:nvSpPr>
        <p:spPr>
          <a:xfrm rot="10458731">
            <a:off x="5352141" y="23312652"/>
            <a:ext cx="5042885" cy="0"/>
          </a:xfrm>
          <a:prstGeom prst="line">
            <a:avLst/>
          </a:prstGeom>
          <a:ln cap="flat" w="28575">
            <a:solidFill>
              <a:srgbClr val="050A30"/>
            </a:solidFill>
            <a:prstDash val="solid"/>
            <a:headEnd type="none" len="sm" w="sm"/>
            <a:tailEnd type="arrow" len="sm" w="med"/>
          </a:ln>
        </p:spPr>
      </p:sp>
      <p:sp>
        <p:nvSpPr>
          <p:cNvPr name="AutoShape 37" id="37"/>
          <p:cNvSpPr/>
          <p:nvPr/>
        </p:nvSpPr>
        <p:spPr>
          <a:xfrm rot="332970">
            <a:off x="10370841" y="23305644"/>
            <a:ext cx="5023217" cy="0"/>
          </a:xfrm>
          <a:prstGeom prst="line">
            <a:avLst/>
          </a:prstGeom>
          <a:ln cap="flat" w="28575">
            <a:solidFill>
              <a:srgbClr val="050A30"/>
            </a:solidFill>
            <a:prstDash val="solid"/>
            <a:headEnd type="none" len="sm" w="sm"/>
            <a:tailEnd type="arrow" len="sm" w="med"/>
          </a:ln>
        </p:spPr>
      </p:sp>
      <p:sp>
        <p:nvSpPr>
          <p:cNvPr name="AutoShape 38" id="38"/>
          <p:cNvSpPr/>
          <p:nvPr/>
        </p:nvSpPr>
        <p:spPr>
          <a:xfrm rot="10094115">
            <a:off x="2868412" y="25800694"/>
            <a:ext cx="2522640" cy="0"/>
          </a:xfrm>
          <a:prstGeom prst="line">
            <a:avLst/>
          </a:prstGeom>
          <a:ln cap="flat" w="28575">
            <a:solidFill>
              <a:srgbClr val="050A30"/>
            </a:solidFill>
            <a:prstDash val="solid"/>
            <a:headEnd type="none" len="sm" w="sm"/>
            <a:tailEnd type="arrow" len="sm" w="med"/>
          </a:ln>
        </p:spPr>
      </p:sp>
      <p:sp>
        <p:nvSpPr>
          <p:cNvPr name="AutoShape 39" id="39"/>
          <p:cNvSpPr/>
          <p:nvPr/>
        </p:nvSpPr>
        <p:spPr>
          <a:xfrm rot="771864">
            <a:off x="5333455" y="25819381"/>
            <a:ext cx="2478054" cy="0"/>
          </a:xfrm>
          <a:prstGeom prst="line">
            <a:avLst/>
          </a:prstGeom>
          <a:ln cap="flat" w="28575">
            <a:solidFill>
              <a:srgbClr val="050A30"/>
            </a:solidFill>
            <a:prstDash val="solid"/>
            <a:headEnd type="none" len="sm" w="sm"/>
            <a:tailEnd type="arrow" len="sm" w="med"/>
          </a:ln>
        </p:spPr>
      </p:sp>
      <p:sp>
        <p:nvSpPr>
          <p:cNvPr name="AutoShape 40" id="40"/>
          <p:cNvSpPr/>
          <p:nvPr/>
        </p:nvSpPr>
        <p:spPr>
          <a:xfrm rot="10452369">
            <a:off x="12005326" y="25071741"/>
            <a:ext cx="3385608" cy="0"/>
          </a:xfrm>
          <a:prstGeom prst="line">
            <a:avLst/>
          </a:prstGeom>
          <a:ln cap="flat" w="28575">
            <a:solidFill>
              <a:srgbClr val="050A30"/>
            </a:solidFill>
            <a:prstDash val="solid"/>
            <a:headEnd type="none" len="sm" w="sm"/>
            <a:tailEnd type="arrow" len="sm" w="med"/>
          </a:ln>
        </p:spPr>
      </p:sp>
      <p:sp>
        <p:nvSpPr>
          <p:cNvPr name="AutoShape 41" id="41"/>
          <p:cNvSpPr/>
          <p:nvPr/>
        </p:nvSpPr>
        <p:spPr>
          <a:xfrm rot="5271148">
            <a:off x="15199443" y="25090681"/>
            <a:ext cx="379923" cy="0"/>
          </a:xfrm>
          <a:prstGeom prst="line">
            <a:avLst/>
          </a:prstGeom>
          <a:ln cap="flat" w="28575">
            <a:solidFill>
              <a:srgbClr val="050A30"/>
            </a:solidFill>
            <a:prstDash val="solid"/>
            <a:headEnd type="none" len="sm" w="sm"/>
            <a:tailEnd type="arrow" len="sm" w="med"/>
          </a:ln>
        </p:spPr>
      </p:sp>
      <p:sp>
        <p:nvSpPr>
          <p:cNvPr name="AutoShape 42" id="42"/>
          <p:cNvSpPr/>
          <p:nvPr/>
        </p:nvSpPr>
        <p:spPr>
          <a:xfrm rot="359950">
            <a:off x="15372967" y="25078701"/>
            <a:ext cx="3403322" cy="0"/>
          </a:xfrm>
          <a:prstGeom prst="line">
            <a:avLst/>
          </a:prstGeom>
          <a:ln cap="flat" w="28575">
            <a:solidFill>
              <a:srgbClr val="050A30"/>
            </a:solidFill>
            <a:prstDash val="solid"/>
            <a:headEnd type="none" len="sm" w="sm"/>
            <a:tailEnd type="arrow" len="sm" w="med"/>
          </a:ln>
        </p:spPr>
      </p:sp>
      <p:sp>
        <p:nvSpPr>
          <p:cNvPr name="AutoShape 43" id="43"/>
          <p:cNvSpPr/>
          <p:nvPr/>
        </p:nvSpPr>
        <p:spPr>
          <a:xfrm rot="5544594">
            <a:off x="11805353" y="27667298"/>
            <a:ext cx="400404" cy="0"/>
          </a:xfrm>
          <a:prstGeom prst="line">
            <a:avLst/>
          </a:prstGeom>
          <a:ln cap="flat" w="28575">
            <a:solidFill>
              <a:srgbClr val="050A30"/>
            </a:solidFill>
            <a:prstDash val="solid"/>
            <a:headEnd type="none" len="sm" w="sm"/>
            <a:tailEnd type="arrow" len="sm" w="med"/>
          </a:ln>
        </p:spPr>
      </p:sp>
      <p:sp>
        <p:nvSpPr>
          <p:cNvPr name="AutoShape 44" id="44"/>
          <p:cNvSpPr/>
          <p:nvPr/>
        </p:nvSpPr>
        <p:spPr>
          <a:xfrm rot="5449187">
            <a:off x="15203277" y="28421135"/>
            <a:ext cx="381039" cy="0"/>
          </a:xfrm>
          <a:prstGeom prst="line">
            <a:avLst/>
          </a:prstGeom>
          <a:ln cap="flat" w="28575">
            <a:solidFill>
              <a:srgbClr val="050A30"/>
            </a:solidFill>
            <a:prstDash val="solid"/>
            <a:headEnd type="none" len="sm" w="sm"/>
            <a:tailEnd type="arrow" len="sm" w="med"/>
          </a:ln>
        </p:spPr>
      </p:sp>
      <p:sp>
        <p:nvSpPr>
          <p:cNvPr name="AutoShape 45" id="45"/>
          <p:cNvSpPr/>
          <p:nvPr/>
        </p:nvSpPr>
        <p:spPr>
          <a:xfrm rot="5401442">
            <a:off x="18574848" y="28083589"/>
            <a:ext cx="384080" cy="0"/>
          </a:xfrm>
          <a:prstGeom prst="line">
            <a:avLst/>
          </a:prstGeom>
          <a:ln cap="flat" w="28575">
            <a:solidFill>
              <a:srgbClr val="050A30"/>
            </a:solidFill>
            <a:prstDash val="solid"/>
            <a:headEnd type="none" len="sm" w="sm"/>
            <a:tailEnd type="arrow" len="sm" w="med"/>
          </a:ln>
        </p:spPr>
      </p:sp>
      <p:pic>
        <p:nvPicPr>
          <p:cNvPr name="Picture 46" id="46"/>
          <p:cNvPicPr>
            <a:picLocks noChangeAspect="true"/>
          </p:cNvPicPr>
          <p:nvPr/>
        </p:nvPicPr>
        <p:blipFill>
          <a:blip r:embed="rId3"/>
          <a:srcRect l="0" t="0" r="0" b="0"/>
          <a:stretch>
            <a:fillRect/>
          </a:stretch>
        </p:blipFill>
        <p:spPr>
          <a:xfrm flipH="false" flipV="false" rot="0">
            <a:off x="805886" y="32728994"/>
            <a:ext cx="12953227" cy="5319901"/>
          </a:xfrm>
          <a:prstGeom prst="rect">
            <a:avLst/>
          </a:prstGeom>
        </p:spPr>
      </p:pic>
      <p:pic>
        <p:nvPicPr>
          <p:cNvPr name="Picture 47" id="47"/>
          <p:cNvPicPr>
            <a:picLocks noChangeAspect="true"/>
          </p:cNvPicPr>
          <p:nvPr/>
        </p:nvPicPr>
        <p:blipFill>
          <a:blip r:embed="rId4">
            <a:alphaModFix amt="43000"/>
          </a:blip>
          <a:srcRect l="0" t="18200" r="0" b="18200"/>
          <a:stretch>
            <a:fillRect/>
          </a:stretch>
        </p:blipFill>
        <p:spPr>
          <a:xfrm flipH="false" flipV="false" rot="0">
            <a:off x="20516039" y="0"/>
            <a:ext cx="44961911" cy="42831977"/>
          </a:xfrm>
          <a:prstGeom prst="rect">
            <a:avLst/>
          </a:prstGeom>
        </p:spPr>
      </p:pic>
      <p:grpSp>
        <p:nvGrpSpPr>
          <p:cNvPr name="Group 48" id="48"/>
          <p:cNvGrpSpPr/>
          <p:nvPr/>
        </p:nvGrpSpPr>
        <p:grpSpPr>
          <a:xfrm rot="0">
            <a:off x="581417" y="14776734"/>
            <a:ext cx="29113166" cy="5271947"/>
            <a:chOff x="0" y="0"/>
            <a:chExt cx="2605274" cy="471775"/>
          </a:xfrm>
        </p:grpSpPr>
        <p:sp>
          <p:nvSpPr>
            <p:cNvPr name="Freeform 49" id="49"/>
            <p:cNvSpPr/>
            <p:nvPr/>
          </p:nvSpPr>
          <p:spPr>
            <a:xfrm>
              <a:off x="0" y="0"/>
              <a:ext cx="2605274" cy="471775"/>
            </a:xfrm>
            <a:custGeom>
              <a:avLst/>
              <a:gdLst/>
              <a:ahLst/>
              <a:cxnLst/>
              <a:rect r="r" b="b" t="t" l="l"/>
              <a:pathLst>
                <a:path h="471775" w="2605274">
                  <a:moveTo>
                    <a:pt x="26593" y="0"/>
                  </a:moveTo>
                  <a:lnTo>
                    <a:pt x="2578681" y="0"/>
                  </a:lnTo>
                  <a:cubicBezTo>
                    <a:pt x="2585734" y="0"/>
                    <a:pt x="2592498" y="2802"/>
                    <a:pt x="2597485" y="7789"/>
                  </a:cubicBezTo>
                  <a:cubicBezTo>
                    <a:pt x="2602472" y="12776"/>
                    <a:pt x="2605274" y="19540"/>
                    <a:pt x="2605274" y="26593"/>
                  </a:cubicBezTo>
                  <a:lnTo>
                    <a:pt x="2605274" y="445183"/>
                  </a:lnTo>
                  <a:cubicBezTo>
                    <a:pt x="2605274" y="459869"/>
                    <a:pt x="2593368" y="471775"/>
                    <a:pt x="2578681" y="471775"/>
                  </a:cubicBezTo>
                  <a:lnTo>
                    <a:pt x="26593" y="471775"/>
                  </a:lnTo>
                  <a:cubicBezTo>
                    <a:pt x="11906" y="471775"/>
                    <a:pt x="0" y="459869"/>
                    <a:pt x="0" y="445183"/>
                  </a:cubicBezTo>
                  <a:lnTo>
                    <a:pt x="0" y="26593"/>
                  </a:lnTo>
                  <a:cubicBezTo>
                    <a:pt x="0" y="11906"/>
                    <a:pt x="11906" y="0"/>
                    <a:pt x="26593" y="0"/>
                  </a:cubicBezTo>
                  <a:close/>
                </a:path>
              </a:pathLst>
            </a:custGeom>
            <a:solidFill>
              <a:srgbClr val="EBF3FA"/>
            </a:solidFill>
          </p:spPr>
        </p:sp>
        <p:sp>
          <p:nvSpPr>
            <p:cNvPr name="TextBox 50" id="50"/>
            <p:cNvSpPr txBox="true"/>
            <p:nvPr/>
          </p:nvSpPr>
          <p:spPr>
            <a:xfrm>
              <a:off x="0" y="-76200"/>
              <a:ext cx="812800" cy="889000"/>
            </a:xfrm>
            <a:prstGeom prst="rect">
              <a:avLst/>
            </a:prstGeom>
          </p:spPr>
          <p:txBody>
            <a:bodyPr anchor="ctr" rtlCol="false" tIns="50800" lIns="50800" bIns="50800" rIns="50800"/>
            <a:lstStyle/>
            <a:p>
              <a:pPr algn="ctr">
                <a:lnSpc>
                  <a:spcPts val="5599"/>
                </a:lnSpc>
              </a:pPr>
            </a:p>
            <a:p>
              <a:pPr algn="ctr">
                <a:lnSpc>
                  <a:spcPts val="5599"/>
                </a:lnSpc>
              </a:pPr>
            </a:p>
            <a:p>
              <a:pPr algn="ctr">
                <a:lnSpc>
                  <a:spcPts val="5599"/>
                </a:lnSpc>
              </a:pPr>
            </a:p>
          </p:txBody>
        </p:sp>
      </p:grpSp>
      <p:grpSp>
        <p:nvGrpSpPr>
          <p:cNvPr name="Group 51" id="51"/>
          <p:cNvGrpSpPr/>
          <p:nvPr/>
        </p:nvGrpSpPr>
        <p:grpSpPr>
          <a:xfrm rot="0">
            <a:off x="7920163" y="20239181"/>
            <a:ext cx="5188990" cy="1061225"/>
            <a:chOff x="0" y="0"/>
            <a:chExt cx="3816286" cy="780486"/>
          </a:xfrm>
        </p:grpSpPr>
        <p:sp>
          <p:nvSpPr>
            <p:cNvPr name="Freeform 52" id="52"/>
            <p:cNvSpPr/>
            <p:nvPr/>
          </p:nvSpPr>
          <p:spPr>
            <a:xfrm>
              <a:off x="0" y="0"/>
              <a:ext cx="3816286" cy="780486"/>
            </a:xfrm>
            <a:custGeom>
              <a:avLst/>
              <a:gdLst/>
              <a:ahLst/>
              <a:cxnLst/>
              <a:rect r="r" b="b" t="t" l="l"/>
              <a:pathLst>
                <a:path h="780486" w="3816286">
                  <a:moveTo>
                    <a:pt x="3816286" y="390243"/>
                  </a:moveTo>
                  <a:lnTo>
                    <a:pt x="3613086" y="780486"/>
                  </a:lnTo>
                  <a:lnTo>
                    <a:pt x="203200" y="780486"/>
                  </a:lnTo>
                  <a:lnTo>
                    <a:pt x="0" y="390243"/>
                  </a:lnTo>
                  <a:lnTo>
                    <a:pt x="203200" y="0"/>
                  </a:lnTo>
                  <a:lnTo>
                    <a:pt x="3613086" y="0"/>
                  </a:lnTo>
                  <a:lnTo>
                    <a:pt x="3816286" y="390243"/>
                  </a:lnTo>
                  <a:close/>
                </a:path>
              </a:pathLst>
            </a:custGeom>
            <a:solidFill>
              <a:srgbClr val="3FA1BD"/>
            </a:solidFill>
          </p:spPr>
        </p:sp>
        <p:sp>
          <p:nvSpPr>
            <p:cNvPr name="TextBox 53" id="53"/>
            <p:cNvSpPr txBox="true"/>
            <p:nvPr/>
          </p:nvSpPr>
          <p:spPr>
            <a:xfrm>
              <a:off x="114300" y="-85725"/>
              <a:ext cx="584200" cy="784225"/>
            </a:xfrm>
            <a:prstGeom prst="rect">
              <a:avLst/>
            </a:prstGeom>
          </p:spPr>
          <p:txBody>
            <a:bodyPr anchor="ctr" rtlCol="false" tIns="50800" lIns="50800" bIns="50800" rIns="50800"/>
            <a:lstStyle/>
            <a:p>
              <a:pPr algn="ctr">
                <a:lnSpc>
                  <a:spcPts val="6459"/>
                </a:lnSpc>
              </a:pPr>
              <a:r>
                <a:rPr lang="en-US" sz="4614">
                  <a:solidFill>
                    <a:srgbClr val="050A30"/>
                  </a:solidFill>
                  <a:latin typeface="Saira Medium Bold"/>
                </a:rPr>
                <a:t>Decompose</a:t>
              </a:r>
            </a:p>
          </p:txBody>
        </p:sp>
      </p:grpSp>
      <p:grpSp>
        <p:nvGrpSpPr>
          <p:cNvPr name="Group 54" id="54"/>
          <p:cNvGrpSpPr/>
          <p:nvPr/>
        </p:nvGrpSpPr>
        <p:grpSpPr>
          <a:xfrm rot="0">
            <a:off x="7099302" y="4742604"/>
            <a:ext cx="5665840" cy="2293377"/>
            <a:chOff x="0" y="0"/>
            <a:chExt cx="152107" cy="61569"/>
          </a:xfrm>
        </p:grpSpPr>
        <p:sp>
          <p:nvSpPr>
            <p:cNvPr name="Freeform 55" id="55"/>
            <p:cNvSpPr/>
            <p:nvPr/>
          </p:nvSpPr>
          <p:spPr>
            <a:xfrm>
              <a:off x="0" y="0"/>
              <a:ext cx="152107" cy="61569"/>
            </a:xfrm>
            <a:custGeom>
              <a:avLst/>
              <a:gdLst/>
              <a:ahLst/>
              <a:cxnLst/>
              <a:rect r="r" b="b" t="t" l="l"/>
              <a:pathLst>
                <a:path h="61569" w="152107">
                  <a:moveTo>
                    <a:pt x="0" y="0"/>
                  </a:moveTo>
                  <a:lnTo>
                    <a:pt x="152107" y="0"/>
                  </a:lnTo>
                  <a:lnTo>
                    <a:pt x="152107" y="61569"/>
                  </a:lnTo>
                  <a:lnTo>
                    <a:pt x="0" y="61569"/>
                  </a:lnTo>
                  <a:close/>
                </a:path>
              </a:pathLst>
            </a:custGeom>
            <a:solidFill>
              <a:srgbClr val="BBE4E4"/>
            </a:solidFill>
          </p:spPr>
        </p:sp>
        <p:sp>
          <p:nvSpPr>
            <p:cNvPr name="TextBox 56" id="56"/>
            <p:cNvSpPr txBox="true"/>
            <p:nvPr/>
          </p:nvSpPr>
          <p:spPr>
            <a:xfrm>
              <a:off x="0" y="-66675"/>
              <a:ext cx="812800" cy="879475"/>
            </a:xfrm>
            <a:prstGeom prst="rect">
              <a:avLst/>
            </a:prstGeom>
          </p:spPr>
          <p:txBody>
            <a:bodyPr anchor="ctr" rtlCol="false" tIns="50800" lIns="50800" bIns="50800" rIns="50800"/>
            <a:lstStyle/>
            <a:p>
              <a:pPr>
                <a:lnSpc>
                  <a:spcPts val="5599"/>
                </a:lnSpc>
              </a:pPr>
              <a:r>
                <a:rPr lang="en-US" sz="3999">
                  <a:solidFill>
                    <a:srgbClr val="050A30"/>
                  </a:solidFill>
                  <a:latin typeface="Saira Medium Bold"/>
                </a:rPr>
                <a:t>   THÀNH VIÊN NHÓM:</a:t>
              </a:r>
            </a:p>
            <a:p>
              <a:pPr>
                <a:lnSpc>
                  <a:spcPts val="3779"/>
                </a:lnSpc>
              </a:pPr>
              <a:r>
                <a:rPr lang="en-US" sz="2700">
                  <a:solidFill>
                    <a:srgbClr val="050A30"/>
                  </a:solidFill>
                  <a:latin typeface="Saira Medium Bold"/>
                </a:rPr>
                <a:t>       Trương Thành Thắng             </a:t>
              </a:r>
            </a:p>
            <a:p>
              <a:pPr algn="just">
                <a:lnSpc>
                  <a:spcPts val="3779"/>
                </a:lnSpc>
              </a:pPr>
              <a:r>
                <a:rPr lang="en-US" sz="2700">
                  <a:solidFill>
                    <a:srgbClr val="050A30"/>
                  </a:solidFill>
                  <a:latin typeface="Saira Medium Bold"/>
                </a:rPr>
                <a:t>       20521907@gm.uit.edu.vn</a:t>
              </a:r>
            </a:p>
            <a:p>
              <a:pPr algn="just">
                <a:lnSpc>
                  <a:spcPts val="3220"/>
                </a:lnSpc>
              </a:pPr>
            </a:p>
          </p:txBody>
        </p:sp>
      </p:grpSp>
      <p:grpSp>
        <p:nvGrpSpPr>
          <p:cNvPr name="Group 57" id="57"/>
          <p:cNvGrpSpPr/>
          <p:nvPr/>
        </p:nvGrpSpPr>
        <p:grpSpPr>
          <a:xfrm rot="0">
            <a:off x="12340376" y="4716762"/>
            <a:ext cx="4132979" cy="2309060"/>
            <a:chOff x="0" y="0"/>
            <a:chExt cx="110955" cy="61990"/>
          </a:xfrm>
        </p:grpSpPr>
        <p:sp>
          <p:nvSpPr>
            <p:cNvPr name="Freeform 58" id="58"/>
            <p:cNvSpPr/>
            <p:nvPr/>
          </p:nvSpPr>
          <p:spPr>
            <a:xfrm>
              <a:off x="0" y="0"/>
              <a:ext cx="110955" cy="61990"/>
            </a:xfrm>
            <a:custGeom>
              <a:avLst/>
              <a:gdLst/>
              <a:ahLst/>
              <a:cxnLst/>
              <a:rect r="r" b="b" t="t" l="l"/>
              <a:pathLst>
                <a:path h="61990" w="110955">
                  <a:moveTo>
                    <a:pt x="0" y="0"/>
                  </a:moveTo>
                  <a:lnTo>
                    <a:pt x="110955" y="0"/>
                  </a:lnTo>
                  <a:lnTo>
                    <a:pt x="110955" y="61990"/>
                  </a:lnTo>
                  <a:lnTo>
                    <a:pt x="0" y="61990"/>
                  </a:lnTo>
                  <a:close/>
                </a:path>
              </a:pathLst>
            </a:custGeom>
            <a:solidFill>
              <a:srgbClr val="BBE4E4"/>
            </a:solidFill>
          </p:spPr>
        </p:sp>
        <p:sp>
          <p:nvSpPr>
            <p:cNvPr name="TextBox 59" id="59"/>
            <p:cNvSpPr txBox="true"/>
            <p:nvPr/>
          </p:nvSpPr>
          <p:spPr>
            <a:xfrm>
              <a:off x="0" y="-66675"/>
              <a:ext cx="812800" cy="879475"/>
            </a:xfrm>
            <a:prstGeom prst="rect">
              <a:avLst/>
            </a:prstGeom>
          </p:spPr>
          <p:txBody>
            <a:bodyPr anchor="ctr" rtlCol="false" tIns="50800" lIns="50800" bIns="50800" rIns="50800"/>
            <a:lstStyle/>
            <a:p>
              <a:pPr>
                <a:lnSpc>
                  <a:spcPts val="5599"/>
                </a:lnSpc>
              </a:pPr>
              <a:r>
                <a:rPr lang="en-US" sz="3999">
                  <a:solidFill>
                    <a:srgbClr val="050A30"/>
                  </a:solidFill>
                  <a:latin typeface="Saira Medium Bold"/>
                </a:rPr>
                <a:t> </a:t>
              </a:r>
            </a:p>
            <a:p>
              <a:pPr>
                <a:lnSpc>
                  <a:spcPts val="3779"/>
                </a:lnSpc>
              </a:pPr>
              <a:r>
                <a:rPr lang="en-US" sz="2699">
                  <a:solidFill>
                    <a:srgbClr val="050A30"/>
                  </a:solidFill>
                  <a:latin typeface="Saira Medium Bold"/>
                </a:rPr>
                <a:t>Trần Văn Lực</a:t>
              </a:r>
            </a:p>
            <a:p>
              <a:pPr>
                <a:lnSpc>
                  <a:spcPts val="3779"/>
                </a:lnSpc>
              </a:pPr>
              <a:r>
                <a:rPr lang="en-US" sz="2699">
                  <a:solidFill>
                    <a:srgbClr val="050A30"/>
                  </a:solidFill>
                  <a:latin typeface="Saira Medium Bold"/>
                </a:rPr>
                <a:t>20512587@gm.uit.edu</a:t>
              </a:r>
            </a:p>
            <a:p>
              <a:pPr algn="l">
                <a:lnSpc>
                  <a:spcPts val="3220"/>
                </a:lnSpc>
              </a:pPr>
            </a:p>
          </p:txBody>
        </p:sp>
      </p:grpSp>
      <p:grpSp>
        <p:nvGrpSpPr>
          <p:cNvPr name="Group 60" id="60"/>
          <p:cNvGrpSpPr/>
          <p:nvPr/>
        </p:nvGrpSpPr>
        <p:grpSpPr>
          <a:xfrm rot="0">
            <a:off x="20695266" y="4752762"/>
            <a:ext cx="4554117" cy="2283219"/>
            <a:chOff x="0" y="0"/>
            <a:chExt cx="122261" cy="61296"/>
          </a:xfrm>
        </p:grpSpPr>
        <p:sp>
          <p:nvSpPr>
            <p:cNvPr name="Freeform 61" id="61"/>
            <p:cNvSpPr/>
            <p:nvPr/>
          </p:nvSpPr>
          <p:spPr>
            <a:xfrm>
              <a:off x="0" y="0"/>
              <a:ext cx="122261" cy="61296"/>
            </a:xfrm>
            <a:custGeom>
              <a:avLst/>
              <a:gdLst/>
              <a:ahLst/>
              <a:cxnLst/>
              <a:rect r="r" b="b" t="t" l="l"/>
              <a:pathLst>
                <a:path h="61296" w="122261">
                  <a:moveTo>
                    <a:pt x="0" y="0"/>
                  </a:moveTo>
                  <a:lnTo>
                    <a:pt x="122261" y="0"/>
                  </a:lnTo>
                  <a:lnTo>
                    <a:pt x="122261" y="61296"/>
                  </a:lnTo>
                  <a:lnTo>
                    <a:pt x="0" y="61296"/>
                  </a:lnTo>
                  <a:close/>
                </a:path>
              </a:pathLst>
            </a:custGeom>
            <a:solidFill>
              <a:srgbClr val="BBE4E4"/>
            </a:solidFill>
          </p:spPr>
        </p:sp>
        <p:sp>
          <p:nvSpPr>
            <p:cNvPr name="TextBox 62" id="62"/>
            <p:cNvSpPr txBox="true"/>
            <p:nvPr/>
          </p:nvSpPr>
          <p:spPr>
            <a:xfrm>
              <a:off x="0" y="-66675"/>
              <a:ext cx="812800" cy="879475"/>
            </a:xfrm>
            <a:prstGeom prst="rect">
              <a:avLst/>
            </a:prstGeom>
          </p:spPr>
          <p:txBody>
            <a:bodyPr anchor="ctr" rtlCol="false" tIns="50800" lIns="50800" bIns="50800" rIns="50800"/>
            <a:lstStyle/>
            <a:p>
              <a:pPr>
                <a:lnSpc>
                  <a:spcPts val="5599"/>
                </a:lnSpc>
              </a:pPr>
            </a:p>
            <a:p>
              <a:pPr>
                <a:lnSpc>
                  <a:spcPts val="3779"/>
                </a:lnSpc>
              </a:pPr>
              <a:r>
                <a:rPr lang="en-US" sz="2699">
                  <a:solidFill>
                    <a:srgbClr val="050A30"/>
                  </a:solidFill>
                  <a:latin typeface="Saira Medium Bold"/>
                </a:rPr>
                <a:t> Ngô Ngọc Sương   </a:t>
              </a:r>
            </a:p>
            <a:p>
              <a:pPr>
                <a:lnSpc>
                  <a:spcPts val="3779"/>
                </a:lnSpc>
              </a:pPr>
              <a:r>
                <a:rPr lang="en-US" sz="2699">
                  <a:solidFill>
                    <a:srgbClr val="050A30"/>
                  </a:solidFill>
                  <a:latin typeface="Saira Medium Bold"/>
                </a:rPr>
                <a:t> 20521852@gm.uit.edu.vn</a:t>
              </a:r>
            </a:p>
            <a:p>
              <a:pPr algn="l">
                <a:lnSpc>
                  <a:spcPts val="3220"/>
                </a:lnSpc>
              </a:pPr>
            </a:p>
          </p:txBody>
        </p:sp>
      </p:grpSp>
      <p:grpSp>
        <p:nvGrpSpPr>
          <p:cNvPr name="Group 63" id="63"/>
          <p:cNvGrpSpPr/>
          <p:nvPr/>
        </p:nvGrpSpPr>
        <p:grpSpPr>
          <a:xfrm rot="0">
            <a:off x="16314412" y="4747683"/>
            <a:ext cx="4416854" cy="2283219"/>
            <a:chOff x="0" y="0"/>
            <a:chExt cx="118576" cy="61296"/>
          </a:xfrm>
        </p:grpSpPr>
        <p:sp>
          <p:nvSpPr>
            <p:cNvPr name="Freeform 64" id="64"/>
            <p:cNvSpPr/>
            <p:nvPr/>
          </p:nvSpPr>
          <p:spPr>
            <a:xfrm>
              <a:off x="0" y="0"/>
              <a:ext cx="118576" cy="61296"/>
            </a:xfrm>
            <a:custGeom>
              <a:avLst/>
              <a:gdLst/>
              <a:ahLst/>
              <a:cxnLst/>
              <a:rect r="r" b="b" t="t" l="l"/>
              <a:pathLst>
                <a:path h="61296" w="118576">
                  <a:moveTo>
                    <a:pt x="0" y="0"/>
                  </a:moveTo>
                  <a:lnTo>
                    <a:pt x="118576" y="0"/>
                  </a:lnTo>
                  <a:lnTo>
                    <a:pt x="118576" y="61296"/>
                  </a:lnTo>
                  <a:lnTo>
                    <a:pt x="0" y="61296"/>
                  </a:lnTo>
                  <a:close/>
                </a:path>
              </a:pathLst>
            </a:custGeom>
            <a:solidFill>
              <a:srgbClr val="BBE4E4"/>
            </a:solidFill>
          </p:spPr>
        </p:sp>
        <p:sp>
          <p:nvSpPr>
            <p:cNvPr name="TextBox 65" id="65"/>
            <p:cNvSpPr txBox="true"/>
            <p:nvPr/>
          </p:nvSpPr>
          <p:spPr>
            <a:xfrm>
              <a:off x="0" y="-66675"/>
              <a:ext cx="812800" cy="879475"/>
            </a:xfrm>
            <a:prstGeom prst="rect">
              <a:avLst/>
            </a:prstGeom>
          </p:spPr>
          <p:txBody>
            <a:bodyPr anchor="ctr" rtlCol="false" tIns="50800" lIns="50800" bIns="50800" rIns="50800"/>
            <a:lstStyle/>
            <a:p>
              <a:pPr>
                <a:lnSpc>
                  <a:spcPts val="5599"/>
                </a:lnSpc>
              </a:pPr>
              <a:r>
                <a:rPr lang="en-US" sz="3999">
                  <a:solidFill>
                    <a:srgbClr val="050A30"/>
                  </a:solidFill>
                  <a:latin typeface="Saira Medium Bold"/>
                </a:rPr>
                <a:t> </a:t>
              </a:r>
            </a:p>
            <a:p>
              <a:pPr>
                <a:lnSpc>
                  <a:spcPts val="3779"/>
                </a:lnSpc>
              </a:pPr>
              <a:r>
                <a:rPr lang="en-US" sz="2699">
                  <a:solidFill>
                    <a:srgbClr val="050A30"/>
                  </a:solidFill>
                  <a:latin typeface="Saira Medium Bold"/>
                </a:rPr>
                <a:t>Dương Thành Bảo Khanh 20521444@gm.uit.edu.vn</a:t>
              </a:r>
            </a:p>
            <a:p>
              <a:pPr algn="l">
                <a:lnSpc>
                  <a:spcPts val="3220"/>
                </a:lnSpc>
              </a:pPr>
            </a:p>
          </p:txBody>
        </p:sp>
      </p:grpSp>
      <p:grpSp>
        <p:nvGrpSpPr>
          <p:cNvPr name="Group 66" id="66"/>
          <p:cNvGrpSpPr/>
          <p:nvPr/>
        </p:nvGrpSpPr>
        <p:grpSpPr>
          <a:xfrm rot="0">
            <a:off x="25207548" y="4742604"/>
            <a:ext cx="4400551" cy="2283219"/>
            <a:chOff x="0" y="0"/>
            <a:chExt cx="118139" cy="61296"/>
          </a:xfrm>
        </p:grpSpPr>
        <p:sp>
          <p:nvSpPr>
            <p:cNvPr name="Freeform 67" id="67"/>
            <p:cNvSpPr/>
            <p:nvPr/>
          </p:nvSpPr>
          <p:spPr>
            <a:xfrm>
              <a:off x="0" y="0"/>
              <a:ext cx="118139" cy="61296"/>
            </a:xfrm>
            <a:custGeom>
              <a:avLst/>
              <a:gdLst/>
              <a:ahLst/>
              <a:cxnLst/>
              <a:rect r="r" b="b" t="t" l="l"/>
              <a:pathLst>
                <a:path h="61296" w="118139">
                  <a:moveTo>
                    <a:pt x="0" y="0"/>
                  </a:moveTo>
                  <a:lnTo>
                    <a:pt x="118139" y="0"/>
                  </a:lnTo>
                  <a:lnTo>
                    <a:pt x="118139" y="61296"/>
                  </a:lnTo>
                  <a:lnTo>
                    <a:pt x="0" y="61296"/>
                  </a:lnTo>
                  <a:close/>
                </a:path>
              </a:pathLst>
            </a:custGeom>
            <a:solidFill>
              <a:srgbClr val="BBE4E4"/>
            </a:solidFill>
          </p:spPr>
        </p:sp>
        <p:sp>
          <p:nvSpPr>
            <p:cNvPr name="TextBox 68" id="68"/>
            <p:cNvSpPr txBox="true"/>
            <p:nvPr/>
          </p:nvSpPr>
          <p:spPr>
            <a:xfrm>
              <a:off x="0" y="-66675"/>
              <a:ext cx="812800" cy="879475"/>
            </a:xfrm>
            <a:prstGeom prst="rect">
              <a:avLst/>
            </a:prstGeom>
          </p:spPr>
          <p:txBody>
            <a:bodyPr anchor="ctr" rtlCol="false" tIns="50800" lIns="50800" bIns="50800" rIns="50800"/>
            <a:lstStyle/>
            <a:p>
              <a:pPr>
                <a:lnSpc>
                  <a:spcPts val="5599"/>
                </a:lnSpc>
              </a:pPr>
            </a:p>
            <a:p>
              <a:pPr>
                <a:lnSpc>
                  <a:spcPts val="3779"/>
                </a:lnSpc>
              </a:pPr>
              <a:r>
                <a:rPr lang="en-US" sz="2699">
                  <a:solidFill>
                    <a:srgbClr val="050A30"/>
                  </a:solidFill>
                  <a:latin typeface="Saira Medium Bold"/>
                </a:rPr>
                <a:t> Ngô Thị Hiền Minh </a:t>
              </a:r>
            </a:p>
            <a:p>
              <a:pPr>
                <a:lnSpc>
                  <a:spcPts val="3779"/>
                </a:lnSpc>
              </a:pPr>
              <a:r>
                <a:rPr lang="en-US" sz="2699">
                  <a:solidFill>
                    <a:srgbClr val="050A30"/>
                  </a:solidFill>
                  <a:latin typeface="Saira Medium Bold"/>
                </a:rPr>
                <a:t> 20521605@gm.uit.edu.vn</a:t>
              </a:r>
            </a:p>
            <a:p>
              <a:pPr algn="l">
                <a:lnSpc>
                  <a:spcPts val="3220"/>
                </a:lnSpc>
              </a:pPr>
            </a:p>
          </p:txBody>
        </p:sp>
      </p:grpSp>
      <p:grpSp>
        <p:nvGrpSpPr>
          <p:cNvPr name="Group 69" id="69"/>
          <p:cNvGrpSpPr/>
          <p:nvPr/>
        </p:nvGrpSpPr>
        <p:grpSpPr>
          <a:xfrm rot="0">
            <a:off x="546231" y="4752762"/>
            <a:ext cx="6660227" cy="2283219"/>
            <a:chOff x="0" y="0"/>
            <a:chExt cx="178803" cy="61296"/>
          </a:xfrm>
        </p:grpSpPr>
        <p:sp>
          <p:nvSpPr>
            <p:cNvPr name="Freeform 70" id="70"/>
            <p:cNvSpPr/>
            <p:nvPr/>
          </p:nvSpPr>
          <p:spPr>
            <a:xfrm>
              <a:off x="0" y="0"/>
              <a:ext cx="178803" cy="61296"/>
            </a:xfrm>
            <a:custGeom>
              <a:avLst/>
              <a:gdLst/>
              <a:ahLst/>
              <a:cxnLst/>
              <a:rect r="r" b="b" t="t" l="l"/>
              <a:pathLst>
                <a:path h="61296" w="178803">
                  <a:moveTo>
                    <a:pt x="0" y="0"/>
                  </a:moveTo>
                  <a:lnTo>
                    <a:pt x="178803" y="0"/>
                  </a:lnTo>
                  <a:lnTo>
                    <a:pt x="178803" y="61296"/>
                  </a:lnTo>
                  <a:lnTo>
                    <a:pt x="0" y="61296"/>
                  </a:lnTo>
                  <a:close/>
                </a:path>
              </a:pathLst>
            </a:custGeom>
            <a:solidFill>
              <a:srgbClr val="3FA1BD"/>
            </a:solidFill>
          </p:spPr>
        </p:sp>
        <p:sp>
          <p:nvSpPr>
            <p:cNvPr name="TextBox 71" id="71"/>
            <p:cNvSpPr txBox="true"/>
            <p:nvPr/>
          </p:nvSpPr>
          <p:spPr>
            <a:xfrm>
              <a:off x="0" y="-66675"/>
              <a:ext cx="812800" cy="879475"/>
            </a:xfrm>
            <a:prstGeom prst="rect">
              <a:avLst/>
            </a:prstGeom>
          </p:spPr>
          <p:txBody>
            <a:bodyPr anchor="ctr" rtlCol="false" tIns="50800" lIns="50800" bIns="50800" rIns="50800"/>
            <a:lstStyle/>
            <a:p>
              <a:pPr>
                <a:lnSpc>
                  <a:spcPts val="5599"/>
                </a:lnSpc>
              </a:pPr>
              <a:r>
                <a:rPr lang="en-US" sz="3999">
                  <a:solidFill>
                    <a:srgbClr val="050A30"/>
                  </a:solidFill>
                  <a:latin typeface="Saira Medium Bold"/>
                </a:rPr>
                <a:t>   GIÁO VIÊN HƯỚNG DẪN:</a:t>
              </a:r>
            </a:p>
            <a:p>
              <a:pPr>
                <a:lnSpc>
                  <a:spcPts val="3779"/>
                </a:lnSpc>
              </a:pPr>
              <a:r>
                <a:rPr lang="en-US" sz="2700">
                  <a:solidFill>
                    <a:srgbClr val="050A30"/>
                  </a:solidFill>
                  <a:latin typeface="Saira Medium Bold"/>
                </a:rPr>
                <a:t>     TS. Ngô Đức Thành</a:t>
              </a:r>
            </a:p>
            <a:p>
              <a:pPr algn="l">
                <a:lnSpc>
                  <a:spcPts val="3779"/>
                </a:lnSpc>
              </a:pPr>
              <a:r>
                <a:rPr lang="en-US" sz="2700">
                  <a:solidFill>
                    <a:srgbClr val="050A30"/>
                  </a:solidFill>
                  <a:latin typeface="Saira Medium Bold"/>
                </a:rPr>
                <a:t>     thanhnd@gm.uit.edu.vn</a:t>
              </a:r>
            </a:p>
            <a:p>
              <a:pPr algn="just">
                <a:lnSpc>
                  <a:spcPts val="3220"/>
                </a:lnSpc>
              </a:pPr>
            </a:p>
          </p:txBody>
        </p:sp>
      </p:grpSp>
      <p:grpSp>
        <p:nvGrpSpPr>
          <p:cNvPr name="Group 72" id="72"/>
          <p:cNvGrpSpPr/>
          <p:nvPr/>
        </p:nvGrpSpPr>
        <p:grpSpPr>
          <a:xfrm rot="0">
            <a:off x="10580764" y="14287109"/>
            <a:ext cx="9114473" cy="1114510"/>
            <a:chOff x="0" y="0"/>
            <a:chExt cx="6382823" cy="780486"/>
          </a:xfrm>
        </p:grpSpPr>
        <p:sp>
          <p:nvSpPr>
            <p:cNvPr name="Freeform 73" id="73"/>
            <p:cNvSpPr/>
            <p:nvPr/>
          </p:nvSpPr>
          <p:spPr>
            <a:xfrm>
              <a:off x="0" y="0"/>
              <a:ext cx="6382822" cy="780486"/>
            </a:xfrm>
            <a:custGeom>
              <a:avLst/>
              <a:gdLst/>
              <a:ahLst/>
              <a:cxnLst/>
              <a:rect r="r" b="b" t="t" l="l"/>
              <a:pathLst>
                <a:path h="780486" w="6382822">
                  <a:moveTo>
                    <a:pt x="6382822" y="390243"/>
                  </a:moveTo>
                  <a:lnTo>
                    <a:pt x="6179622" y="780486"/>
                  </a:lnTo>
                  <a:lnTo>
                    <a:pt x="203200" y="780486"/>
                  </a:lnTo>
                  <a:lnTo>
                    <a:pt x="0" y="390243"/>
                  </a:lnTo>
                  <a:lnTo>
                    <a:pt x="203200" y="0"/>
                  </a:lnTo>
                  <a:lnTo>
                    <a:pt x="6179622" y="0"/>
                  </a:lnTo>
                  <a:lnTo>
                    <a:pt x="6382822" y="390243"/>
                  </a:lnTo>
                  <a:close/>
                </a:path>
              </a:pathLst>
            </a:custGeom>
            <a:solidFill>
              <a:srgbClr val="3FA1BD"/>
            </a:solidFill>
          </p:spPr>
        </p:sp>
        <p:sp>
          <p:nvSpPr>
            <p:cNvPr name="TextBox 74" id="74"/>
            <p:cNvSpPr txBox="true"/>
            <p:nvPr/>
          </p:nvSpPr>
          <p:spPr>
            <a:xfrm>
              <a:off x="114300" y="-85725"/>
              <a:ext cx="584200" cy="784225"/>
            </a:xfrm>
            <a:prstGeom prst="rect">
              <a:avLst/>
            </a:prstGeom>
          </p:spPr>
          <p:txBody>
            <a:bodyPr anchor="ctr" rtlCol="false" tIns="50800" lIns="50800" bIns="50800" rIns="50800"/>
            <a:lstStyle/>
            <a:p>
              <a:pPr algn="ctr">
                <a:lnSpc>
                  <a:spcPts val="6459"/>
                </a:lnSpc>
              </a:pPr>
              <a:r>
                <a:rPr lang="en-US" sz="4614">
                  <a:solidFill>
                    <a:srgbClr val="050A30"/>
                  </a:solidFill>
                  <a:latin typeface="Saira Medium Bold"/>
                </a:rPr>
                <a:t>Mô hình hóa bài toán</a:t>
              </a:r>
            </a:p>
          </p:txBody>
        </p:sp>
      </p:grpSp>
      <p:grpSp>
        <p:nvGrpSpPr>
          <p:cNvPr name="Group 75" id="75"/>
          <p:cNvGrpSpPr/>
          <p:nvPr/>
        </p:nvGrpSpPr>
        <p:grpSpPr>
          <a:xfrm rot="0">
            <a:off x="22817922" y="20217557"/>
            <a:ext cx="5366922" cy="1046848"/>
            <a:chOff x="0" y="0"/>
            <a:chExt cx="4318768" cy="842400"/>
          </a:xfrm>
        </p:grpSpPr>
        <p:sp>
          <p:nvSpPr>
            <p:cNvPr name="Freeform 76" id="76"/>
            <p:cNvSpPr/>
            <p:nvPr/>
          </p:nvSpPr>
          <p:spPr>
            <a:xfrm>
              <a:off x="0" y="0"/>
              <a:ext cx="4318768" cy="842400"/>
            </a:xfrm>
            <a:custGeom>
              <a:avLst/>
              <a:gdLst/>
              <a:ahLst/>
              <a:cxnLst/>
              <a:rect r="r" b="b" t="t" l="l"/>
              <a:pathLst>
                <a:path h="842400" w="4318768">
                  <a:moveTo>
                    <a:pt x="4318768" y="421200"/>
                  </a:moveTo>
                  <a:lnTo>
                    <a:pt x="4115568" y="842400"/>
                  </a:lnTo>
                  <a:lnTo>
                    <a:pt x="203200" y="842400"/>
                  </a:lnTo>
                  <a:lnTo>
                    <a:pt x="0" y="421200"/>
                  </a:lnTo>
                  <a:lnTo>
                    <a:pt x="203200" y="0"/>
                  </a:lnTo>
                  <a:lnTo>
                    <a:pt x="4115568" y="0"/>
                  </a:lnTo>
                  <a:lnTo>
                    <a:pt x="4318768" y="421200"/>
                  </a:lnTo>
                  <a:close/>
                </a:path>
              </a:pathLst>
            </a:custGeom>
            <a:solidFill>
              <a:srgbClr val="3FA1BD"/>
            </a:solidFill>
          </p:spPr>
        </p:sp>
        <p:sp>
          <p:nvSpPr>
            <p:cNvPr name="TextBox 77" id="77"/>
            <p:cNvSpPr txBox="true"/>
            <p:nvPr/>
          </p:nvSpPr>
          <p:spPr>
            <a:xfrm>
              <a:off x="114300" y="-85725"/>
              <a:ext cx="584200" cy="784225"/>
            </a:xfrm>
            <a:prstGeom prst="rect">
              <a:avLst/>
            </a:prstGeom>
          </p:spPr>
          <p:txBody>
            <a:bodyPr anchor="ctr" rtlCol="false" tIns="50800" lIns="50800" bIns="50800" rIns="50800"/>
            <a:lstStyle/>
            <a:p>
              <a:pPr algn="ctr">
                <a:lnSpc>
                  <a:spcPts val="6459"/>
                </a:lnSpc>
              </a:pPr>
              <a:r>
                <a:rPr lang="en-US" sz="4614">
                  <a:solidFill>
                    <a:srgbClr val="050A30"/>
                  </a:solidFill>
                  <a:latin typeface="Saira Medium Bold"/>
                </a:rPr>
                <a:t>Algorithm</a:t>
              </a:r>
            </a:p>
          </p:txBody>
        </p:sp>
      </p:grpSp>
      <p:grpSp>
        <p:nvGrpSpPr>
          <p:cNvPr name="Group 78" id="78"/>
          <p:cNvGrpSpPr/>
          <p:nvPr/>
        </p:nvGrpSpPr>
        <p:grpSpPr>
          <a:xfrm rot="0">
            <a:off x="1781130" y="443382"/>
            <a:ext cx="28124548" cy="2923893"/>
            <a:chOff x="0" y="0"/>
            <a:chExt cx="37499398" cy="3898524"/>
          </a:xfrm>
        </p:grpSpPr>
        <p:pic>
          <p:nvPicPr>
            <p:cNvPr name="Picture 79" id="79"/>
            <p:cNvPicPr>
              <a:picLocks noChangeAspect="true"/>
            </p:cNvPicPr>
            <p:nvPr/>
          </p:nvPicPr>
          <p:blipFill>
            <a:blip r:embed="rId5"/>
            <a:srcRect l="0" t="0" r="0" b="0"/>
            <a:stretch>
              <a:fillRect/>
            </a:stretch>
          </p:blipFill>
          <p:spPr>
            <a:xfrm flipH="false" flipV="false" rot="0">
              <a:off x="30983025" y="0"/>
              <a:ext cx="6516373" cy="3898524"/>
            </a:xfrm>
            <a:prstGeom prst="rect">
              <a:avLst/>
            </a:prstGeom>
          </p:spPr>
        </p:pic>
        <p:pic>
          <p:nvPicPr>
            <p:cNvPr name="Picture 80" id="80"/>
            <p:cNvPicPr>
              <a:picLocks noChangeAspect="true"/>
            </p:cNvPicPr>
            <p:nvPr/>
          </p:nvPicPr>
          <p:blipFill>
            <a:blip r:embed="rId6"/>
            <a:srcRect l="0" t="0" r="0" b="0"/>
            <a:stretch>
              <a:fillRect/>
            </a:stretch>
          </p:blipFill>
          <p:spPr>
            <a:xfrm flipH="false" flipV="false" rot="0">
              <a:off x="0" y="255043"/>
              <a:ext cx="4094907" cy="3388437"/>
            </a:xfrm>
            <a:prstGeom prst="rect">
              <a:avLst/>
            </a:prstGeom>
          </p:spPr>
        </p:pic>
      </p:grpSp>
      <p:grpSp>
        <p:nvGrpSpPr>
          <p:cNvPr name="Group 81" id="81"/>
          <p:cNvGrpSpPr/>
          <p:nvPr/>
        </p:nvGrpSpPr>
        <p:grpSpPr>
          <a:xfrm rot="0">
            <a:off x="5185914" y="31233712"/>
            <a:ext cx="5188990" cy="942832"/>
            <a:chOff x="0" y="0"/>
            <a:chExt cx="3816286" cy="693413"/>
          </a:xfrm>
        </p:grpSpPr>
        <p:sp>
          <p:nvSpPr>
            <p:cNvPr name="Freeform 82" id="82"/>
            <p:cNvSpPr/>
            <p:nvPr/>
          </p:nvSpPr>
          <p:spPr>
            <a:xfrm>
              <a:off x="0" y="0"/>
              <a:ext cx="3816286" cy="693413"/>
            </a:xfrm>
            <a:custGeom>
              <a:avLst/>
              <a:gdLst/>
              <a:ahLst/>
              <a:cxnLst/>
              <a:rect r="r" b="b" t="t" l="l"/>
              <a:pathLst>
                <a:path h="693413" w="3816286">
                  <a:moveTo>
                    <a:pt x="3816286" y="346707"/>
                  </a:moveTo>
                  <a:lnTo>
                    <a:pt x="3613086" y="693413"/>
                  </a:lnTo>
                  <a:lnTo>
                    <a:pt x="203200" y="693413"/>
                  </a:lnTo>
                  <a:lnTo>
                    <a:pt x="0" y="346707"/>
                  </a:lnTo>
                  <a:lnTo>
                    <a:pt x="203200" y="0"/>
                  </a:lnTo>
                  <a:lnTo>
                    <a:pt x="3613086" y="0"/>
                  </a:lnTo>
                  <a:lnTo>
                    <a:pt x="3816286" y="346707"/>
                  </a:lnTo>
                  <a:close/>
                </a:path>
              </a:pathLst>
            </a:custGeom>
            <a:solidFill>
              <a:srgbClr val="ACC9E8"/>
            </a:solidFill>
          </p:spPr>
        </p:sp>
        <p:sp>
          <p:nvSpPr>
            <p:cNvPr name="TextBox 83" id="83"/>
            <p:cNvSpPr txBox="true"/>
            <p:nvPr/>
          </p:nvSpPr>
          <p:spPr>
            <a:xfrm>
              <a:off x="114300" y="-85725"/>
              <a:ext cx="584200" cy="784225"/>
            </a:xfrm>
            <a:prstGeom prst="rect">
              <a:avLst/>
            </a:prstGeom>
          </p:spPr>
          <p:txBody>
            <a:bodyPr anchor="ctr" rtlCol="false" tIns="50800" lIns="50800" bIns="50800" rIns="50800"/>
            <a:lstStyle/>
            <a:p>
              <a:pPr algn="ctr">
                <a:lnSpc>
                  <a:spcPts val="6459"/>
                </a:lnSpc>
              </a:pPr>
              <a:r>
                <a:rPr lang="en-US" sz="4614">
                  <a:solidFill>
                    <a:srgbClr val="050A30"/>
                  </a:solidFill>
                  <a:latin typeface="Noto Sans Bold"/>
                </a:rPr>
                <a:t>Solution</a:t>
              </a:r>
            </a:p>
          </p:txBody>
        </p:sp>
      </p:grpSp>
      <p:pic>
        <p:nvPicPr>
          <p:cNvPr name="Picture 84" id="84"/>
          <p:cNvPicPr>
            <a:picLocks noChangeAspect="true"/>
          </p:cNvPicPr>
          <p:nvPr/>
        </p:nvPicPr>
        <p:blipFill>
          <a:blip r:embed="rId7"/>
          <a:srcRect l="0" t="0" r="0" b="0"/>
          <a:stretch>
            <a:fillRect/>
          </a:stretch>
        </p:blipFill>
        <p:spPr>
          <a:xfrm flipH="false" flipV="false" rot="0">
            <a:off x="19880736" y="17639317"/>
            <a:ext cx="5326812" cy="2078222"/>
          </a:xfrm>
          <a:prstGeom prst="rect">
            <a:avLst/>
          </a:prstGeom>
        </p:spPr>
      </p:pic>
      <p:pic>
        <p:nvPicPr>
          <p:cNvPr name="Picture 85" id="85"/>
          <p:cNvPicPr>
            <a:picLocks noChangeAspect="true"/>
          </p:cNvPicPr>
          <p:nvPr/>
        </p:nvPicPr>
        <p:blipFill>
          <a:blip r:embed="rId8"/>
          <a:srcRect l="0" t="0" r="0" b="0"/>
          <a:stretch>
            <a:fillRect/>
          </a:stretch>
        </p:blipFill>
        <p:spPr>
          <a:xfrm flipH="false" flipV="false" rot="0">
            <a:off x="5351949" y="17684842"/>
            <a:ext cx="5228814" cy="2039989"/>
          </a:xfrm>
          <a:prstGeom prst="rect">
            <a:avLst/>
          </a:prstGeom>
        </p:spPr>
      </p:pic>
      <p:grpSp>
        <p:nvGrpSpPr>
          <p:cNvPr name="Group 86" id="86"/>
          <p:cNvGrpSpPr/>
          <p:nvPr/>
        </p:nvGrpSpPr>
        <p:grpSpPr>
          <a:xfrm rot="0">
            <a:off x="20530326" y="7702406"/>
            <a:ext cx="9119608" cy="6365628"/>
            <a:chOff x="0" y="0"/>
            <a:chExt cx="816094" cy="569646"/>
          </a:xfrm>
        </p:grpSpPr>
        <p:sp>
          <p:nvSpPr>
            <p:cNvPr name="Freeform 87" id="87"/>
            <p:cNvSpPr/>
            <p:nvPr/>
          </p:nvSpPr>
          <p:spPr>
            <a:xfrm>
              <a:off x="0" y="0"/>
              <a:ext cx="816094" cy="569646"/>
            </a:xfrm>
            <a:custGeom>
              <a:avLst/>
              <a:gdLst/>
              <a:ahLst/>
              <a:cxnLst/>
              <a:rect r="r" b="b" t="t" l="l"/>
              <a:pathLst>
                <a:path h="569646" w="816094">
                  <a:moveTo>
                    <a:pt x="56029" y="0"/>
                  </a:moveTo>
                  <a:lnTo>
                    <a:pt x="760064" y="0"/>
                  </a:lnTo>
                  <a:cubicBezTo>
                    <a:pt x="774924" y="0"/>
                    <a:pt x="789176" y="5903"/>
                    <a:pt x="799683" y="16411"/>
                  </a:cubicBezTo>
                  <a:cubicBezTo>
                    <a:pt x="810191" y="26918"/>
                    <a:pt x="816094" y="41170"/>
                    <a:pt x="816094" y="56029"/>
                  </a:cubicBezTo>
                  <a:lnTo>
                    <a:pt x="816094" y="513617"/>
                  </a:lnTo>
                  <a:cubicBezTo>
                    <a:pt x="816094" y="544561"/>
                    <a:pt x="791009" y="569646"/>
                    <a:pt x="760064" y="569646"/>
                  </a:cubicBezTo>
                  <a:lnTo>
                    <a:pt x="56029" y="569646"/>
                  </a:lnTo>
                  <a:cubicBezTo>
                    <a:pt x="41170" y="569646"/>
                    <a:pt x="26918" y="563743"/>
                    <a:pt x="16411" y="553236"/>
                  </a:cubicBezTo>
                  <a:cubicBezTo>
                    <a:pt x="5903" y="542728"/>
                    <a:pt x="0" y="528477"/>
                    <a:pt x="0" y="513617"/>
                  </a:cubicBezTo>
                  <a:lnTo>
                    <a:pt x="0" y="56029"/>
                  </a:lnTo>
                  <a:cubicBezTo>
                    <a:pt x="0" y="41170"/>
                    <a:pt x="5903" y="26918"/>
                    <a:pt x="16411" y="16411"/>
                  </a:cubicBezTo>
                  <a:cubicBezTo>
                    <a:pt x="26918" y="5903"/>
                    <a:pt x="41170" y="0"/>
                    <a:pt x="56029" y="0"/>
                  </a:cubicBezTo>
                  <a:close/>
                </a:path>
              </a:pathLst>
            </a:custGeom>
            <a:solidFill>
              <a:srgbClr val="71C9CE"/>
            </a:solidFill>
          </p:spPr>
        </p:sp>
        <p:sp>
          <p:nvSpPr>
            <p:cNvPr name="TextBox 88" id="88"/>
            <p:cNvSpPr txBox="true"/>
            <p:nvPr/>
          </p:nvSpPr>
          <p:spPr>
            <a:xfrm>
              <a:off x="0" y="-38100"/>
              <a:ext cx="812800" cy="850900"/>
            </a:xfrm>
            <a:prstGeom prst="rect">
              <a:avLst/>
            </a:prstGeom>
          </p:spPr>
          <p:txBody>
            <a:bodyPr anchor="t" rtlCol="false" tIns="254000" lIns="254000" bIns="254000" rIns="254000"/>
            <a:lstStyle/>
            <a:p>
              <a:pPr algn="just">
                <a:lnSpc>
                  <a:spcPts val="3359"/>
                </a:lnSpc>
              </a:pPr>
              <a:r>
                <a:rPr lang="en-US" sz="2399">
                  <a:solidFill>
                    <a:srgbClr val="000000"/>
                  </a:solidFill>
                  <a:latin typeface="Saira Medium Bold"/>
                </a:rPr>
                <a:t> </a:t>
              </a:r>
            </a:p>
            <a:p>
              <a:pPr algn="just">
                <a:lnSpc>
                  <a:spcPts val="4619"/>
                </a:lnSpc>
              </a:pPr>
            </a:p>
            <a:p>
              <a:pPr algn="just">
                <a:lnSpc>
                  <a:spcPts val="4619"/>
                </a:lnSpc>
              </a:pPr>
            </a:p>
          </p:txBody>
        </p:sp>
      </p:grpSp>
      <p:grpSp>
        <p:nvGrpSpPr>
          <p:cNvPr name="Group 89" id="89"/>
          <p:cNvGrpSpPr/>
          <p:nvPr/>
        </p:nvGrpSpPr>
        <p:grpSpPr>
          <a:xfrm rot="0">
            <a:off x="546231" y="7692174"/>
            <a:ext cx="23254306" cy="6386092"/>
            <a:chOff x="0" y="0"/>
            <a:chExt cx="2080977" cy="571478"/>
          </a:xfrm>
        </p:grpSpPr>
        <p:sp>
          <p:nvSpPr>
            <p:cNvPr name="Freeform 90" id="90"/>
            <p:cNvSpPr/>
            <p:nvPr/>
          </p:nvSpPr>
          <p:spPr>
            <a:xfrm>
              <a:off x="0" y="0"/>
              <a:ext cx="2080977" cy="571478"/>
            </a:xfrm>
            <a:custGeom>
              <a:avLst/>
              <a:gdLst/>
              <a:ahLst/>
              <a:cxnLst/>
              <a:rect r="r" b="b" t="t" l="l"/>
              <a:pathLst>
                <a:path h="571478" w="2080977">
                  <a:moveTo>
                    <a:pt x="21973" y="0"/>
                  </a:moveTo>
                  <a:lnTo>
                    <a:pt x="2059004" y="0"/>
                  </a:lnTo>
                  <a:cubicBezTo>
                    <a:pt x="2071140" y="0"/>
                    <a:pt x="2080977" y="9838"/>
                    <a:pt x="2080977" y="21973"/>
                  </a:cubicBezTo>
                  <a:lnTo>
                    <a:pt x="2080977" y="549505"/>
                  </a:lnTo>
                  <a:cubicBezTo>
                    <a:pt x="2080977" y="561640"/>
                    <a:pt x="2071140" y="571478"/>
                    <a:pt x="2059004" y="571478"/>
                  </a:cubicBezTo>
                  <a:lnTo>
                    <a:pt x="21973" y="571478"/>
                  </a:lnTo>
                  <a:cubicBezTo>
                    <a:pt x="9838" y="571478"/>
                    <a:pt x="0" y="561640"/>
                    <a:pt x="0" y="549505"/>
                  </a:cubicBezTo>
                  <a:lnTo>
                    <a:pt x="0" y="21973"/>
                  </a:lnTo>
                  <a:cubicBezTo>
                    <a:pt x="0" y="9838"/>
                    <a:pt x="9838" y="0"/>
                    <a:pt x="21973" y="0"/>
                  </a:cubicBezTo>
                  <a:close/>
                </a:path>
              </a:pathLst>
            </a:custGeom>
            <a:solidFill>
              <a:srgbClr val="71C9CE"/>
            </a:solidFill>
          </p:spPr>
        </p:sp>
        <p:sp>
          <p:nvSpPr>
            <p:cNvPr name="TextBox 91" id="91"/>
            <p:cNvSpPr txBox="true"/>
            <p:nvPr/>
          </p:nvSpPr>
          <p:spPr>
            <a:xfrm>
              <a:off x="0" y="-57150"/>
              <a:ext cx="812800" cy="869950"/>
            </a:xfrm>
            <a:prstGeom prst="rect">
              <a:avLst/>
            </a:prstGeom>
          </p:spPr>
          <p:txBody>
            <a:bodyPr anchor="t" rtlCol="false" tIns="254000" lIns="254000" bIns="254000" rIns="254000"/>
            <a:lstStyle/>
            <a:p>
              <a:pPr algn="just">
                <a:lnSpc>
                  <a:spcPts val="4339"/>
                </a:lnSpc>
              </a:pPr>
            </a:p>
            <a:p>
              <a:pPr algn="just">
                <a:lnSpc>
                  <a:spcPts val="4619"/>
                </a:lnSpc>
              </a:pPr>
              <a:r>
                <a:rPr lang="en-US" sz="3299">
                  <a:solidFill>
                    <a:srgbClr val="050A30"/>
                  </a:solidFill>
                  <a:latin typeface="Saira Medium Bold"/>
                </a:rPr>
                <a:t> Xe tự lái có thể nói là một trong những bước tiến lớn của trong lĩnh vực giao thông ngày nay. Và một công nghệ như  vậy thì cần phải đạt được độ an toàn cao khi tham gia giao thông. Chính vì điều đó, việc giúp xe tự lái có thể tự động phát hiện đối tượng là một chủ đề quan trọng chúng ta cần phát triển. Ngày nay, các hệ thống phát hiện đối tượng trong điều kiện thời tiết bình thường đã đạt được độ chính xác cao tuy nhiên khi tham gia giao thông cũng sẽ gặp phải điều kiện thời tiết bất lợi khiến cho tầm nhìn bị hạn chế, đặc biệt là trong thời tiết sương mù. Khi đó, hệ thống này thường đem lại kết quả kém chính xác. Chính vì vậy, việc tìm giải pháp cho xe tự lái có thể tự động phát hiện đối tượng một cách chính xác trong thời tiết có sương mù là một thách thức cần phải giải quyết. </a:t>
              </a:r>
            </a:p>
            <a:p>
              <a:pPr algn="just">
                <a:lnSpc>
                  <a:spcPts val="4899"/>
                </a:lnSpc>
              </a:pPr>
            </a:p>
            <a:p>
              <a:pPr algn="just">
                <a:lnSpc>
                  <a:spcPts val="4899"/>
                </a:lnSpc>
              </a:pPr>
            </a:p>
          </p:txBody>
        </p:sp>
      </p:grpSp>
      <p:grpSp>
        <p:nvGrpSpPr>
          <p:cNvPr name="Group 92" id="92"/>
          <p:cNvGrpSpPr/>
          <p:nvPr/>
        </p:nvGrpSpPr>
        <p:grpSpPr>
          <a:xfrm rot="0">
            <a:off x="12413231" y="7145151"/>
            <a:ext cx="5449538" cy="1114510"/>
            <a:chOff x="0" y="0"/>
            <a:chExt cx="3816286" cy="780486"/>
          </a:xfrm>
        </p:grpSpPr>
        <p:sp>
          <p:nvSpPr>
            <p:cNvPr name="Freeform 93" id="93"/>
            <p:cNvSpPr/>
            <p:nvPr/>
          </p:nvSpPr>
          <p:spPr>
            <a:xfrm>
              <a:off x="0" y="0"/>
              <a:ext cx="3816286" cy="780486"/>
            </a:xfrm>
            <a:custGeom>
              <a:avLst/>
              <a:gdLst/>
              <a:ahLst/>
              <a:cxnLst/>
              <a:rect r="r" b="b" t="t" l="l"/>
              <a:pathLst>
                <a:path h="780486" w="3816286">
                  <a:moveTo>
                    <a:pt x="3816286" y="390243"/>
                  </a:moveTo>
                  <a:lnTo>
                    <a:pt x="3613086" y="780486"/>
                  </a:lnTo>
                  <a:lnTo>
                    <a:pt x="203200" y="780486"/>
                  </a:lnTo>
                  <a:lnTo>
                    <a:pt x="0" y="390243"/>
                  </a:lnTo>
                  <a:lnTo>
                    <a:pt x="203200" y="0"/>
                  </a:lnTo>
                  <a:lnTo>
                    <a:pt x="3613086" y="0"/>
                  </a:lnTo>
                  <a:lnTo>
                    <a:pt x="3816286" y="390243"/>
                  </a:lnTo>
                  <a:close/>
                </a:path>
              </a:pathLst>
            </a:custGeom>
            <a:solidFill>
              <a:srgbClr val="3FA1BD"/>
            </a:solidFill>
          </p:spPr>
        </p:sp>
        <p:sp>
          <p:nvSpPr>
            <p:cNvPr name="TextBox 94" id="94"/>
            <p:cNvSpPr txBox="true"/>
            <p:nvPr/>
          </p:nvSpPr>
          <p:spPr>
            <a:xfrm>
              <a:off x="114300" y="-85725"/>
              <a:ext cx="584200" cy="784225"/>
            </a:xfrm>
            <a:prstGeom prst="rect">
              <a:avLst/>
            </a:prstGeom>
          </p:spPr>
          <p:txBody>
            <a:bodyPr anchor="ctr" rtlCol="false" tIns="50800" lIns="50800" bIns="50800" rIns="50800"/>
            <a:lstStyle/>
            <a:p>
              <a:pPr algn="ctr">
                <a:lnSpc>
                  <a:spcPts val="6459"/>
                </a:lnSpc>
              </a:pPr>
              <a:r>
                <a:rPr lang="en-US" sz="4614">
                  <a:solidFill>
                    <a:srgbClr val="050A30"/>
                  </a:solidFill>
                  <a:latin typeface="Saira Medium Bold"/>
                </a:rPr>
                <a:t>Bài toán</a:t>
              </a:r>
            </a:p>
          </p:txBody>
        </p:sp>
      </p:grpSp>
      <p:pic>
        <p:nvPicPr>
          <p:cNvPr name="Picture 95" id="95"/>
          <p:cNvPicPr>
            <a:picLocks noChangeAspect="true"/>
          </p:cNvPicPr>
          <p:nvPr/>
        </p:nvPicPr>
        <p:blipFill>
          <a:blip r:embed="rId9"/>
          <a:srcRect l="5374" t="1044" r="0" b="1044"/>
          <a:stretch>
            <a:fillRect/>
          </a:stretch>
        </p:blipFill>
        <p:spPr>
          <a:xfrm flipH="false" flipV="false" rot="0">
            <a:off x="24127283" y="11034791"/>
            <a:ext cx="4903035" cy="2817243"/>
          </a:xfrm>
          <a:prstGeom prst="rect">
            <a:avLst/>
          </a:prstGeom>
        </p:spPr>
      </p:pic>
      <p:sp>
        <p:nvSpPr>
          <p:cNvPr name="AutoShape 96" id="96"/>
          <p:cNvSpPr/>
          <p:nvPr/>
        </p:nvSpPr>
        <p:spPr>
          <a:xfrm rot="-5400000">
            <a:off x="15378762" y="26539277"/>
            <a:ext cx="10303128" cy="0"/>
          </a:xfrm>
          <a:prstGeom prst="line">
            <a:avLst/>
          </a:prstGeom>
          <a:ln cap="rnd" w="28575">
            <a:solidFill>
              <a:srgbClr val="050A30"/>
            </a:solidFill>
            <a:prstDash val="solid"/>
            <a:headEnd type="none" len="sm" w="sm"/>
            <a:tailEnd type="none" len="sm" w="sm"/>
          </a:ln>
        </p:spPr>
      </p:sp>
      <p:grpSp>
        <p:nvGrpSpPr>
          <p:cNvPr name="Group 97" id="97"/>
          <p:cNvGrpSpPr/>
          <p:nvPr/>
        </p:nvGrpSpPr>
        <p:grpSpPr>
          <a:xfrm rot="0">
            <a:off x="24741718" y="21490905"/>
            <a:ext cx="1877771" cy="793049"/>
            <a:chOff x="0" y="0"/>
            <a:chExt cx="812800" cy="343274"/>
          </a:xfrm>
        </p:grpSpPr>
        <p:sp>
          <p:nvSpPr>
            <p:cNvPr name="Freeform 98" id="98"/>
            <p:cNvSpPr/>
            <p:nvPr/>
          </p:nvSpPr>
          <p:spPr>
            <a:xfrm>
              <a:off x="355703" y="0"/>
              <a:ext cx="101394" cy="343274"/>
            </a:xfrm>
            <a:custGeom>
              <a:avLst/>
              <a:gdLst/>
              <a:ahLst/>
              <a:cxnLst/>
              <a:rect r="r" b="b" t="t" l="l"/>
              <a:pathLst>
                <a:path h="343274" w="101394">
                  <a:moveTo>
                    <a:pt x="50697" y="0"/>
                  </a:moveTo>
                  <a:lnTo>
                    <a:pt x="50697" y="0"/>
                  </a:lnTo>
                  <a:cubicBezTo>
                    <a:pt x="101394" y="108809"/>
                    <a:pt x="101394" y="234465"/>
                    <a:pt x="50697" y="343274"/>
                  </a:cubicBezTo>
                  <a:cubicBezTo>
                    <a:pt x="0" y="234465"/>
                    <a:pt x="0" y="108809"/>
                    <a:pt x="50697" y="0"/>
                  </a:cubicBezTo>
                  <a:close/>
                </a:path>
              </a:pathLst>
            </a:custGeom>
            <a:solidFill>
              <a:srgbClr val="CDEEF3"/>
            </a:solidFill>
          </p:spPr>
        </p:sp>
        <p:sp>
          <p:nvSpPr>
            <p:cNvPr name="TextBox 99" id="99"/>
            <p:cNvSpPr txBox="true"/>
            <p:nvPr/>
          </p:nvSpPr>
          <p:spPr>
            <a:xfrm>
              <a:off x="76200" y="38100"/>
              <a:ext cx="660400" cy="698500"/>
            </a:xfrm>
            <a:prstGeom prst="rect">
              <a:avLst/>
            </a:prstGeom>
          </p:spPr>
          <p:txBody>
            <a:bodyPr anchor="ctr" rtlCol="false" tIns="50800" lIns="50800" bIns="50800" rIns="50800"/>
            <a:lstStyle/>
            <a:p>
              <a:pPr algn="ctr">
                <a:lnSpc>
                  <a:spcPts val="2520"/>
                </a:lnSpc>
              </a:pPr>
              <a:r>
                <a:rPr lang="en-US" sz="1800">
                  <a:solidFill>
                    <a:srgbClr val="050A30"/>
                  </a:solidFill>
                  <a:latin typeface="Saira Medium Bold"/>
                </a:rPr>
                <a:t>Bắt đầu</a:t>
              </a:r>
            </a:p>
          </p:txBody>
        </p:sp>
      </p:grpSp>
      <p:grpSp>
        <p:nvGrpSpPr>
          <p:cNvPr name="Group 100" id="100"/>
          <p:cNvGrpSpPr/>
          <p:nvPr/>
        </p:nvGrpSpPr>
        <p:grpSpPr>
          <a:xfrm rot="0">
            <a:off x="24741718" y="22554620"/>
            <a:ext cx="1877771" cy="780561"/>
            <a:chOff x="0" y="0"/>
            <a:chExt cx="911747" cy="379000"/>
          </a:xfrm>
        </p:grpSpPr>
        <p:sp>
          <p:nvSpPr>
            <p:cNvPr name="Freeform 101" id="101"/>
            <p:cNvSpPr/>
            <p:nvPr/>
          </p:nvSpPr>
          <p:spPr>
            <a:xfrm>
              <a:off x="0" y="0"/>
              <a:ext cx="911747" cy="379000"/>
            </a:xfrm>
            <a:custGeom>
              <a:avLst/>
              <a:gdLst/>
              <a:ahLst/>
              <a:cxnLst/>
              <a:rect r="r" b="b" t="t" l="l"/>
              <a:pathLst>
                <a:path h="379000" w="911747">
                  <a:moveTo>
                    <a:pt x="203200" y="0"/>
                  </a:moveTo>
                  <a:lnTo>
                    <a:pt x="911747" y="0"/>
                  </a:lnTo>
                  <a:lnTo>
                    <a:pt x="708547" y="379000"/>
                  </a:lnTo>
                  <a:lnTo>
                    <a:pt x="0" y="379000"/>
                  </a:lnTo>
                  <a:lnTo>
                    <a:pt x="203200" y="0"/>
                  </a:lnTo>
                  <a:close/>
                </a:path>
              </a:pathLst>
            </a:custGeom>
            <a:solidFill>
              <a:srgbClr val="CDEEF3"/>
            </a:solidFill>
          </p:spPr>
        </p:sp>
        <p:sp>
          <p:nvSpPr>
            <p:cNvPr name="TextBox 102" id="102"/>
            <p:cNvSpPr txBox="true"/>
            <p:nvPr/>
          </p:nvSpPr>
          <p:spPr>
            <a:xfrm>
              <a:off x="101600" y="-38100"/>
              <a:ext cx="609600" cy="647700"/>
            </a:xfrm>
            <a:prstGeom prst="rect">
              <a:avLst/>
            </a:prstGeom>
          </p:spPr>
          <p:txBody>
            <a:bodyPr anchor="ctr" rtlCol="false" tIns="50800" lIns="50800" bIns="50800" rIns="50800"/>
            <a:lstStyle/>
            <a:p>
              <a:pPr algn="ctr">
                <a:lnSpc>
                  <a:spcPts val="2520"/>
                </a:lnSpc>
              </a:pPr>
              <a:r>
                <a:rPr lang="en-US" sz="1800">
                  <a:solidFill>
                    <a:srgbClr val="050A30"/>
                  </a:solidFill>
                  <a:latin typeface="Saira Medium Bold"/>
                </a:rPr>
                <a:t>nhập 1 ảnh</a:t>
              </a:r>
            </a:p>
          </p:txBody>
        </p:sp>
      </p:grpSp>
      <p:grpSp>
        <p:nvGrpSpPr>
          <p:cNvPr name="Group 103" id="103"/>
          <p:cNvGrpSpPr/>
          <p:nvPr/>
        </p:nvGrpSpPr>
        <p:grpSpPr>
          <a:xfrm rot="0">
            <a:off x="22874685" y="23590971"/>
            <a:ext cx="5611836" cy="816505"/>
            <a:chOff x="0" y="0"/>
            <a:chExt cx="2277109" cy="331313"/>
          </a:xfrm>
        </p:grpSpPr>
        <p:sp>
          <p:nvSpPr>
            <p:cNvPr name="Freeform 104" id="104"/>
            <p:cNvSpPr/>
            <p:nvPr/>
          </p:nvSpPr>
          <p:spPr>
            <a:xfrm>
              <a:off x="0" y="0"/>
              <a:ext cx="2277109" cy="331313"/>
            </a:xfrm>
            <a:custGeom>
              <a:avLst/>
              <a:gdLst/>
              <a:ahLst/>
              <a:cxnLst/>
              <a:rect r="r" b="b" t="t" l="l"/>
              <a:pathLst>
                <a:path h="331313" w="2277109">
                  <a:moveTo>
                    <a:pt x="0" y="0"/>
                  </a:moveTo>
                  <a:lnTo>
                    <a:pt x="2277109" y="0"/>
                  </a:lnTo>
                  <a:lnTo>
                    <a:pt x="2277109" y="331313"/>
                  </a:lnTo>
                  <a:lnTo>
                    <a:pt x="0" y="331313"/>
                  </a:lnTo>
                  <a:close/>
                </a:path>
              </a:pathLst>
            </a:custGeom>
            <a:solidFill>
              <a:srgbClr val="CDEEF3"/>
            </a:solidFill>
          </p:spPr>
        </p:sp>
        <p:sp>
          <p:nvSpPr>
            <p:cNvPr name="TextBox 105" id="105"/>
            <p:cNvSpPr txBox="true"/>
            <p:nvPr/>
          </p:nvSpPr>
          <p:spPr>
            <a:xfrm>
              <a:off x="0" y="-38100"/>
              <a:ext cx="812800" cy="850900"/>
            </a:xfrm>
            <a:prstGeom prst="rect">
              <a:avLst/>
            </a:prstGeom>
          </p:spPr>
          <p:txBody>
            <a:bodyPr anchor="ctr" rtlCol="false" tIns="50800" lIns="50800" bIns="50800" rIns="50800"/>
            <a:lstStyle/>
            <a:p>
              <a:pPr algn="ctr">
                <a:lnSpc>
                  <a:spcPts val="2520"/>
                </a:lnSpc>
              </a:pPr>
              <a:r>
                <a:rPr lang="en-US" sz="1800">
                  <a:solidFill>
                    <a:srgbClr val="050A30"/>
                  </a:solidFill>
                  <a:latin typeface="Saira Medium Bold"/>
                </a:rPr>
                <a:t>Tạo một ảnh như Input có độ phân giải nhỏ hơn đưa qua lóp CNN để lấy các tham số cho việc xử lý ảnh</a:t>
              </a:r>
            </a:p>
          </p:txBody>
        </p:sp>
      </p:grpSp>
      <p:grpSp>
        <p:nvGrpSpPr>
          <p:cNvPr name="Group 106" id="106"/>
          <p:cNvGrpSpPr/>
          <p:nvPr/>
        </p:nvGrpSpPr>
        <p:grpSpPr>
          <a:xfrm rot="0">
            <a:off x="23529365" y="24617340"/>
            <a:ext cx="4302475" cy="677949"/>
            <a:chOff x="0" y="0"/>
            <a:chExt cx="1745811" cy="275091"/>
          </a:xfrm>
        </p:grpSpPr>
        <p:sp>
          <p:nvSpPr>
            <p:cNvPr name="Freeform 107" id="107"/>
            <p:cNvSpPr/>
            <p:nvPr/>
          </p:nvSpPr>
          <p:spPr>
            <a:xfrm>
              <a:off x="0" y="0"/>
              <a:ext cx="1745811" cy="275091"/>
            </a:xfrm>
            <a:custGeom>
              <a:avLst/>
              <a:gdLst/>
              <a:ahLst/>
              <a:cxnLst/>
              <a:rect r="r" b="b" t="t" l="l"/>
              <a:pathLst>
                <a:path h="275091" w="1745811">
                  <a:moveTo>
                    <a:pt x="0" y="0"/>
                  </a:moveTo>
                  <a:lnTo>
                    <a:pt x="1745811" y="0"/>
                  </a:lnTo>
                  <a:lnTo>
                    <a:pt x="1745811" y="275091"/>
                  </a:lnTo>
                  <a:lnTo>
                    <a:pt x="0" y="275091"/>
                  </a:lnTo>
                  <a:close/>
                </a:path>
              </a:pathLst>
            </a:custGeom>
            <a:solidFill>
              <a:srgbClr val="CDEEF3"/>
            </a:solidFill>
          </p:spPr>
        </p:sp>
        <p:sp>
          <p:nvSpPr>
            <p:cNvPr name="TextBox 108" id="108"/>
            <p:cNvSpPr txBox="true"/>
            <p:nvPr/>
          </p:nvSpPr>
          <p:spPr>
            <a:xfrm>
              <a:off x="0" y="-38100"/>
              <a:ext cx="812800" cy="850900"/>
            </a:xfrm>
            <a:prstGeom prst="rect">
              <a:avLst/>
            </a:prstGeom>
          </p:spPr>
          <p:txBody>
            <a:bodyPr anchor="ctr" rtlCol="false" tIns="50800" lIns="50800" bIns="50800" rIns="50800"/>
            <a:lstStyle/>
            <a:p>
              <a:pPr algn="ctr">
                <a:lnSpc>
                  <a:spcPts val="2520"/>
                </a:lnSpc>
              </a:pPr>
              <a:r>
                <a:rPr lang="en-US" sz="1800">
                  <a:solidFill>
                    <a:srgbClr val="050A30"/>
                  </a:solidFill>
                  <a:latin typeface="Saira Medium Bold"/>
                </a:rPr>
                <a:t>khử sương</a:t>
              </a:r>
            </a:p>
          </p:txBody>
        </p:sp>
      </p:grpSp>
      <p:grpSp>
        <p:nvGrpSpPr>
          <p:cNvPr name="Group 109" id="109"/>
          <p:cNvGrpSpPr/>
          <p:nvPr/>
        </p:nvGrpSpPr>
        <p:grpSpPr>
          <a:xfrm rot="0">
            <a:off x="22663327" y="25419767"/>
            <a:ext cx="6034552" cy="790346"/>
            <a:chOff x="0" y="0"/>
            <a:chExt cx="2448634" cy="320698"/>
          </a:xfrm>
        </p:grpSpPr>
        <p:sp>
          <p:nvSpPr>
            <p:cNvPr name="Freeform 110" id="110"/>
            <p:cNvSpPr/>
            <p:nvPr/>
          </p:nvSpPr>
          <p:spPr>
            <a:xfrm>
              <a:off x="0" y="0"/>
              <a:ext cx="2448634" cy="320698"/>
            </a:xfrm>
            <a:custGeom>
              <a:avLst/>
              <a:gdLst/>
              <a:ahLst/>
              <a:cxnLst/>
              <a:rect r="r" b="b" t="t" l="l"/>
              <a:pathLst>
                <a:path h="320698" w="2448634">
                  <a:moveTo>
                    <a:pt x="0" y="0"/>
                  </a:moveTo>
                  <a:lnTo>
                    <a:pt x="2448634" y="0"/>
                  </a:lnTo>
                  <a:lnTo>
                    <a:pt x="2448634" y="320698"/>
                  </a:lnTo>
                  <a:lnTo>
                    <a:pt x="0" y="320698"/>
                  </a:lnTo>
                  <a:close/>
                </a:path>
              </a:pathLst>
            </a:custGeom>
            <a:solidFill>
              <a:srgbClr val="CDEEF3"/>
            </a:solidFill>
          </p:spPr>
        </p:sp>
        <p:sp>
          <p:nvSpPr>
            <p:cNvPr name="TextBox 111" id="111"/>
            <p:cNvSpPr txBox="true"/>
            <p:nvPr/>
          </p:nvSpPr>
          <p:spPr>
            <a:xfrm>
              <a:off x="0" y="-38100"/>
              <a:ext cx="812800" cy="850900"/>
            </a:xfrm>
            <a:prstGeom prst="rect">
              <a:avLst/>
            </a:prstGeom>
          </p:spPr>
          <p:txBody>
            <a:bodyPr anchor="ctr" rtlCol="false" tIns="50800" lIns="50800" bIns="50800" rIns="50800"/>
            <a:lstStyle/>
            <a:p>
              <a:pPr algn="ctr">
                <a:lnSpc>
                  <a:spcPts val="2520"/>
                </a:lnSpc>
              </a:pPr>
              <a:r>
                <a:rPr lang="en-US" sz="1800">
                  <a:solidFill>
                    <a:srgbClr val="050A30"/>
                  </a:solidFill>
                  <a:latin typeface="Saira Medium"/>
                </a:rPr>
                <a:t>Điều chỉnh nhiệt độ của ánh sáng, độ sáng, độ tương phản, tông màu, giúp nội dung tấm ảnh rõ ràng hơn</a:t>
              </a:r>
            </a:p>
          </p:txBody>
        </p:sp>
      </p:grpSp>
      <p:grpSp>
        <p:nvGrpSpPr>
          <p:cNvPr name="Group 112" id="112"/>
          <p:cNvGrpSpPr/>
          <p:nvPr/>
        </p:nvGrpSpPr>
        <p:grpSpPr>
          <a:xfrm rot="0">
            <a:off x="22709922" y="26333939"/>
            <a:ext cx="6034552" cy="677949"/>
            <a:chOff x="0" y="0"/>
            <a:chExt cx="2448634" cy="275091"/>
          </a:xfrm>
        </p:grpSpPr>
        <p:sp>
          <p:nvSpPr>
            <p:cNvPr name="Freeform 113" id="113"/>
            <p:cNvSpPr/>
            <p:nvPr/>
          </p:nvSpPr>
          <p:spPr>
            <a:xfrm>
              <a:off x="0" y="0"/>
              <a:ext cx="2448634" cy="275091"/>
            </a:xfrm>
            <a:custGeom>
              <a:avLst/>
              <a:gdLst/>
              <a:ahLst/>
              <a:cxnLst/>
              <a:rect r="r" b="b" t="t" l="l"/>
              <a:pathLst>
                <a:path h="275091" w="2448634">
                  <a:moveTo>
                    <a:pt x="0" y="0"/>
                  </a:moveTo>
                  <a:lnTo>
                    <a:pt x="2448634" y="0"/>
                  </a:lnTo>
                  <a:lnTo>
                    <a:pt x="2448634" y="275091"/>
                  </a:lnTo>
                  <a:lnTo>
                    <a:pt x="0" y="275091"/>
                  </a:lnTo>
                  <a:close/>
                </a:path>
              </a:pathLst>
            </a:custGeom>
            <a:solidFill>
              <a:srgbClr val="CDEEF3"/>
            </a:solidFill>
          </p:spPr>
        </p:sp>
        <p:sp>
          <p:nvSpPr>
            <p:cNvPr name="TextBox 114" id="114"/>
            <p:cNvSpPr txBox="true"/>
            <p:nvPr/>
          </p:nvSpPr>
          <p:spPr>
            <a:xfrm>
              <a:off x="0" y="-38100"/>
              <a:ext cx="812800" cy="850900"/>
            </a:xfrm>
            <a:prstGeom prst="rect">
              <a:avLst/>
            </a:prstGeom>
          </p:spPr>
          <p:txBody>
            <a:bodyPr anchor="ctr" rtlCol="false" tIns="50800" lIns="50800" bIns="50800" rIns="50800"/>
            <a:lstStyle/>
            <a:p>
              <a:pPr algn="ctr">
                <a:lnSpc>
                  <a:spcPts val="2520"/>
                </a:lnSpc>
              </a:pPr>
              <a:r>
                <a:rPr lang="en-US" sz="1800">
                  <a:solidFill>
                    <a:srgbClr val="050A30"/>
                  </a:solidFill>
                  <a:latin typeface="Saira Medium"/>
                </a:rPr>
                <a:t>làm sắc nét hình ảnh </a:t>
              </a:r>
            </a:p>
          </p:txBody>
        </p:sp>
      </p:grpSp>
      <p:grpSp>
        <p:nvGrpSpPr>
          <p:cNvPr name="Group 115" id="115"/>
          <p:cNvGrpSpPr/>
          <p:nvPr/>
        </p:nvGrpSpPr>
        <p:grpSpPr>
          <a:xfrm rot="0">
            <a:off x="22663327" y="27183338"/>
            <a:ext cx="6034552" cy="677949"/>
            <a:chOff x="0" y="0"/>
            <a:chExt cx="2448634" cy="275091"/>
          </a:xfrm>
        </p:grpSpPr>
        <p:sp>
          <p:nvSpPr>
            <p:cNvPr name="Freeform 116" id="116"/>
            <p:cNvSpPr/>
            <p:nvPr/>
          </p:nvSpPr>
          <p:spPr>
            <a:xfrm>
              <a:off x="0" y="0"/>
              <a:ext cx="2448634" cy="275091"/>
            </a:xfrm>
            <a:custGeom>
              <a:avLst/>
              <a:gdLst/>
              <a:ahLst/>
              <a:cxnLst/>
              <a:rect r="r" b="b" t="t" l="l"/>
              <a:pathLst>
                <a:path h="275091" w="2448634">
                  <a:moveTo>
                    <a:pt x="0" y="0"/>
                  </a:moveTo>
                  <a:lnTo>
                    <a:pt x="2448634" y="0"/>
                  </a:lnTo>
                  <a:lnTo>
                    <a:pt x="2448634" y="275091"/>
                  </a:lnTo>
                  <a:lnTo>
                    <a:pt x="0" y="275091"/>
                  </a:lnTo>
                  <a:close/>
                </a:path>
              </a:pathLst>
            </a:custGeom>
            <a:solidFill>
              <a:srgbClr val="CDEEF3"/>
            </a:solidFill>
          </p:spPr>
        </p:sp>
        <p:sp>
          <p:nvSpPr>
            <p:cNvPr name="TextBox 117" id="117"/>
            <p:cNvSpPr txBox="true"/>
            <p:nvPr/>
          </p:nvSpPr>
          <p:spPr>
            <a:xfrm>
              <a:off x="0" y="-38100"/>
              <a:ext cx="812800" cy="850900"/>
            </a:xfrm>
            <a:prstGeom prst="rect">
              <a:avLst/>
            </a:prstGeom>
          </p:spPr>
          <p:txBody>
            <a:bodyPr anchor="ctr" rtlCol="false" tIns="50800" lIns="50800" bIns="50800" rIns="50800"/>
            <a:lstStyle/>
            <a:p>
              <a:pPr algn="ctr">
                <a:lnSpc>
                  <a:spcPts val="2520"/>
                </a:lnSpc>
              </a:pPr>
              <a:r>
                <a:rPr lang="en-US" sz="1800">
                  <a:solidFill>
                    <a:srgbClr val="050A30"/>
                  </a:solidFill>
                  <a:latin typeface="Saira Medium"/>
                </a:rPr>
                <a:t>làm sắc nét hình ảnh </a:t>
              </a:r>
            </a:p>
          </p:txBody>
        </p:sp>
      </p:grpSp>
      <p:pic>
        <p:nvPicPr>
          <p:cNvPr name="Picture 118" id="118"/>
          <p:cNvPicPr>
            <a:picLocks noChangeAspect="true"/>
          </p:cNvPicPr>
          <p:nvPr/>
        </p:nvPicPr>
        <p:blipFill>
          <a:blip r:embed="rId10"/>
          <a:srcRect l="0" t="13093" r="0" b="13093"/>
          <a:stretch>
            <a:fillRect/>
          </a:stretch>
        </p:blipFill>
        <p:spPr>
          <a:xfrm flipH="false" flipV="false" rot="0">
            <a:off x="24151191" y="8259661"/>
            <a:ext cx="4879126" cy="2603680"/>
          </a:xfrm>
          <a:prstGeom prst="rect">
            <a:avLst/>
          </a:prstGeom>
        </p:spPr>
      </p:pic>
      <p:sp>
        <p:nvSpPr>
          <p:cNvPr name="TextBox 119" id="119"/>
          <p:cNvSpPr txBox="true"/>
          <p:nvPr/>
        </p:nvSpPr>
        <p:spPr>
          <a:xfrm rot="0">
            <a:off x="9472585" y="455713"/>
            <a:ext cx="11835327" cy="899188"/>
          </a:xfrm>
          <a:prstGeom prst="rect">
            <a:avLst/>
          </a:prstGeom>
        </p:spPr>
        <p:txBody>
          <a:bodyPr anchor="t" rtlCol="false" tIns="0" lIns="0" bIns="0" rIns="0">
            <a:spAutoFit/>
          </a:bodyPr>
          <a:lstStyle/>
          <a:p>
            <a:pPr algn="ctr">
              <a:lnSpc>
                <a:spcPts val="7426"/>
              </a:lnSpc>
            </a:pPr>
            <a:r>
              <a:rPr lang="en-US" sz="5304">
                <a:solidFill>
                  <a:srgbClr val="3C38B9"/>
                </a:solidFill>
                <a:latin typeface="Saira Medium Bold"/>
              </a:rPr>
              <a:t>University Of Information Technology</a:t>
            </a:r>
          </a:p>
        </p:txBody>
      </p:sp>
      <p:sp>
        <p:nvSpPr>
          <p:cNvPr name="TextBox 120" id="120"/>
          <p:cNvSpPr txBox="true"/>
          <p:nvPr/>
        </p:nvSpPr>
        <p:spPr>
          <a:xfrm rot="0">
            <a:off x="1463617" y="15554038"/>
            <a:ext cx="13473477" cy="1780540"/>
          </a:xfrm>
          <a:prstGeom prst="rect">
            <a:avLst/>
          </a:prstGeom>
        </p:spPr>
        <p:txBody>
          <a:bodyPr anchor="t" rtlCol="false" tIns="0" lIns="0" bIns="0" rIns="0">
            <a:spAutoFit/>
          </a:bodyPr>
          <a:lstStyle/>
          <a:p>
            <a:pPr algn="ctr">
              <a:lnSpc>
                <a:spcPts val="4759"/>
              </a:lnSpc>
            </a:pPr>
            <a:r>
              <a:rPr lang="en-US" sz="3399">
                <a:solidFill>
                  <a:srgbClr val="050A30"/>
                </a:solidFill>
                <a:latin typeface="Saira Medium Bold"/>
              </a:rPr>
              <a:t>INPUT :</a:t>
            </a:r>
          </a:p>
          <a:p>
            <a:pPr algn="just">
              <a:lnSpc>
                <a:spcPts val="4759"/>
              </a:lnSpc>
              <a:spcBef>
                <a:spcPct val="0"/>
              </a:spcBef>
            </a:pPr>
            <a:r>
              <a:rPr lang="en-US" sz="3399">
                <a:solidFill>
                  <a:srgbClr val="050A30"/>
                </a:solidFill>
                <a:latin typeface="Saira Medium"/>
              </a:rPr>
              <a:t>Một ảnh lấy từ dashcam của xe ô tô (góc nhìn trực diện), có độ phân giải </a:t>
            </a:r>
            <a:r>
              <a:rPr lang="en-US" sz="3399">
                <a:solidFill>
                  <a:srgbClr val="050A30"/>
                </a:solidFill>
                <a:latin typeface="Saira Medium Bold"/>
              </a:rPr>
              <a:t>1920x1200</a:t>
            </a:r>
            <a:r>
              <a:rPr lang="en-US" sz="3399">
                <a:solidFill>
                  <a:srgbClr val="050A30"/>
                </a:solidFill>
                <a:latin typeface="Saira Medium"/>
              </a:rPr>
              <a:t>, điều kiện thời tiết sương mỏng</a:t>
            </a:r>
          </a:p>
        </p:txBody>
      </p:sp>
      <p:sp>
        <p:nvSpPr>
          <p:cNvPr name="TextBox 121" id="121"/>
          <p:cNvSpPr txBox="true"/>
          <p:nvPr/>
        </p:nvSpPr>
        <p:spPr>
          <a:xfrm rot="0">
            <a:off x="15843404" y="15554038"/>
            <a:ext cx="13473477" cy="1780540"/>
          </a:xfrm>
          <a:prstGeom prst="rect">
            <a:avLst/>
          </a:prstGeom>
        </p:spPr>
        <p:txBody>
          <a:bodyPr anchor="t" rtlCol="false" tIns="0" lIns="0" bIns="0" rIns="0">
            <a:spAutoFit/>
          </a:bodyPr>
          <a:lstStyle/>
          <a:p>
            <a:pPr algn="ctr">
              <a:lnSpc>
                <a:spcPts val="4759"/>
              </a:lnSpc>
            </a:pPr>
            <a:r>
              <a:rPr lang="en-US" sz="3399">
                <a:solidFill>
                  <a:srgbClr val="050A30"/>
                </a:solidFill>
                <a:latin typeface="Saira Medium Bold"/>
              </a:rPr>
              <a:t>OUTPUT: </a:t>
            </a:r>
          </a:p>
          <a:p>
            <a:pPr algn="just">
              <a:lnSpc>
                <a:spcPts val="4759"/>
              </a:lnSpc>
              <a:spcBef>
                <a:spcPct val="0"/>
              </a:spcBef>
            </a:pPr>
            <a:r>
              <a:rPr lang="en-US" sz="3399">
                <a:solidFill>
                  <a:srgbClr val="050A30"/>
                </a:solidFill>
                <a:latin typeface="Saira Medium"/>
              </a:rPr>
              <a:t>Vị trí của các đối tượng (car, truck, pedestrian, traffic light) có trong ảnh - Tọa độ các đỉnh của hộp giới hạn tối tiểu bao đối tượng đó.</a:t>
            </a:r>
          </a:p>
        </p:txBody>
      </p:sp>
      <p:sp>
        <p:nvSpPr>
          <p:cNvPr name="TextBox 122" id="122"/>
          <p:cNvSpPr txBox="true"/>
          <p:nvPr/>
        </p:nvSpPr>
        <p:spPr>
          <a:xfrm rot="0">
            <a:off x="11305320" y="1421576"/>
            <a:ext cx="8125569" cy="669925"/>
          </a:xfrm>
          <a:prstGeom prst="rect">
            <a:avLst/>
          </a:prstGeom>
        </p:spPr>
        <p:txBody>
          <a:bodyPr anchor="t" rtlCol="false" tIns="0" lIns="0" bIns="0" rIns="0">
            <a:spAutoFit/>
          </a:bodyPr>
          <a:lstStyle/>
          <a:p>
            <a:pPr algn="ctr">
              <a:lnSpc>
                <a:spcPts val="5599"/>
              </a:lnSpc>
            </a:pPr>
            <a:r>
              <a:rPr lang="en-US" sz="3999">
                <a:solidFill>
                  <a:srgbClr val="3C38B9"/>
                </a:solidFill>
                <a:latin typeface="Saira Medium"/>
              </a:rPr>
              <a:t>CS117.M21 Computational Thinking</a:t>
            </a:r>
          </a:p>
        </p:txBody>
      </p:sp>
      <p:sp>
        <p:nvSpPr>
          <p:cNvPr name="TextBox 123" id="123"/>
          <p:cNvSpPr txBox="true"/>
          <p:nvPr/>
        </p:nvSpPr>
        <p:spPr>
          <a:xfrm rot="0">
            <a:off x="2594261" y="2113262"/>
            <a:ext cx="26498285" cy="2432050"/>
          </a:xfrm>
          <a:prstGeom prst="rect">
            <a:avLst/>
          </a:prstGeom>
        </p:spPr>
        <p:txBody>
          <a:bodyPr anchor="t" rtlCol="false" tIns="0" lIns="0" bIns="0" rIns="0">
            <a:spAutoFit/>
          </a:bodyPr>
          <a:lstStyle/>
          <a:p>
            <a:pPr algn="ctr">
              <a:lnSpc>
                <a:spcPts val="9799"/>
              </a:lnSpc>
            </a:pPr>
            <a:r>
              <a:rPr lang="en-US" sz="6999">
                <a:solidFill>
                  <a:srgbClr val="5484B6"/>
                </a:solidFill>
                <a:latin typeface="Saira Medium Bold"/>
              </a:rPr>
              <a:t>PHÁT HIỆN ĐỐI TƯỢNG TRONG ẢNH CHỤP </a:t>
            </a:r>
          </a:p>
          <a:p>
            <a:pPr algn="ctr">
              <a:lnSpc>
                <a:spcPts val="9799"/>
              </a:lnSpc>
            </a:pPr>
            <a:r>
              <a:rPr lang="en-US" sz="6999">
                <a:solidFill>
                  <a:srgbClr val="5484B6"/>
                </a:solidFill>
                <a:latin typeface="Saira Medium Bold"/>
              </a:rPr>
              <a:t>VỚI ĐIỀU KIỆN THỜI TIẾT SƯƠNG MÙ</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DAFDN0RrOYU</dc:identifier>
  <dcterms:modified xsi:type="dcterms:W3CDTF">2011-08-01T06:04:30Z</dcterms:modified>
  <cp:revision>1</cp:revision>
  <dc:title>poster-A0 (84.1 × 118.9 cm)</dc:title>
</cp:coreProperties>
</file>