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3" autoAdjust="0"/>
    <p:restoredTop sz="94660"/>
  </p:normalViewPr>
  <p:slideViewPr>
    <p:cSldViewPr snapToGrid="0">
      <p:cViewPr varScale="1">
        <p:scale>
          <a:sx n="61" d="100"/>
          <a:sy n="61"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3E18B-B89E-4E19-AE33-7EB5B85C6597}"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1D4D158F-E2E8-496A-B7B8-5DA5F0FBFD1A}">
      <dgm:prSet/>
      <dgm:spPr/>
      <dgm:t>
        <a:bodyPr/>
        <a:lstStyle/>
        <a:p>
          <a:r>
            <a:rPr lang="en-US"/>
            <a:t>INTRODUCTION</a:t>
          </a:r>
        </a:p>
      </dgm:t>
    </dgm:pt>
    <dgm:pt modelId="{2283E1AC-A43E-4631-B473-1EF04D16F0C6}" type="parTrans" cxnId="{ED56523D-11AB-4F87-80D9-A9C16BA443CF}">
      <dgm:prSet/>
      <dgm:spPr/>
      <dgm:t>
        <a:bodyPr/>
        <a:lstStyle/>
        <a:p>
          <a:endParaRPr lang="en-US"/>
        </a:p>
      </dgm:t>
    </dgm:pt>
    <dgm:pt modelId="{5723C65A-F63E-409F-8942-5DDA8FD89195}" type="sibTrans" cxnId="{ED56523D-11AB-4F87-80D9-A9C16BA443CF}">
      <dgm:prSet/>
      <dgm:spPr/>
      <dgm:t>
        <a:bodyPr/>
        <a:lstStyle/>
        <a:p>
          <a:endParaRPr lang="en-US"/>
        </a:p>
      </dgm:t>
    </dgm:pt>
    <dgm:pt modelId="{2BC42A54-C46F-4CCD-A8E4-54145B8C4DAB}">
      <dgm:prSet/>
      <dgm:spPr/>
      <dgm:t>
        <a:bodyPr/>
        <a:lstStyle/>
        <a:p>
          <a:r>
            <a:rPr lang="en-US"/>
            <a:t>DATASETS</a:t>
          </a:r>
        </a:p>
      </dgm:t>
    </dgm:pt>
    <dgm:pt modelId="{DBA3E49C-3221-4D1D-9143-90ACF80B4533}" type="parTrans" cxnId="{C96D416A-C75C-4F73-9AE8-454C7B5F4136}">
      <dgm:prSet/>
      <dgm:spPr/>
      <dgm:t>
        <a:bodyPr/>
        <a:lstStyle/>
        <a:p>
          <a:endParaRPr lang="en-US"/>
        </a:p>
      </dgm:t>
    </dgm:pt>
    <dgm:pt modelId="{D2FDC9D7-B215-4AEB-B7C7-51083A6B610D}" type="sibTrans" cxnId="{C96D416A-C75C-4F73-9AE8-454C7B5F4136}">
      <dgm:prSet/>
      <dgm:spPr/>
      <dgm:t>
        <a:bodyPr/>
        <a:lstStyle/>
        <a:p>
          <a:endParaRPr lang="en-US"/>
        </a:p>
      </dgm:t>
    </dgm:pt>
    <dgm:pt modelId="{06683FB0-6F8A-4B0E-9F56-F1402297BE40}">
      <dgm:prSet/>
      <dgm:spPr/>
      <dgm:t>
        <a:bodyPr/>
        <a:lstStyle/>
        <a:p>
          <a:r>
            <a:rPr lang="en-US"/>
            <a:t>DATA VISUALIZATION</a:t>
          </a:r>
        </a:p>
      </dgm:t>
    </dgm:pt>
    <dgm:pt modelId="{6940F7BC-CF01-44A6-BB55-06BF40E26CE4}" type="parTrans" cxnId="{03F7BC23-0163-4476-8AE3-B935BEF2E207}">
      <dgm:prSet/>
      <dgm:spPr/>
      <dgm:t>
        <a:bodyPr/>
        <a:lstStyle/>
        <a:p>
          <a:endParaRPr lang="en-US"/>
        </a:p>
      </dgm:t>
    </dgm:pt>
    <dgm:pt modelId="{CF786110-67E3-402C-9ECA-CCDD0724452D}" type="sibTrans" cxnId="{03F7BC23-0163-4476-8AE3-B935BEF2E207}">
      <dgm:prSet/>
      <dgm:spPr/>
      <dgm:t>
        <a:bodyPr/>
        <a:lstStyle/>
        <a:p>
          <a:endParaRPr lang="en-US"/>
        </a:p>
      </dgm:t>
    </dgm:pt>
    <dgm:pt modelId="{95C95E05-FBCF-4FF9-92D2-46EE91564452}">
      <dgm:prSet/>
      <dgm:spPr/>
      <dgm:t>
        <a:bodyPr/>
        <a:lstStyle/>
        <a:p>
          <a:r>
            <a:rPr lang="en-US"/>
            <a:t>RESEARCH PROBLEM</a:t>
          </a:r>
        </a:p>
      </dgm:t>
    </dgm:pt>
    <dgm:pt modelId="{6B32F0DF-91ED-46EA-ABAB-575220BAC9E3}" type="parTrans" cxnId="{48D13A18-0CC7-4FA0-9209-94684218212C}">
      <dgm:prSet/>
      <dgm:spPr/>
      <dgm:t>
        <a:bodyPr/>
        <a:lstStyle/>
        <a:p>
          <a:endParaRPr lang="en-US"/>
        </a:p>
      </dgm:t>
    </dgm:pt>
    <dgm:pt modelId="{1646DF07-EF0D-48AA-91C3-7758DB359A97}" type="sibTrans" cxnId="{48D13A18-0CC7-4FA0-9209-94684218212C}">
      <dgm:prSet/>
      <dgm:spPr/>
      <dgm:t>
        <a:bodyPr/>
        <a:lstStyle/>
        <a:p>
          <a:endParaRPr lang="en-US"/>
        </a:p>
      </dgm:t>
    </dgm:pt>
    <dgm:pt modelId="{0A7F0A94-6723-4192-AB9F-A92BD259B578}" type="pres">
      <dgm:prSet presAssocID="{3A03E18B-B89E-4E19-AE33-7EB5B85C6597}" presName="diagram" presStyleCnt="0">
        <dgm:presLayoutVars>
          <dgm:dir/>
          <dgm:resizeHandles val="exact"/>
        </dgm:presLayoutVars>
      </dgm:prSet>
      <dgm:spPr/>
    </dgm:pt>
    <dgm:pt modelId="{4D9792C7-2A65-4ECF-A043-8A4B3C631F40}" type="pres">
      <dgm:prSet presAssocID="{1D4D158F-E2E8-496A-B7B8-5DA5F0FBFD1A}" presName="node" presStyleLbl="node1" presStyleIdx="0" presStyleCnt="4">
        <dgm:presLayoutVars>
          <dgm:bulletEnabled val="1"/>
        </dgm:presLayoutVars>
      </dgm:prSet>
      <dgm:spPr/>
    </dgm:pt>
    <dgm:pt modelId="{97F754ED-1B1B-4A27-A642-CCAE0248FAFE}" type="pres">
      <dgm:prSet presAssocID="{5723C65A-F63E-409F-8942-5DDA8FD89195}" presName="sibTrans" presStyleCnt="0"/>
      <dgm:spPr/>
    </dgm:pt>
    <dgm:pt modelId="{4429D362-A7D0-40A2-BAAF-49AFAE658410}" type="pres">
      <dgm:prSet presAssocID="{2BC42A54-C46F-4CCD-A8E4-54145B8C4DAB}" presName="node" presStyleLbl="node1" presStyleIdx="1" presStyleCnt="4">
        <dgm:presLayoutVars>
          <dgm:bulletEnabled val="1"/>
        </dgm:presLayoutVars>
      </dgm:prSet>
      <dgm:spPr/>
    </dgm:pt>
    <dgm:pt modelId="{EABBE7C7-4639-40EC-AB72-6C1CE07CF269}" type="pres">
      <dgm:prSet presAssocID="{D2FDC9D7-B215-4AEB-B7C7-51083A6B610D}" presName="sibTrans" presStyleCnt="0"/>
      <dgm:spPr/>
    </dgm:pt>
    <dgm:pt modelId="{8D9D8C6C-A6B5-48F1-B214-30BBB11B9443}" type="pres">
      <dgm:prSet presAssocID="{06683FB0-6F8A-4B0E-9F56-F1402297BE40}" presName="node" presStyleLbl="node1" presStyleIdx="2" presStyleCnt="4">
        <dgm:presLayoutVars>
          <dgm:bulletEnabled val="1"/>
        </dgm:presLayoutVars>
      </dgm:prSet>
      <dgm:spPr/>
    </dgm:pt>
    <dgm:pt modelId="{553F4ED6-3FB3-47E9-9D3F-180F7BB35853}" type="pres">
      <dgm:prSet presAssocID="{CF786110-67E3-402C-9ECA-CCDD0724452D}" presName="sibTrans" presStyleCnt="0"/>
      <dgm:spPr/>
    </dgm:pt>
    <dgm:pt modelId="{F8596E6E-9397-4570-8A9E-FE66790A8222}" type="pres">
      <dgm:prSet presAssocID="{95C95E05-FBCF-4FF9-92D2-46EE91564452}" presName="node" presStyleLbl="node1" presStyleIdx="3" presStyleCnt="4">
        <dgm:presLayoutVars>
          <dgm:bulletEnabled val="1"/>
        </dgm:presLayoutVars>
      </dgm:prSet>
      <dgm:spPr/>
    </dgm:pt>
  </dgm:ptLst>
  <dgm:cxnLst>
    <dgm:cxn modelId="{9E3EB009-2AF5-4E72-9AB5-F46E15482CAF}" type="presOf" srcId="{1D4D158F-E2E8-496A-B7B8-5DA5F0FBFD1A}" destId="{4D9792C7-2A65-4ECF-A043-8A4B3C631F40}" srcOrd="0" destOrd="0" presId="urn:microsoft.com/office/officeart/2005/8/layout/default"/>
    <dgm:cxn modelId="{777F4512-BB83-4DD7-9960-CF1FF1D9B833}" type="presOf" srcId="{95C95E05-FBCF-4FF9-92D2-46EE91564452}" destId="{F8596E6E-9397-4570-8A9E-FE66790A8222}" srcOrd="0" destOrd="0" presId="urn:microsoft.com/office/officeart/2005/8/layout/default"/>
    <dgm:cxn modelId="{48D13A18-0CC7-4FA0-9209-94684218212C}" srcId="{3A03E18B-B89E-4E19-AE33-7EB5B85C6597}" destId="{95C95E05-FBCF-4FF9-92D2-46EE91564452}" srcOrd="3" destOrd="0" parTransId="{6B32F0DF-91ED-46EA-ABAB-575220BAC9E3}" sibTransId="{1646DF07-EF0D-48AA-91C3-7758DB359A97}"/>
    <dgm:cxn modelId="{03F7BC23-0163-4476-8AE3-B935BEF2E207}" srcId="{3A03E18B-B89E-4E19-AE33-7EB5B85C6597}" destId="{06683FB0-6F8A-4B0E-9F56-F1402297BE40}" srcOrd="2" destOrd="0" parTransId="{6940F7BC-CF01-44A6-BB55-06BF40E26CE4}" sibTransId="{CF786110-67E3-402C-9ECA-CCDD0724452D}"/>
    <dgm:cxn modelId="{46F50124-1E0B-42BE-AD64-01B8C58643E8}" type="presOf" srcId="{3A03E18B-B89E-4E19-AE33-7EB5B85C6597}" destId="{0A7F0A94-6723-4192-AB9F-A92BD259B578}" srcOrd="0" destOrd="0" presId="urn:microsoft.com/office/officeart/2005/8/layout/default"/>
    <dgm:cxn modelId="{7A8A4836-DA48-45CE-9BBB-D136C51F7052}" type="presOf" srcId="{06683FB0-6F8A-4B0E-9F56-F1402297BE40}" destId="{8D9D8C6C-A6B5-48F1-B214-30BBB11B9443}" srcOrd="0" destOrd="0" presId="urn:microsoft.com/office/officeart/2005/8/layout/default"/>
    <dgm:cxn modelId="{ED56523D-11AB-4F87-80D9-A9C16BA443CF}" srcId="{3A03E18B-B89E-4E19-AE33-7EB5B85C6597}" destId="{1D4D158F-E2E8-496A-B7B8-5DA5F0FBFD1A}" srcOrd="0" destOrd="0" parTransId="{2283E1AC-A43E-4631-B473-1EF04D16F0C6}" sibTransId="{5723C65A-F63E-409F-8942-5DDA8FD89195}"/>
    <dgm:cxn modelId="{4B142446-C7A1-49DB-9AFF-96FD14F7B452}" type="presOf" srcId="{2BC42A54-C46F-4CCD-A8E4-54145B8C4DAB}" destId="{4429D362-A7D0-40A2-BAAF-49AFAE658410}" srcOrd="0" destOrd="0" presId="urn:microsoft.com/office/officeart/2005/8/layout/default"/>
    <dgm:cxn modelId="{C96D416A-C75C-4F73-9AE8-454C7B5F4136}" srcId="{3A03E18B-B89E-4E19-AE33-7EB5B85C6597}" destId="{2BC42A54-C46F-4CCD-A8E4-54145B8C4DAB}" srcOrd="1" destOrd="0" parTransId="{DBA3E49C-3221-4D1D-9143-90ACF80B4533}" sibTransId="{D2FDC9D7-B215-4AEB-B7C7-51083A6B610D}"/>
    <dgm:cxn modelId="{A291C437-1C49-4CAB-BDE1-D0ED48E0608D}" type="presParOf" srcId="{0A7F0A94-6723-4192-AB9F-A92BD259B578}" destId="{4D9792C7-2A65-4ECF-A043-8A4B3C631F40}" srcOrd="0" destOrd="0" presId="urn:microsoft.com/office/officeart/2005/8/layout/default"/>
    <dgm:cxn modelId="{C6145228-33C4-4BAC-ACBF-2AD558A6F78B}" type="presParOf" srcId="{0A7F0A94-6723-4192-AB9F-A92BD259B578}" destId="{97F754ED-1B1B-4A27-A642-CCAE0248FAFE}" srcOrd="1" destOrd="0" presId="urn:microsoft.com/office/officeart/2005/8/layout/default"/>
    <dgm:cxn modelId="{FEC147D6-9685-4C50-A5B7-5028DE770EE1}" type="presParOf" srcId="{0A7F0A94-6723-4192-AB9F-A92BD259B578}" destId="{4429D362-A7D0-40A2-BAAF-49AFAE658410}" srcOrd="2" destOrd="0" presId="urn:microsoft.com/office/officeart/2005/8/layout/default"/>
    <dgm:cxn modelId="{66D99415-506F-4F42-B805-E8B92F37C043}" type="presParOf" srcId="{0A7F0A94-6723-4192-AB9F-A92BD259B578}" destId="{EABBE7C7-4639-40EC-AB72-6C1CE07CF269}" srcOrd="3" destOrd="0" presId="urn:microsoft.com/office/officeart/2005/8/layout/default"/>
    <dgm:cxn modelId="{704E8725-380E-4B77-9FC1-6CF38B9F4E98}" type="presParOf" srcId="{0A7F0A94-6723-4192-AB9F-A92BD259B578}" destId="{8D9D8C6C-A6B5-48F1-B214-30BBB11B9443}" srcOrd="4" destOrd="0" presId="urn:microsoft.com/office/officeart/2005/8/layout/default"/>
    <dgm:cxn modelId="{FCACF8E5-36F3-45D8-97A1-CB903A566D2A}" type="presParOf" srcId="{0A7F0A94-6723-4192-AB9F-A92BD259B578}" destId="{553F4ED6-3FB3-47E9-9D3F-180F7BB35853}" srcOrd="5" destOrd="0" presId="urn:microsoft.com/office/officeart/2005/8/layout/default"/>
    <dgm:cxn modelId="{CD89BDF9-8C30-456A-A434-4630B0BACC51}" type="presParOf" srcId="{0A7F0A94-6723-4192-AB9F-A92BD259B578}" destId="{F8596E6E-9397-4570-8A9E-FE66790A822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792C7-2A65-4ECF-A043-8A4B3C631F40}">
      <dsp:nvSpPr>
        <dsp:cNvPr id="0" name=""/>
        <dsp:cNvSpPr/>
      </dsp:nvSpPr>
      <dsp:spPr>
        <a:xfrm>
          <a:off x="712824" y="943"/>
          <a:ext cx="2555851" cy="1533511"/>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712824" y="943"/>
        <a:ext cx="2555851" cy="1533511"/>
      </dsp:txXfrm>
    </dsp:sp>
    <dsp:sp modelId="{4429D362-A7D0-40A2-BAAF-49AFAE658410}">
      <dsp:nvSpPr>
        <dsp:cNvPr id="0" name=""/>
        <dsp:cNvSpPr/>
      </dsp:nvSpPr>
      <dsp:spPr>
        <a:xfrm>
          <a:off x="3524261" y="943"/>
          <a:ext cx="2555851" cy="1533511"/>
        </a:xfrm>
        <a:prstGeom prst="rect">
          <a:avLst/>
        </a:prstGeom>
        <a:gradFill rotWithShape="0">
          <a:gsLst>
            <a:gs pos="0">
              <a:schemeClr val="accent5">
                <a:hueOff val="-561544"/>
                <a:satOff val="-2648"/>
                <a:lumOff val="653"/>
                <a:alphaOff val="0"/>
                <a:tint val="98000"/>
                <a:satMod val="110000"/>
                <a:lumMod val="104000"/>
              </a:schemeClr>
            </a:gs>
            <a:gs pos="69000">
              <a:schemeClr val="accent5">
                <a:hueOff val="-561544"/>
                <a:satOff val="-2648"/>
                <a:lumOff val="653"/>
                <a:alphaOff val="0"/>
                <a:shade val="88000"/>
                <a:satMod val="130000"/>
                <a:lumMod val="92000"/>
              </a:schemeClr>
            </a:gs>
            <a:gs pos="100000">
              <a:schemeClr val="accent5">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DATASETS</a:t>
          </a:r>
        </a:p>
      </dsp:txBody>
      <dsp:txXfrm>
        <a:off x="3524261" y="943"/>
        <a:ext cx="2555851" cy="1533511"/>
      </dsp:txXfrm>
    </dsp:sp>
    <dsp:sp modelId="{8D9D8C6C-A6B5-48F1-B214-30BBB11B9443}">
      <dsp:nvSpPr>
        <dsp:cNvPr id="0" name=""/>
        <dsp:cNvSpPr/>
      </dsp:nvSpPr>
      <dsp:spPr>
        <a:xfrm>
          <a:off x="6335698" y="943"/>
          <a:ext cx="2555851" cy="1533511"/>
        </a:xfrm>
        <a:prstGeom prst="rect">
          <a:avLst/>
        </a:prstGeom>
        <a:gradFill rotWithShape="0">
          <a:gsLst>
            <a:gs pos="0">
              <a:schemeClr val="accent5">
                <a:hueOff val="-1123087"/>
                <a:satOff val="-5296"/>
                <a:lumOff val="1307"/>
                <a:alphaOff val="0"/>
                <a:tint val="98000"/>
                <a:satMod val="110000"/>
                <a:lumMod val="104000"/>
              </a:schemeClr>
            </a:gs>
            <a:gs pos="69000">
              <a:schemeClr val="accent5">
                <a:hueOff val="-1123087"/>
                <a:satOff val="-5296"/>
                <a:lumOff val="1307"/>
                <a:alphaOff val="0"/>
                <a:shade val="88000"/>
                <a:satMod val="130000"/>
                <a:lumMod val="92000"/>
              </a:schemeClr>
            </a:gs>
            <a:gs pos="100000">
              <a:schemeClr val="accent5">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DATA VISUALIZATION</a:t>
          </a:r>
        </a:p>
      </dsp:txBody>
      <dsp:txXfrm>
        <a:off x="6335698" y="943"/>
        <a:ext cx="2555851" cy="1533511"/>
      </dsp:txXfrm>
    </dsp:sp>
    <dsp:sp modelId="{F8596E6E-9397-4570-8A9E-FE66790A8222}">
      <dsp:nvSpPr>
        <dsp:cNvPr id="0" name=""/>
        <dsp:cNvSpPr/>
      </dsp:nvSpPr>
      <dsp:spPr>
        <a:xfrm>
          <a:off x="3524261" y="1790039"/>
          <a:ext cx="2555851" cy="1533511"/>
        </a:xfrm>
        <a:prstGeom prst="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RESEARCH PROBLEM</a:t>
          </a:r>
        </a:p>
      </dsp:txBody>
      <dsp:txXfrm>
        <a:off x="3524261" y="1790039"/>
        <a:ext cx="2555851" cy="15335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04/10/2021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Sample Footer Text</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F8E28480-1C08-4458-AD97-0283E6FFD09D}"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201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04/10/2021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343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04/10/2021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0692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04/10/2021</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456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04/10/2021</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837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04/10/2021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5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04/10/2021</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65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04/10/2021</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178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04/10/2021</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7594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04/10/2021</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6594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04225F2-7107-4609-BCC2-77C63064A5E8}" type="datetime1">
              <a:rPr lang="en-US" smtClean="0"/>
              <a:t>04/10/2021</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076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FE42E8-8B57-452D-A122-4DCE9AC771EF}" type="datetime1">
              <a:rPr lang="en-US" smtClean="0"/>
              <a:t>04/10/2021</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8E28480-1C08-4458-AD97-0283E6FFD09D}"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7031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Vanmit30/DsProject"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6E1CC34-526D-443F-88D6-646355C7730B}"/>
              </a:ext>
            </a:extLst>
          </p:cNvPr>
          <p:cNvSpPr>
            <a:spLocks noGrp="1"/>
          </p:cNvSpPr>
          <p:nvPr>
            <p:ph type="ctrTitle"/>
          </p:nvPr>
        </p:nvSpPr>
        <p:spPr>
          <a:xfrm>
            <a:off x="1453593" y="673590"/>
            <a:ext cx="6520659" cy="1223070"/>
          </a:xfrm>
        </p:spPr>
        <p:txBody>
          <a:bodyPr vert="horz" lIns="91440" tIns="45720" rIns="91440" bIns="45720" rtlCol="0" anchor="t">
            <a:normAutofit/>
          </a:bodyPr>
          <a:lstStyle/>
          <a:p>
            <a:r>
              <a:rPr lang="en-US" sz="2200" spc="300" baseline="0" dirty="0"/>
              <a:t>COVID- 19 ,</a:t>
            </a:r>
            <a:br>
              <a:rPr lang="en-US" sz="2200" spc="300" baseline="0" dirty="0"/>
            </a:br>
            <a:r>
              <a:rPr lang="en-US" sz="2200" spc="300" baseline="0" dirty="0"/>
              <a:t>INDIA ANALYSIS</a:t>
            </a:r>
            <a:br>
              <a:rPr lang="en-US" sz="2200" spc="300" baseline="0" dirty="0"/>
            </a:br>
            <a:r>
              <a:rPr lang="en-US" sz="2200" spc="300" baseline="0" dirty="0"/>
              <a:t>DATA SCIENCE PROJECT</a:t>
            </a:r>
          </a:p>
        </p:txBody>
      </p:sp>
      <p:sp>
        <p:nvSpPr>
          <p:cNvPr id="34" name="Rectangle 33">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Subtitle 2">
            <a:extLst>
              <a:ext uri="{FF2B5EF4-FFF2-40B4-BE49-F238E27FC236}">
                <a16:creationId xmlns:a16="http://schemas.microsoft.com/office/drawing/2014/main" id="{0DA7C457-F581-4CC6-A26E-C0AA1E6B9A7E}"/>
              </a:ext>
            </a:extLst>
          </p:cNvPr>
          <p:cNvSpPr>
            <a:spLocks noGrp="1"/>
          </p:cNvSpPr>
          <p:nvPr>
            <p:ph type="subTitle" idx="1"/>
          </p:nvPr>
        </p:nvSpPr>
        <p:spPr>
          <a:xfrm>
            <a:off x="1453593" y="1989391"/>
            <a:ext cx="5614572" cy="3122395"/>
          </a:xfrm>
        </p:spPr>
        <p:txBody>
          <a:bodyPr vert="horz" lIns="91440" tIns="45720" rIns="91440" bIns="45720" rtlCol="0" anchor="t">
            <a:normAutofit/>
          </a:bodyPr>
          <a:lstStyle/>
          <a:p>
            <a:r>
              <a:rPr lang="en-US" dirty="0"/>
              <a:t>By : </a:t>
            </a:r>
            <a:r>
              <a:rPr lang="en-US" dirty="0" err="1"/>
              <a:t>vanmit</a:t>
            </a:r>
            <a:r>
              <a:rPr lang="en-US" dirty="0"/>
              <a:t> </a:t>
            </a:r>
            <a:r>
              <a:rPr lang="en-US" dirty="0" err="1"/>
              <a:t>kaur</a:t>
            </a:r>
            <a:r>
              <a:rPr lang="en-US" dirty="0"/>
              <a:t> Kataria </a:t>
            </a:r>
          </a:p>
          <a:p>
            <a:r>
              <a:rPr lang="en-US" dirty="0"/>
              <a:t>Roll number : 2018csc1022</a:t>
            </a:r>
          </a:p>
          <a:p>
            <a:r>
              <a:rPr lang="en-US" dirty="0"/>
              <a:t>Link :</a:t>
            </a:r>
          </a:p>
          <a:p>
            <a:r>
              <a:rPr lang="en-US" dirty="0"/>
              <a:t> </a:t>
            </a:r>
            <a:r>
              <a:rPr lang="en-US" dirty="0">
                <a:hlinkClick r:id="rId3"/>
              </a:rPr>
              <a:t>https://github.com/Vanmit30/DsProject</a:t>
            </a:r>
            <a:endParaRPr lang="en-US" dirty="0"/>
          </a:p>
        </p:txBody>
      </p:sp>
      <p:pic>
        <p:nvPicPr>
          <p:cNvPr id="8" name="Picture 7" descr="Text, logo&#10;&#10;Description automatically generated">
            <a:extLst>
              <a:ext uri="{FF2B5EF4-FFF2-40B4-BE49-F238E27FC236}">
                <a16:creationId xmlns:a16="http://schemas.microsoft.com/office/drawing/2014/main" id="{2F79A250-F370-4F0A-B3C6-946012AA0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9908" y="760495"/>
            <a:ext cx="4887008" cy="4105942"/>
          </a:xfrm>
          <a:prstGeom prst="rect">
            <a:avLst/>
          </a:prstGeom>
        </p:spPr>
      </p:pic>
      <p:pic>
        <p:nvPicPr>
          <p:cNvPr id="36" name="Picture 35">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590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20A9-841C-48F1-B895-9BD695235E1F}"/>
              </a:ext>
            </a:extLst>
          </p:cNvPr>
          <p:cNvSpPr>
            <a:spLocks noGrp="1"/>
          </p:cNvSpPr>
          <p:nvPr>
            <p:ph type="title"/>
          </p:nvPr>
        </p:nvSpPr>
        <p:spPr/>
        <p:txBody>
          <a:bodyPr/>
          <a:lstStyle/>
          <a:p>
            <a:r>
              <a:rPr lang="en-US" dirty="0"/>
              <a:t>GENDER WISE PATIENT STATUS:</a:t>
            </a:r>
          </a:p>
        </p:txBody>
      </p:sp>
      <p:sp>
        <p:nvSpPr>
          <p:cNvPr id="3" name="Content Placeholder 2">
            <a:extLst>
              <a:ext uri="{FF2B5EF4-FFF2-40B4-BE49-F238E27FC236}">
                <a16:creationId xmlns:a16="http://schemas.microsoft.com/office/drawing/2014/main" id="{C0C7E755-D7BC-4BC7-A2E8-1685AC0B4F8E}"/>
              </a:ext>
            </a:extLst>
          </p:cNvPr>
          <p:cNvSpPr>
            <a:spLocks noGrp="1"/>
          </p:cNvSpPr>
          <p:nvPr>
            <p:ph sz="half" idx="1"/>
          </p:nvPr>
        </p:nvSpPr>
        <p:spPr>
          <a:xfrm>
            <a:off x="1447331" y="2010878"/>
            <a:ext cx="4753772" cy="3517563"/>
          </a:xfrm>
        </p:spPr>
        <p:txBody>
          <a:bodyPr>
            <a:normAutofit fontScale="85000" lnSpcReduction="10000"/>
          </a:bodyPr>
          <a:lstStyle/>
          <a:p>
            <a:r>
              <a:rPr lang="en-US" dirty="0"/>
              <a:t>QUARANTINE STATUS :</a:t>
            </a:r>
          </a:p>
          <a:p>
            <a:r>
              <a:rPr lang="en-US" dirty="0"/>
              <a:t>QUARANTINE IS A STATE, PERIOD, OR PLACE OF ISOLATION IN WHICH PEOPLE THAT HAVE ARRIVED FROM ELSEWHERE OR HAVE BEEN EXPOSED TO INFECTIOUS OR CONTAGIOUS DISEASE ARE PLACED.</a:t>
            </a:r>
          </a:p>
          <a:p>
            <a:r>
              <a:rPr lang="en-US" dirty="0"/>
              <a:t>88% OF THE TOTAL MEN AFFECTED AND 87% OF THE TOTAL FEMALES AFFECTED ARE STILL KEPT IN QUARANTINE TO SLOW DOWN THE COMMUNITY TRANSMISSION.</a:t>
            </a:r>
          </a:p>
          <a:p>
            <a:endParaRPr lang="en-US" dirty="0"/>
          </a:p>
        </p:txBody>
      </p:sp>
      <p:pic>
        <p:nvPicPr>
          <p:cNvPr id="6" name="Content Placeholder 5" descr="Chart, pie chart&#10;&#10;Description automatically generated">
            <a:extLst>
              <a:ext uri="{FF2B5EF4-FFF2-40B4-BE49-F238E27FC236}">
                <a16:creationId xmlns:a16="http://schemas.microsoft.com/office/drawing/2014/main" id="{A7970A65-07D7-4BF6-B27A-A47CEE1AC0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08093" y="2010878"/>
            <a:ext cx="4853590" cy="3379409"/>
          </a:xfrm>
        </p:spPr>
      </p:pic>
    </p:spTree>
    <p:extLst>
      <p:ext uri="{BB962C8B-B14F-4D97-AF65-F5344CB8AC3E}">
        <p14:creationId xmlns:p14="http://schemas.microsoft.com/office/powerpoint/2010/main" val="4241193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E2B23-84B9-48FC-9891-965B131186C5}"/>
              </a:ext>
            </a:extLst>
          </p:cNvPr>
          <p:cNvSpPr>
            <a:spLocks noGrp="1"/>
          </p:cNvSpPr>
          <p:nvPr>
            <p:ph type="title"/>
          </p:nvPr>
        </p:nvSpPr>
        <p:spPr/>
        <p:txBody>
          <a:bodyPr/>
          <a:lstStyle/>
          <a:p>
            <a:r>
              <a:rPr lang="en-US" dirty="0"/>
              <a:t>DAILY REPORT:</a:t>
            </a:r>
          </a:p>
        </p:txBody>
      </p:sp>
      <p:sp>
        <p:nvSpPr>
          <p:cNvPr id="3" name="Content Placeholder 2">
            <a:extLst>
              <a:ext uri="{FF2B5EF4-FFF2-40B4-BE49-F238E27FC236}">
                <a16:creationId xmlns:a16="http://schemas.microsoft.com/office/drawing/2014/main" id="{A69CB5F4-E664-40FF-80B0-8D633C4BAAC0}"/>
              </a:ext>
            </a:extLst>
          </p:cNvPr>
          <p:cNvSpPr>
            <a:spLocks noGrp="1"/>
          </p:cNvSpPr>
          <p:nvPr>
            <p:ph sz="half" idx="1"/>
          </p:nvPr>
        </p:nvSpPr>
        <p:spPr>
          <a:xfrm>
            <a:off x="1447331" y="2010878"/>
            <a:ext cx="4795814" cy="3769323"/>
          </a:xfrm>
        </p:spPr>
        <p:txBody>
          <a:bodyPr/>
          <a:lstStyle/>
          <a:p>
            <a:r>
              <a:rPr lang="en-US" dirty="0"/>
              <a:t>A GRAPH SHOWING THE TOTAL NUMBER OF CASES CONFIRMED IN A DAY.</a:t>
            </a:r>
          </a:p>
          <a:p>
            <a:r>
              <a:rPr lang="en-US" dirty="0"/>
              <a:t>THE MAXIMUM NUMBER OF CASES IN A SINGLE DAY WERE RECORDED ON 1</a:t>
            </a:r>
            <a:r>
              <a:rPr lang="en-US" baseline="30000" dirty="0"/>
              <a:t>ST</a:t>
            </a:r>
            <a:r>
              <a:rPr lang="en-US" dirty="0"/>
              <a:t> APRIL. APRROX 163 CASES.</a:t>
            </a:r>
          </a:p>
        </p:txBody>
      </p:sp>
      <p:pic>
        <p:nvPicPr>
          <p:cNvPr id="6" name="Content Placeholder 5" descr="Chart, line chart, histogram&#10;&#10;Description automatically generated">
            <a:extLst>
              <a:ext uri="{FF2B5EF4-FFF2-40B4-BE49-F238E27FC236}">
                <a16:creationId xmlns:a16="http://schemas.microsoft.com/office/drawing/2014/main" id="{1A29649A-7641-42C7-8D68-24D4141968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3500" y="2010878"/>
            <a:ext cx="5413595" cy="3769323"/>
          </a:xfrm>
        </p:spPr>
      </p:pic>
    </p:spTree>
    <p:extLst>
      <p:ext uri="{BB962C8B-B14F-4D97-AF65-F5344CB8AC3E}">
        <p14:creationId xmlns:p14="http://schemas.microsoft.com/office/powerpoint/2010/main" val="159912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3" name="Rectangle 6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4" name="Picture 7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5" name="Straight Connector 7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7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7" name="Rectangle 7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78">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CC2126C-58E5-42B4-94A6-0978911D6948}"/>
              </a:ext>
            </a:extLst>
          </p:cNvPr>
          <p:cNvSpPr>
            <a:spLocks noGrp="1"/>
          </p:cNvSpPr>
          <p:nvPr>
            <p:ph type="title"/>
          </p:nvPr>
        </p:nvSpPr>
        <p:spPr>
          <a:xfrm>
            <a:off x="417268" y="733629"/>
            <a:ext cx="4176511" cy="1049235"/>
          </a:xfrm>
        </p:spPr>
        <p:txBody>
          <a:bodyPr vert="horz" lIns="91440" tIns="45720" rIns="91440" bIns="45720" rtlCol="0" anchor="t">
            <a:normAutofit/>
          </a:bodyPr>
          <a:lstStyle/>
          <a:p>
            <a:r>
              <a:rPr lang="en-US" dirty="0"/>
              <a:t>STATE WISE CASE DISTRIBUTION</a:t>
            </a:r>
          </a:p>
        </p:txBody>
      </p:sp>
      <p:sp>
        <p:nvSpPr>
          <p:cNvPr id="99" name="Rectangle 80">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0" name="Content Placeholder 2">
            <a:extLst>
              <a:ext uri="{FF2B5EF4-FFF2-40B4-BE49-F238E27FC236}">
                <a16:creationId xmlns:a16="http://schemas.microsoft.com/office/drawing/2014/main" id="{49EADA1D-3387-42B7-97BE-1B8BCF6B02D6}"/>
              </a:ext>
            </a:extLst>
          </p:cNvPr>
          <p:cNvSpPr>
            <a:spLocks noGrp="1"/>
          </p:cNvSpPr>
          <p:nvPr>
            <p:ph sz="half" idx="1"/>
          </p:nvPr>
        </p:nvSpPr>
        <p:spPr>
          <a:xfrm>
            <a:off x="421567" y="1975536"/>
            <a:ext cx="4172212" cy="3450613"/>
          </a:xfrm>
        </p:spPr>
        <p:txBody>
          <a:bodyPr vert="horz" lIns="91440" tIns="45720" rIns="91440" bIns="45720" rtlCol="0" anchor="t">
            <a:normAutofit/>
          </a:bodyPr>
          <a:lstStyle/>
          <a:p>
            <a:r>
              <a:rPr lang="en-US" dirty="0"/>
              <a:t>KARNATAKA HAS MAXIMUM NUMBER OF CASES FOLLOWED BY ANDHRA PRADESH AND TAMIL NADU. </a:t>
            </a:r>
          </a:p>
        </p:txBody>
      </p:sp>
      <p:pic>
        <p:nvPicPr>
          <p:cNvPr id="6" name="Content Placeholder 5" descr="Chart, histogram&#10;&#10;Description automatically generated">
            <a:extLst>
              <a:ext uri="{FF2B5EF4-FFF2-40B4-BE49-F238E27FC236}">
                <a16:creationId xmlns:a16="http://schemas.microsoft.com/office/drawing/2014/main" id="{AC933820-1EB3-4727-80A2-AF5FDD835F8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67914" y="235032"/>
            <a:ext cx="6797961" cy="5566677"/>
          </a:xfrm>
          <a:prstGeom prst="rect">
            <a:avLst/>
          </a:prstGeom>
        </p:spPr>
      </p:pic>
      <p:pic>
        <p:nvPicPr>
          <p:cNvPr id="101" name="Picture 82">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2" name="Straight Connector 84">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393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D8D9519-CEC5-4AC3-958D-50D85D51CC4F}"/>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TOP 5 STATES WITH MAXIMUM CASES</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39699C1B-6CA6-4E38-A6F4-4E19D7C58679}"/>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dirty="0"/>
              <a:t>OVER A PERIOD OF TIME THE CASES IN MAHARASHTHA BECAME THE MAXIMUM DUE TO LACK OF PRECAUTIONS. </a:t>
            </a:r>
            <a:endParaRPr lang="en-US"/>
          </a:p>
          <a:p>
            <a:pPr>
              <a:lnSpc>
                <a:spcPct val="110000"/>
              </a:lnSpc>
            </a:pPr>
            <a:r>
              <a:rPr lang="en-US" dirty="0"/>
              <a:t>NEXT THE CASES IN DELHI HAS ALSO INCREASED WITH RAPIDITY DUE TO POLLUTION AND OTHER CONTRIBUTING FACTORS.</a:t>
            </a:r>
            <a:endParaRPr lang="en-US"/>
          </a:p>
        </p:txBody>
      </p:sp>
      <p:pic>
        <p:nvPicPr>
          <p:cNvPr id="6" name="Content Placeholder 5" descr="Chart, radar chart&#10;&#10;Description automatically generated">
            <a:extLst>
              <a:ext uri="{FF2B5EF4-FFF2-40B4-BE49-F238E27FC236}">
                <a16:creationId xmlns:a16="http://schemas.microsoft.com/office/drawing/2014/main" id="{E1ED7F7A-97DA-4E68-9A5C-3F75A28D7A9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52815" y="951335"/>
            <a:ext cx="6249159" cy="4351102"/>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2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B81B0BE-3D18-4993-AC38-FFBBE1339AA4}"/>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REPORT OF NRI PATIENTS</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2776240-2138-47F5-84C9-E1A5AA4589CF}"/>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sz="1900"/>
              <a:t>THESE PEOPLE MIGHT HAVE CARRIED VIRUS WHILE TRAVELLING TO INDIA OR ANY OTHER COUNTRY.</a:t>
            </a:r>
          </a:p>
          <a:p>
            <a:pPr>
              <a:lnSpc>
                <a:spcPct val="110000"/>
              </a:lnSpc>
            </a:pPr>
            <a:r>
              <a:rPr lang="en-US" sz="1900"/>
              <a:t>THESE PEOPLE WERE PRESENT IN INDIA WHEN TESTED POSITIVE. DUE TO HIGH NRI PATIENTS THE GOVERNMENT LATER STOPPED ALL  MODES OF TRANSPORTATION. </a:t>
            </a:r>
          </a:p>
        </p:txBody>
      </p:sp>
      <p:pic>
        <p:nvPicPr>
          <p:cNvPr id="6" name="Content Placeholder 5" descr="Chart, bar chart&#10;&#10;Description automatically generated">
            <a:extLst>
              <a:ext uri="{FF2B5EF4-FFF2-40B4-BE49-F238E27FC236}">
                <a16:creationId xmlns:a16="http://schemas.microsoft.com/office/drawing/2014/main" id="{8AEAB29A-F5BA-41DA-8D70-61DD19232BF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747568" y="804520"/>
            <a:ext cx="6296648" cy="4384167"/>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712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97F63D0-C194-476B-B2BB-F579B687D0EE}"/>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dirty="0"/>
              <a:t>FATALITY RATE OF MALES AND FEMALES</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276439C-1F81-420F-A23F-60AA121EB5D1}"/>
              </a:ext>
            </a:extLst>
          </p:cNvPr>
          <p:cNvSpPr>
            <a:spLocks noGrp="1"/>
          </p:cNvSpPr>
          <p:nvPr>
            <p:ph sz="half" idx="1"/>
          </p:nvPr>
        </p:nvSpPr>
        <p:spPr>
          <a:xfrm>
            <a:off x="1451581" y="2015732"/>
            <a:ext cx="4172212" cy="3450613"/>
          </a:xfrm>
        </p:spPr>
        <p:txBody>
          <a:bodyPr vert="horz" lIns="91440" tIns="45720" rIns="91440" bIns="45720" rtlCol="0" anchor="t">
            <a:normAutofit fontScale="92500" lnSpcReduction="20000"/>
          </a:bodyPr>
          <a:lstStyle/>
          <a:p>
            <a:r>
              <a:rPr lang="en-US" dirty="0"/>
              <a:t>THE FATALITY RATE OF BOTH MALE AND FEMALE IS 4%.</a:t>
            </a:r>
          </a:p>
          <a:p>
            <a:r>
              <a:rPr lang="en-US" dirty="0"/>
              <a:t>THE OVERALL FATALITY RATE IS ALSO 4%.</a:t>
            </a:r>
          </a:p>
          <a:p>
            <a:r>
              <a:rPr lang="en-US" dirty="0"/>
              <a:t>THE FATALITY RATE IS PROPORTION OF DEATHS FROM A CERTAIN DISEASE COMPARED TO THE TOTAL NUMBER OF PEOPLE DIAGNOSED WITH THE DISEASE FOR A CERTAIN PERIOD.</a:t>
            </a:r>
          </a:p>
        </p:txBody>
      </p:sp>
      <p:pic>
        <p:nvPicPr>
          <p:cNvPr id="6" name="Content Placeholder 5" descr="Chart, pie chart&#10;&#10;Description automatically generated">
            <a:extLst>
              <a:ext uri="{FF2B5EF4-FFF2-40B4-BE49-F238E27FC236}">
                <a16:creationId xmlns:a16="http://schemas.microsoft.com/office/drawing/2014/main" id="{81F8A9EA-9CDF-4BC2-9DC0-A38317B22C2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9894" y="1289890"/>
            <a:ext cx="5998327" cy="4176455"/>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01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8623-B607-40C4-8098-0473C4CDCC6A}"/>
              </a:ext>
            </a:extLst>
          </p:cNvPr>
          <p:cNvSpPr>
            <a:spLocks noGrp="1"/>
          </p:cNvSpPr>
          <p:nvPr>
            <p:ph type="title"/>
          </p:nvPr>
        </p:nvSpPr>
        <p:spPr/>
        <p:txBody>
          <a:bodyPr>
            <a:normAutofit/>
          </a:bodyPr>
          <a:lstStyle/>
          <a:p>
            <a:r>
              <a:rPr lang="en-US" sz="4400" dirty="0"/>
              <a:t>RESEARCH PROBLEM:</a:t>
            </a:r>
          </a:p>
        </p:txBody>
      </p:sp>
      <p:sp>
        <p:nvSpPr>
          <p:cNvPr id="3" name="Content Placeholder 2">
            <a:extLst>
              <a:ext uri="{FF2B5EF4-FFF2-40B4-BE49-F238E27FC236}">
                <a16:creationId xmlns:a16="http://schemas.microsoft.com/office/drawing/2014/main" id="{1A94889D-85C4-4C1E-ACB2-5AD0E9054445}"/>
              </a:ext>
            </a:extLst>
          </p:cNvPr>
          <p:cNvSpPr>
            <a:spLocks noGrp="1"/>
          </p:cNvSpPr>
          <p:nvPr>
            <p:ph sz="half" idx="1"/>
          </p:nvPr>
        </p:nvSpPr>
        <p:spPr>
          <a:xfrm>
            <a:off x="1447331" y="2010878"/>
            <a:ext cx="9875806" cy="4042233"/>
          </a:xfrm>
        </p:spPr>
        <p:txBody>
          <a:bodyPr>
            <a:normAutofit fontScale="92500" lnSpcReduction="20000"/>
          </a:bodyPr>
          <a:lstStyle/>
          <a:p>
            <a:r>
              <a:rPr lang="en-US" dirty="0"/>
              <a:t>IN CONCLUSION, THE CORONAVIRUS DISEASE CONTINUES TO SPREAD ACROSS THE WORLD FOLLOWING A TRAJECTORY THAT IS DIFFICULT TO PREDICT.  THE ONLY WAY WE CAN PROTECT OURSELVES AS WELL AS OTHERS ARE IF WE TAKE PROPER PRECAUTIONS LIKE WEARING A MASK, SOCIAL DISTANCING,  WE MUST AVOID GOING OUT FOR NO REASON.</a:t>
            </a:r>
          </a:p>
          <a:p>
            <a:r>
              <a:rPr lang="en-US" dirty="0"/>
              <a:t>FINDINGS CONSISTENTLY INDICATE THAT QUARANTINE IS IMPORTANT IN REDUCING INCIDENCE AND MORTALITY DURING COVID – 19 PANDEMIC.</a:t>
            </a:r>
          </a:p>
          <a:p>
            <a:r>
              <a:rPr lang="en-US" dirty="0"/>
              <a:t>IN ORDER TO MAINTAIN THE BEST POSSIBLE BALANCE OF MEASURES, DECISION MAKERS MUST CONSTANTLY MONITOR THE OUTBREAK SITUATION AND IMPACT OF THE MEASURES IMPLEMENTED. </a:t>
            </a:r>
          </a:p>
          <a:p>
            <a:r>
              <a:rPr lang="en-US" dirty="0"/>
              <a:t>EARLY IMPLEMENTATION OF QUARANTINE AND COMBINING QUARANTINE WITH OTHER PUBLIC HEALTH MEASURES IS IMPORTANT TO ENSURE EFFECTIVENESS.</a:t>
            </a:r>
          </a:p>
        </p:txBody>
      </p:sp>
    </p:spTree>
    <p:extLst>
      <p:ext uri="{BB962C8B-B14F-4D97-AF65-F5344CB8AC3E}">
        <p14:creationId xmlns:p14="http://schemas.microsoft.com/office/powerpoint/2010/main" val="2736264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picture containing text, clipart&#10;&#10;Description automatically generated">
            <a:extLst>
              <a:ext uri="{FF2B5EF4-FFF2-40B4-BE49-F238E27FC236}">
                <a16:creationId xmlns:a16="http://schemas.microsoft.com/office/drawing/2014/main" id="{6F4CE259-C487-46E9-BE07-46E3D11ADBA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8072" y="462456"/>
            <a:ext cx="11140966" cy="5255172"/>
          </a:xfrm>
          <a:prstGeom prst="rect">
            <a:avLst/>
          </a:prstGeom>
        </p:spPr>
      </p:pic>
    </p:spTree>
    <p:extLst>
      <p:ext uri="{BB962C8B-B14F-4D97-AF65-F5344CB8AC3E}">
        <p14:creationId xmlns:p14="http://schemas.microsoft.com/office/powerpoint/2010/main" val="235457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D3C1-F3CE-46F7-BF32-4FF4CD572A1D}"/>
              </a:ext>
            </a:extLst>
          </p:cNvPr>
          <p:cNvSpPr>
            <a:spLocks noGrp="1"/>
          </p:cNvSpPr>
          <p:nvPr>
            <p:ph type="title"/>
          </p:nvPr>
        </p:nvSpPr>
        <p:spPr>
          <a:xfrm>
            <a:off x="1451579" y="804519"/>
            <a:ext cx="9603275" cy="1049235"/>
          </a:xfrm>
        </p:spPr>
        <p:txBody>
          <a:bodyPr>
            <a:normAutofit/>
          </a:bodyPr>
          <a:lstStyle/>
          <a:p>
            <a:r>
              <a:rPr lang="en-US" sz="4400" dirty="0"/>
              <a:t>TOPICS TO BE DISCUSSED:      </a:t>
            </a:r>
          </a:p>
        </p:txBody>
      </p:sp>
      <p:graphicFrame>
        <p:nvGraphicFramePr>
          <p:cNvPr id="5" name="Content Placeholder 2">
            <a:extLst>
              <a:ext uri="{FF2B5EF4-FFF2-40B4-BE49-F238E27FC236}">
                <a16:creationId xmlns:a16="http://schemas.microsoft.com/office/drawing/2014/main" id="{52D7C939-B108-48A2-8EDB-FF569E5F45C6}"/>
              </a:ext>
            </a:extLst>
          </p:cNvPr>
          <p:cNvGraphicFramePr>
            <a:graphicFrameLocks noGrp="1"/>
          </p:cNvGraphicFramePr>
          <p:nvPr>
            <p:ph idx="1"/>
            <p:extLst>
              <p:ext uri="{D42A27DB-BD31-4B8C-83A1-F6EECF244321}">
                <p14:modId xmlns:p14="http://schemas.microsoft.com/office/powerpoint/2010/main" val="2161034117"/>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869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53D98-45ED-4BE8-ADDC-DB5F72EA0E9F}"/>
              </a:ext>
            </a:extLst>
          </p:cNvPr>
          <p:cNvSpPr>
            <a:spLocks noGrp="1"/>
          </p:cNvSpPr>
          <p:nvPr>
            <p:ph type="title"/>
          </p:nvPr>
        </p:nvSpPr>
        <p:spPr/>
        <p:txBody>
          <a:bodyPr>
            <a:normAutofit/>
          </a:bodyPr>
          <a:lstStyle/>
          <a:p>
            <a:r>
              <a:rPr lang="en-US" sz="4400" dirty="0"/>
              <a:t>INTRODUCTION:</a:t>
            </a:r>
          </a:p>
        </p:txBody>
      </p:sp>
      <p:sp>
        <p:nvSpPr>
          <p:cNvPr id="3" name="Content Placeholder 2">
            <a:extLst>
              <a:ext uri="{FF2B5EF4-FFF2-40B4-BE49-F238E27FC236}">
                <a16:creationId xmlns:a16="http://schemas.microsoft.com/office/drawing/2014/main" id="{EDD5C95D-7606-4A65-B28E-FAD2B34F970C}"/>
              </a:ext>
            </a:extLst>
          </p:cNvPr>
          <p:cNvSpPr>
            <a:spLocks noGrp="1"/>
          </p:cNvSpPr>
          <p:nvPr>
            <p:ph idx="1"/>
          </p:nvPr>
        </p:nvSpPr>
        <p:spPr/>
        <p:txBody>
          <a:bodyPr/>
          <a:lstStyle/>
          <a:p>
            <a:r>
              <a:rPr lang="en-US" dirty="0"/>
              <a:t>THE AIM OF THIS PROJECT IS TO UNDERSTAND COVID-19 INDIA BETTER, BY IMPLEMENTING/ VIEWING DATA GRAPHICALLY.</a:t>
            </a:r>
          </a:p>
          <a:p>
            <a:r>
              <a:rPr lang="en-US" dirty="0"/>
              <a:t>THE COVID – 19 PANDEMIC IS AN ONGOING GLOBAL PANDEMIC CAUSED BY SEVERE ACUTE RESPIRATORY SYNDROME CORONAVIRUS.</a:t>
            </a:r>
          </a:p>
          <a:p>
            <a:r>
              <a:rPr lang="en-US" dirty="0"/>
              <a:t>THE VIRUS HAS SPREAD WIDELY, AND THE NUMBER OF CASES IS RISING DAILY AS THE GOVERNMENT WORK TO SLOW ITS SPREAD.</a:t>
            </a:r>
          </a:p>
          <a:p>
            <a:r>
              <a:rPr lang="en-US" dirty="0"/>
              <a:t>THE COVID – 19 PANDEMIC IS ONE OF THE DEADLIEST PANDEMIC IN HISTORY.</a:t>
            </a:r>
          </a:p>
          <a:p>
            <a:endParaRPr lang="en-US" dirty="0"/>
          </a:p>
        </p:txBody>
      </p:sp>
    </p:spTree>
    <p:extLst>
      <p:ext uri="{BB962C8B-B14F-4D97-AF65-F5344CB8AC3E}">
        <p14:creationId xmlns:p14="http://schemas.microsoft.com/office/powerpoint/2010/main" val="138315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311E-7EAF-4C66-BCE7-96DD4D87D311}"/>
              </a:ext>
            </a:extLst>
          </p:cNvPr>
          <p:cNvSpPr>
            <a:spLocks noGrp="1"/>
          </p:cNvSpPr>
          <p:nvPr>
            <p:ph type="title"/>
          </p:nvPr>
        </p:nvSpPr>
        <p:spPr/>
        <p:txBody>
          <a:bodyPr>
            <a:normAutofit/>
          </a:bodyPr>
          <a:lstStyle/>
          <a:p>
            <a:r>
              <a:rPr lang="en-US" sz="4800" dirty="0"/>
              <a:t>DATASETS:</a:t>
            </a:r>
          </a:p>
        </p:txBody>
      </p:sp>
      <p:sp>
        <p:nvSpPr>
          <p:cNvPr id="3" name="Content Placeholder 2">
            <a:extLst>
              <a:ext uri="{FF2B5EF4-FFF2-40B4-BE49-F238E27FC236}">
                <a16:creationId xmlns:a16="http://schemas.microsoft.com/office/drawing/2014/main" id="{266F870E-A298-4394-9D3C-30F1F9BC30B5}"/>
              </a:ext>
            </a:extLst>
          </p:cNvPr>
          <p:cNvSpPr>
            <a:spLocks noGrp="1"/>
          </p:cNvSpPr>
          <p:nvPr>
            <p:ph idx="1"/>
          </p:nvPr>
        </p:nvSpPr>
        <p:spPr/>
        <p:txBody>
          <a:bodyPr>
            <a:normAutofit fontScale="92500" lnSpcReduction="10000"/>
          </a:bodyPr>
          <a:lstStyle/>
          <a:p>
            <a:r>
              <a:rPr lang="en-US" dirty="0"/>
              <a:t>SOURCE FOR THE DATASET : KAGGLE</a:t>
            </a:r>
          </a:p>
          <a:p>
            <a:r>
              <a:rPr lang="en-US" dirty="0"/>
              <a:t>WE EXTRACTED “INDIVIDUAL.CSV” ,“STATE_LEVEL_LATEST.CSV” FROM THE GIVEN SITE AND COMPUTED “AGEDISTRIBUTION.CSV” FROM THE FIRST FILE</a:t>
            </a:r>
          </a:p>
          <a:p>
            <a:r>
              <a:rPr lang="en-US" dirty="0"/>
              <a:t>WE ARE GOING TO USE THESE FILES FOR ANALYSIS</a:t>
            </a:r>
          </a:p>
          <a:p>
            <a:r>
              <a:rPr lang="en-US" dirty="0"/>
              <a:t>ALL THE DATA HAS BEEN CLEANED BY REMOVING UNECESSARY VALUES AND COLUMNS.</a:t>
            </a:r>
          </a:p>
          <a:p>
            <a:r>
              <a:rPr lang="en-US" dirty="0"/>
              <a:t>THE GIVEN DATASETS PROVIDES US WITH THE DAILY INFORMATION ON THE NUMBER OF AFFECTED CASES, DEATHS AND RECOVERY, STATE WISE CONFIRMED, RECOVERED, ACTIVE AND DEATH CASES.</a:t>
            </a:r>
          </a:p>
        </p:txBody>
      </p:sp>
    </p:spTree>
    <p:extLst>
      <p:ext uri="{BB962C8B-B14F-4D97-AF65-F5344CB8AC3E}">
        <p14:creationId xmlns:p14="http://schemas.microsoft.com/office/powerpoint/2010/main" val="214217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0" name="Picture 2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6" name="Rectangle 3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Title 3">
            <a:extLst>
              <a:ext uri="{FF2B5EF4-FFF2-40B4-BE49-F238E27FC236}">
                <a16:creationId xmlns:a16="http://schemas.microsoft.com/office/drawing/2014/main" id="{9484489E-2DB7-443F-909E-516004ACACAC}"/>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a:t>AGE GROUP ANALYSIS</a:t>
            </a:r>
            <a:endParaRPr lang="en-US" dirty="0"/>
          </a:p>
        </p:txBody>
      </p:sp>
      <p:sp>
        <p:nvSpPr>
          <p:cNvPr id="40" name="Rectangle 39">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Content Placeholder 4">
            <a:extLst>
              <a:ext uri="{FF2B5EF4-FFF2-40B4-BE49-F238E27FC236}">
                <a16:creationId xmlns:a16="http://schemas.microsoft.com/office/drawing/2014/main" id="{4C314FD6-583F-44E3-9651-AA0DA514EBD0}"/>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sz="1400"/>
              <a:t>HERE THE IMAGE CLEARLY SHOWS THAT’S THE AGE GROUP OF &lt;50 IS THE MOST AFFECTED.  APPROX 17% OF THE PEOPLE ABOVE &gt;60 ARE AFFECTED.</a:t>
            </a:r>
          </a:p>
          <a:p>
            <a:pPr>
              <a:lnSpc>
                <a:spcPct val="110000"/>
              </a:lnSpc>
            </a:pPr>
            <a:r>
              <a:rPr lang="en-US" sz="1400"/>
              <a:t>ONE OF THE MAIN REASONS COULD BE THAT, BECAUSE YOUNG PEOPLE TRAVEL AND MEET OTHERS AND INORDER TO PROTECT THE ELDERLY WE USUALLY ASK THEM NOT TO STEP OUT OF THE HOUSE.</a:t>
            </a:r>
          </a:p>
          <a:p>
            <a:pPr>
              <a:lnSpc>
                <a:spcPct val="110000"/>
              </a:lnSpc>
            </a:pPr>
            <a:r>
              <a:rPr lang="en-US" sz="1400"/>
              <a:t>SO THE YOUNG GENERATION IS UNDER THE THREAT OF COMMUNITY TRANSMISSION MORE THAN OTHERS.</a:t>
            </a:r>
          </a:p>
        </p:txBody>
      </p:sp>
      <p:pic>
        <p:nvPicPr>
          <p:cNvPr id="8" name="Content Placeholder 7" descr="Chart, pie chart&#10;&#10;Description automatically generated">
            <a:extLst>
              <a:ext uri="{FF2B5EF4-FFF2-40B4-BE49-F238E27FC236}">
                <a16:creationId xmlns:a16="http://schemas.microsoft.com/office/drawing/2014/main" id="{8CFB65F6-58A8-4DA6-B78A-336AB9BA1B5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9" b="12752"/>
          <a:stretch/>
        </p:blipFill>
        <p:spPr>
          <a:xfrm>
            <a:off x="5807907" y="1008984"/>
            <a:ext cx="6063433" cy="4105940"/>
          </a:xfrm>
          <a:prstGeom prst="rect">
            <a:avLst/>
          </a:prstGeom>
        </p:spPr>
      </p:pic>
      <p:pic>
        <p:nvPicPr>
          <p:cNvPr id="42" name="Picture 41">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399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5792172-3169-4930-951D-C5333AB73C93}"/>
              </a:ext>
            </a:extLst>
          </p:cNvPr>
          <p:cNvSpPr>
            <a:spLocks noGrp="1"/>
          </p:cNvSpPr>
          <p:nvPr>
            <p:ph type="title"/>
          </p:nvPr>
        </p:nvSpPr>
        <p:spPr>
          <a:xfrm>
            <a:off x="1451580" y="804520"/>
            <a:ext cx="4176511" cy="1049235"/>
          </a:xfrm>
        </p:spPr>
        <p:txBody>
          <a:bodyPr vert="horz" lIns="91440" tIns="45720" rIns="91440" bIns="45720" rtlCol="0" anchor="t">
            <a:normAutofit/>
          </a:bodyPr>
          <a:lstStyle/>
          <a:p>
            <a:r>
              <a:rPr lang="en-US" sz="2200"/>
              <a:t>PERCENTAGE DISTRIBUTION GENDER WISE</a:t>
            </a:r>
          </a:p>
        </p:txBody>
      </p:sp>
      <p:sp>
        <p:nvSpPr>
          <p:cNvPr id="23" name="Rectangle 22">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40E07B32-4587-4738-99B4-EFD9E3114CF0}"/>
              </a:ext>
            </a:extLst>
          </p:cNvPr>
          <p:cNvSpPr>
            <a:spLocks noGrp="1"/>
          </p:cNvSpPr>
          <p:nvPr>
            <p:ph sz="half" idx="1"/>
          </p:nvPr>
        </p:nvSpPr>
        <p:spPr>
          <a:xfrm>
            <a:off x="1451581" y="2015732"/>
            <a:ext cx="4172212" cy="3450613"/>
          </a:xfrm>
        </p:spPr>
        <p:txBody>
          <a:bodyPr vert="horz" lIns="91440" tIns="45720" rIns="91440" bIns="45720" rtlCol="0" anchor="t">
            <a:normAutofit/>
          </a:bodyPr>
          <a:lstStyle/>
          <a:p>
            <a:pPr>
              <a:lnSpc>
                <a:spcPct val="110000"/>
              </a:lnSpc>
            </a:pPr>
            <a:r>
              <a:rPr lang="en-US" sz="1700"/>
              <a:t>THIS TELLS THAT THE FEMALES WERE LESS AFFECTED BY THE VIRUS THAN THE MALES.</a:t>
            </a:r>
          </a:p>
          <a:p>
            <a:pPr>
              <a:lnSpc>
                <a:spcPct val="110000"/>
              </a:lnSpc>
            </a:pPr>
            <a:r>
              <a:rPr lang="en-US" sz="1700"/>
              <a:t>STUDIES SHOW THAT WOMEN PRODUCE BETTER ANTIBODIES THAN MEN HENCE LESS AFFECTED BY THE VIRUS. MEN ALSO TEND TO ENGAGE THEMSELVES IN SMOKING AND ALCOHOL THUS RENDERING THEIR IMMUNE SYSTEM WEAK.</a:t>
            </a:r>
          </a:p>
        </p:txBody>
      </p:sp>
      <p:pic>
        <p:nvPicPr>
          <p:cNvPr id="6" name="Content Placeholder 5" descr="Chart, pie chart&#10;&#10;Description automatically generated">
            <a:extLst>
              <a:ext uri="{FF2B5EF4-FFF2-40B4-BE49-F238E27FC236}">
                <a16:creationId xmlns:a16="http://schemas.microsoft.com/office/drawing/2014/main" id="{79947DE2-EEFD-4156-A35D-149069B3FDC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86320" y="1034277"/>
            <a:ext cx="5740237" cy="3996755"/>
          </a:xfrm>
          <a:prstGeom prst="rect">
            <a:avLst/>
          </a:prstGeom>
        </p:spPr>
      </p:pic>
      <p:pic>
        <p:nvPicPr>
          <p:cNvPr id="25" name="Picture 2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861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01E8EC89-86BC-4558-B010-53DF36A5A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CCDDFF-B9CC-494C-8BEE-2451CD79A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101C758-836E-4E2D-8A64-6A00A5C6E328}"/>
              </a:ext>
            </a:extLst>
          </p:cNvPr>
          <p:cNvSpPr>
            <a:spLocks noGrp="1"/>
          </p:cNvSpPr>
          <p:nvPr>
            <p:ph type="title"/>
          </p:nvPr>
        </p:nvSpPr>
        <p:spPr>
          <a:xfrm>
            <a:off x="1040524" y="804519"/>
            <a:ext cx="3936240" cy="1049235"/>
          </a:xfrm>
        </p:spPr>
        <p:txBody>
          <a:bodyPr vert="horz" lIns="91440" tIns="45720" rIns="91440" bIns="45720" rtlCol="0" anchor="t">
            <a:normAutofit/>
          </a:bodyPr>
          <a:lstStyle/>
          <a:p>
            <a:r>
              <a:rPr lang="en-US" dirty="0"/>
              <a:t>CURRENT STATUS OF PATIENTS:</a:t>
            </a:r>
          </a:p>
        </p:txBody>
      </p:sp>
      <p:sp>
        <p:nvSpPr>
          <p:cNvPr id="27" name="Rectangle 26">
            <a:extLst>
              <a:ext uri="{FF2B5EF4-FFF2-40B4-BE49-F238E27FC236}">
                <a16:creationId xmlns:a16="http://schemas.microsoft.com/office/drawing/2014/main" id="{54977EF3-E0BF-4719-9C15-8564B7D68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Content Placeholder 11">
            <a:extLst>
              <a:ext uri="{FF2B5EF4-FFF2-40B4-BE49-F238E27FC236}">
                <a16:creationId xmlns:a16="http://schemas.microsoft.com/office/drawing/2014/main" id="{319D5EFE-33FE-4887-80FD-9786211F4ABA}"/>
              </a:ext>
            </a:extLst>
          </p:cNvPr>
          <p:cNvSpPr>
            <a:spLocks noGrp="1"/>
          </p:cNvSpPr>
          <p:nvPr>
            <p:ph sz="half" idx="1"/>
          </p:nvPr>
        </p:nvSpPr>
        <p:spPr>
          <a:xfrm>
            <a:off x="1125813" y="2015732"/>
            <a:ext cx="4245612" cy="3450613"/>
          </a:xfrm>
        </p:spPr>
        <p:txBody>
          <a:bodyPr vert="horz" lIns="91440" tIns="45720" rIns="91440" bIns="45720" rtlCol="0" anchor="t">
            <a:normAutofit/>
          </a:bodyPr>
          <a:lstStyle/>
          <a:p>
            <a:r>
              <a:rPr lang="en-US" dirty="0"/>
              <a:t>MOST OF THEM ARE STILL HELD IN QUARANTINE</a:t>
            </a:r>
          </a:p>
          <a:p>
            <a:r>
              <a:rPr lang="en-US" dirty="0"/>
              <a:t>NUMBER OF PATIENTS DECEASED = 4%</a:t>
            </a:r>
          </a:p>
          <a:p>
            <a:r>
              <a:rPr lang="en-US" dirty="0"/>
              <a:t>NUMBER OF PATIENTS RECOVERED = 9%</a:t>
            </a:r>
          </a:p>
          <a:p>
            <a:r>
              <a:rPr lang="en-US" dirty="0"/>
              <a:t>NUMBER OF PATIENTS HOSPITALIZED = 89%</a:t>
            </a:r>
          </a:p>
          <a:p>
            <a:endParaRPr lang="en-US" dirty="0"/>
          </a:p>
        </p:txBody>
      </p:sp>
      <p:pic>
        <p:nvPicPr>
          <p:cNvPr id="8" name="Content Placeholder 7" descr="Chart, pie chart&#10;&#10;Description automatically generated">
            <a:extLst>
              <a:ext uri="{FF2B5EF4-FFF2-40B4-BE49-F238E27FC236}">
                <a16:creationId xmlns:a16="http://schemas.microsoft.com/office/drawing/2014/main" id="{1C28FD30-67CA-4D69-85F4-32EDA2EA4E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68" y="158933"/>
            <a:ext cx="4084986" cy="2844252"/>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81CB61E5-DF0A-4151-892B-2D774CC448F4}"/>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739068" y="3142175"/>
            <a:ext cx="4084986" cy="2844252"/>
          </a:xfrm>
          <a:prstGeom prst="rect">
            <a:avLst/>
          </a:prstGeom>
        </p:spPr>
      </p:pic>
      <p:pic>
        <p:nvPicPr>
          <p:cNvPr id="29" name="Picture 28">
            <a:extLst>
              <a:ext uri="{FF2B5EF4-FFF2-40B4-BE49-F238E27FC236}">
                <a16:creationId xmlns:a16="http://schemas.microsoft.com/office/drawing/2014/main" id="{A5DC397C-2B77-4200-B02F-47CA26CA2A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13AFA304-05B8-441F-BA73-B92E08BD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97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559BA-6A8E-4A75-84D9-3595AD9C1D46}"/>
              </a:ext>
            </a:extLst>
          </p:cNvPr>
          <p:cNvSpPr>
            <a:spLocks noGrp="1"/>
          </p:cNvSpPr>
          <p:nvPr>
            <p:ph type="title"/>
          </p:nvPr>
        </p:nvSpPr>
        <p:spPr/>
        <p:txBody>
          <a:bodyPr/>
          <a:lstStyle/>
          <a:p>
            <a:r>
              <a:rPr lang="en-US" dirty="0"/>
              <a:t>GENDER WISE PATIENT STATUS:</a:t>
            </a:r>
          </a:p>
        </p:txBody>
      </p:sp>
      <p:pic>
        <p:nvPicPr>
          <p:cNvPr id="6" name="Content Placeholder 5" descr="Chart, shape, square&#10;&#10;Description automatically generated">
            <a:extLst>
              <a:ext uri="{FF2B5EF4-FFF2-40B4-BE49-F238E27FC236}">
                <a16:creationId xmlns:a16="http://schemas.microsoft.com/office/drawing/2014/main" id="{27CAA758-90EE-4E6C-8B94-DEF7B6C2551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47800" y="2118292"/>
            <a:ext cx="4645025" cy="3234191"/>
          </a:xfrm>
        </p:spPr>
      </p:pic>
      <p:pic>
        <p:nvPicPr>
          <p:cNvPr id="8" name="Content Placeholder 7" descr="Chart, bar chart&#10;&#10;Description automatically generated">
            <a:extLst>
              <a:ext uri="{FF2B5EF4-FFF2-40B4-BE49-F238E27FC236}">
                <a16:creationId xmlns:a16="http://schemas.microsoft.com/office/drawing/2014/main" id="{9C325F00-F5D5-4C3A-9434-33E09980363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2121467"/>
            <a:ext cx="4645025" cy="3234191"/>
          </a:xfrm>
        </p:spPr>
      </p:pic>
    </p:spTree>
    <p:extLst>
      <p:ext uri="{BB962C8B-B14F-4D97-AF65-F5344CB8AC3E}">
        <p14:creationId xmlns:p14="http://schemas.microsoft.com/office/powerpoint/2010/main" val="121180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652E6B4-FFAB-419B-8596-52E33A90A946}"/>
              </a:ext>
            </a:extLst>
          </p:cNvPr>
          <p:cNvSpPr>
            <a:spLocks noGrp="1"/>
          </p:cNvSpPr>
          <p:nvPr>
            <p:ph type="title"/>
          </p:nvPr>
        </p:nvSpPr>
        <p:spPr>
          <a:xfrm>
            <a:off x="1130583" y="804519"/>
            <a:ext cx="5180449" cy="1049235"/>
          </a:xfrm>
        </p:spPr>
        <p:txBody>
          <a:bodyPr vert="horz" lIns="91440" tIns="45720" rIns="91440" bIns="45720" rtlCol="0" anchor="t">
            <a:normAutofit/>
          </a:bodyPr>
          <a:lstStyle/>
          <a:p>
            <a:r>
              <a:rPr lang="en-US" dirty="0"/>
              <a:t>GENDER WISE PATIENT STATUS</a:t>
            </a:r>
          </a:p>
        </p:txBody>
      </p:sp>
      <p:sp>
        <p:nvSpPr>
          <p:cNvPr id="27" name="Rectangle 2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Content Placeholder 11">
            <a:extLst>
              <a:ext uri="{FF2B5EF4-FFF2-40B4-BE49-F238E27FC236}">
                <a16:creationId xmlns:a16="http://schemas.microsoft.com/office/drawing/2014/main" id="{75B17740-4C9D-42BA-A37F-6CB32EAC6ACC}"/>
              </a:ext>
            </a:extLst>
          </p:cNvPr>
          <p:cNvSpPr>
            <a:spLocks noGrp="1"/>
          </p:cNvSpPr>
          <p:nvPr>
            <p:ph sz="half" idx="1"/>
          </p:nvPr>
        </p:nvSpPr>
        <p:spPr>
          <a:xfrm>
            <a:off x="1131734" y="2046874"/>
            <a:ext cx="5180449" cy="3450613"/>
          </a:xfrm>
        </p:spPr>
        <p:txBody>
          <a:bodyPr vert="horz" lIns="91440" tIns="45720" rIns="91440" bIns="45720" rtlCol="0" anchor="t">
            <a:normAutofit/>
          </a:bodyPr>
          <a:lstStyle/>
          <a:p>
            <a:r>
              <a:rPr lang="en-US" dirty="0"/>
              <a:t>4% OF THE TOTAL FEMALES AFFECTED WERE DECEASED AND 4% OF THE MALES AFFECTED WERE DECEASED.</a:t>
            </a:r>
          </a:p>
          <a:p>
            <a:r>
              <a:rPr lang="en-US" dirty="0"/>
              <a:t>10% OF THE FEMALES AFFECTED WERE RECOVERED AS ALREADY MENTIONED DUE TO THEIR HIGHER IMMUNITY. WHEREAS ONLY 8% OF THE MALES RECOVERED.</a:t>
            </a:r>
          </a:p>
        </p:txBody>
      </p:sp>
      <p:pic>
        <p:nvPicPr>
          <p:cNvPr id="6" name="Content Placeholder 5" descr="Chart, pie chart&#10;&#10;Description automatically generated">
            <a:extLst>
              <a:ext uri="{FF2B5EF4-FFF2-40B4-BE49-F238E27FC236}">
                <a16:creationId xmlns:a16="http://schemas.microsoft.com/office/drawing/2014/main" id="{EF3C02C7-6B68-486A-9B1A-76D432828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221" y="197529"/>
            <a:ext cx="3964259" cy="2760195"/>
          </a:xfrm>
          <a:prstGeom prst="rect">
            <a:avLst/>
          </a:prstGeom>
        </p:spPr>
      </p:pic>
      <p:pic>
        <p:nvPicPr>
          <p:cNvPr id="8" name="Content Placeholder 7" descr="Chart, pie chart&#10;&#10;Description automatically generated">
            <a:extLst>
              <a:ext uri="{FF2B5EF4-FFF2-40B4-BE49-F238E27FC236}">
                <a16:creationId xmlns:a16="http://schemas.microsoft.com/office/drawing/2014/main" id="{4423B30C-4E61-4BB0-9FB6-122AE6E726CD}"/>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336221" y="3180527"/>
            <a:ext cx="3964259" cy="2760195"/>
          </a:xfrm>
          <a:prstGeom prst="rect">
            <a:avLst/>
          </a:prstGeom>
        </p:spPr>
      </p:pic>
      <p:pic>
        <p:nvPicPr>
          <p:cNvPr id="29" name="Picture 28">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62453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152</TotalTime>
  <Words>807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COVID- 19 , INDIA ANALYSIS DATA SCIENCE PROJECT</vt:lpstr>
      <vt:lpstr>TOPICS TO BE DISCUSSED:      </vt:lpstr>
      <vt:lpstr>INTRODUCTION:</vt:lpstr>
      <vt:lpstr>DATASETS:</vt:lpstr>
      <vt:lpstr>AGE GROUP ANALYSIS</vt:lpstr>
      <vt:lpstr>PERCENTAGE DISTRIBUTION GENDER WISE</vt:lpstr>
      <vt:lpstr>CURRENT STATUS OF PATIENTS:</vt:lpstr>
      <vt:lpstr>GENDER WISE PATIENT STATUS:</vt:lpstr>
      <vt:lpstr>GENDER WISE PATIENT STATUS</vt:lpstr>
      <vt:lpstr>GENDER WISE PATIENT STATUS:</vt:lpstr>
      <vt:lpstr>DAILY REPORT:</vt:lpstr>
      <vt:lpstr>STATE WISE CASE DISTRIBUTION</vt:lpstr>
      <vt:lpstr>TOP 5 STATES WITH MAXIMUM CASES</vt:lpstr>
      <vt:lpstr>REPORT OF NRI PATIENTS</vt:lpstr>
      <vt:lpstr>FATALITY RATE OF MALES AND FEMALES</vt:lpstr>
      <vt:lpstr>RESEARCH PROBLEM: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COVID- 19 , INDIA ANALYSIS DS PROJECT</dc:title>
  <dc:creator>Ishneet Kaur</dc:creator>
  <cp:lastModifiedBy>Ishneet Kaur</cp:lastModifiedBy>
  <cp:revision>12</cp:revision>
  <dcterms:created xsi:type="dcterms:W3CDTF">2021-04-09T19:15:07Z</dcterms:created>
  <dcterms:modified xsi:type="dcterms:W3CDTF">2021-04-09T21:47:51Z</dcterms:modified>
</cp:coreProperties>
</file>