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EC59-1736-3B52-0611-30FC313AA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467" y="885425"/>
            <a:ext cx="10524855" cy="1855072"/>
          </a:xfrm>
        </p:spPr>
        <p:txBody>
          <a:bodyPr/>
          <a:lstStyle/>
          <a:p>
            <a:r>
              <a:rPr lang="en-US" sz="5400" dirty="0">
                <a:latin typeface="Segoe UI Black" panose="020B0A02040204020203" pitchFamily="34" charset="0"/>
                <a:ea typeface="Segoe UI Black" panose="020B0A02040204020203" pitchFamily="34" charset="0"/>
              </a:rPr>
              <a:t>🚨 </a:t>
            </a:r>
            <a:r>
              <a:rPr lang="en-US" sz="54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Fraud Detection and Analysis using SQL &amp; Power Bi</a:t>
            </a:r>
            <a:endParaRPr lang="en-IN" sz="54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FCFC3-9759-11F5-4298-A417F618D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4237177" cy="86142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Vannamathi B</a:t>
            </a:r>
          </a:p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Aspiring Data analyst</a:t>
            </a:r>
          </a:p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Tools : SQL | power bi | Data cleaning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190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519AC-F12E-60F0-FCC3-6DD9C505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98195"/>
            <a:ext cx="9404723" cy="1400530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SQL Queries + Power Bi Charts Cont.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87ED9-1689-FA44-732C-7F47DF0A1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5604" y="1609201"/>
            <a:ext cx="4396339" cy="419576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Fraud rate by transaction type</a:t>
            </a:r>
          </a:p>
          <a:p>
            <a:r>
              <a:rPr lang="en-IN" b="1" dirty="0"/>
              <a:t>QUERY: </a:t>
            </a:r>
            <a:r>
              <a:rPr lang="en-IN" dirty="0"/>
              <a:t>SELECT </a:t>
            </a:r>
            <a:r>
              <a:rPr lang="en-IN" dirty="0" err="1"/>
              <a:t>t.TransactionType</a:t>
            </a:r>
            <a:r>
              <a:rPr lang="en-IN" dirty="0"/>
              <a:t>,		(SUM(CASE WHEN </a:t>
            </a:r>
            <a:r>
              <a:rPr lang="en-IN" dirty="0" err="1"/>
              <a:t>f.IsFraud</a:t>
            </a:r>
            <a:r>
              <a:rPr lang="en-IN" dirty="0"/>
              <a:t> = 1 THEN 1 ELSE 0 END) * 100.0) / COUNT(</a:t>
            </a:r>
            <a:r>
              <a:rPr lang="en-IN" dirty="0" err="1"/>
              <a:t>t.TransactionID</a:t>
            </a:r>
            <a:r>
              <a:rPr lang="en-IN" dirty="0"/>
              <a:t>) AS </a:t>
            </a:r>
            <a:r>
              <a:rPr lang="en-IN" dirty="0" err="1"/>
              <a:t>FraudRatePercent</a:t>
            </a:r>
            <a:r>
              <a:rPr lang="en-IN" dirty="0"/>
              <a:t>                    FROM Transactions t LEFT JOIN </a:t>
            </a:r>
            <a:r>
              <a:rPr lang="en-IN" dirty="0" err="1"/>
              <a:t>FraudFlags</a:t>
            </a:r>
            <a:r>
              <a:rPr lang="en-IN" dirty="0"/>
              <a:t> f                                   ON </a:t>
            </a:r>
            <a:r>
              <a:rPr lang="en-IN" dirty="0" err="1"/>
              <a:t>t.TransactionID</a:t>
            </a:r>
            <a:r>
              <a:rPr lang="en-IN" dirty="0"/>
              <a:t> = </a:t>
            </a:r>
            <a:r>
              <a:rPr lang="en-IN" dirty="0" err="1"/>
              <a:t>f.TransactionID</a:t>
            </a:r>
            <a:r>
              <a:rPr lang="en-IN" dirty="0"/>
              <a:t>                        GROUP BY </a:t>
            </a:r>
            <a:r>
              <a:rPr lang="en-IN" dirty="0" err="1"/>
              <a:t>t.TransactionType</a:t>
            </a:r>
            <a:r>
              <a:rPr lang="en-IN" dirty="0"/>
              <a:t>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72239-9DBC-8B29-0913-7ADAB2E07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1609202"/>
            <a:ext cx="4396341" cy="46471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Fraud Type distribution </a:t>
            </a:r>
          </a:p>
          <a:p>
            <a:r>
              <a:rPr lang="en-US" b="1" dirty="0"/>
              <a:t>QUERY: </a:t>
            </a:r>
            <a:r>
              <a:rPr lang="en-US" dirty="0"/>
              <a:t>SELECT </a:t>
            </a:r>
            <a:r>
              <a:rPr lang="en-US" dirty="0" err="1"/>
              <a:t>FraudType</a:t>
            </a:r>
            <a:r>
              <a:rPr lang="en-US" dirty="0"/>
              <a:t>, COUNT(*) AS Count                  FROM </a:t>
            </a:r>
            <a:r>
              <a:rPr lang="en-US" dirty="0" err="1"/>
              <a:t>FraudFlags</a:t>
            </a:r>
            <a:r>
              <a:rPr lang="en-US" dirty="0"/>
              <a:t>                  GROUP BY </a:t>
            </a:r>
            <a:r>
              <a:rPr lang="en-US" dirty="0" err="1"/>
              <a:t>FraudType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BB0A04-1E04-C563-4210-1D44DBBE4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809" y="4962028"/>
            <a:ext cx="4021928" cy="14005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050F33-DCC1-5231-0C59-06FC29304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952" y="3471237"/>
            <a:ext cx="3975619" cy="242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3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BBEF-36BB-7D0F-472D-3867BEE33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SQL Queries + Power Bi Charts Cont.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00E95-D3B4-92E9-55FF-4A363EB6E6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Transaction type distribution by status </a:t>
            </a:r>
          </a:p>
          <a:p>
            <a:r>
              <a:rPr lang="en-US" b="1" dirty="0"/>
              <a:t>QUERY: </a:t>
            </a:r>
            <a:r>
              <a:rPr lang="en-US" dirty="0"/>
              <a:t>SELECT </a:t>
            </a:r>
            <a:r>
              <a:rPr lang="en-US" dirty="0" err="1"/>
              <a:t>TransactionType</a:t>
            </a:r>
            <a:r>
              <a:rPr lang="en-US" dirty="0"/>
              <a:t>, Status, COUNT(*) AS Count     FROM Transactions                            GROUP BY </a:t>
            </a:r>
            <a:r>
              <a:rPr lang="en-US" dirty="0" err="1"/>
              <a:t>TransactionType</a:t>
            </a:r>
            <a:r>
              <a:rPr lang="en-US" dirty="0"/>
              <a:t>, Status;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0137A-F532-149C-D30F-B0EF83A55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50673" y="1682081"/>
            <a:ext cx="4396341" cy="420024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Country-wise fraud transactions</a:t>
            </a:r>
          </a:p>
          <a:p>
            <a:r>
              <a:rPr lang="en-IN" b="1" dirty="0"/>
              <a:t>QUERY: </a:t>
            </a:r>
            <a:r>
              <a:rPr lang="en-IN" dirty="0"/>
              <a:t>SELECT </a:t>
            </a:r>
            <a:r>
              <a:rPr lang="en-IN" dirty="0" err="1"/>
              <a:t>c.country</a:t>
            </a:r>
            <a:r>
              <a:rPr lang="en-IN" dirty="0"/>
              <a:t>, COUNT(</a:t>
            </a:r>
            <a:r>
              <a:rPr lang="en-IN" dirty="0" err="1"/>
              <a:t>f.TransactionID</a:t>
            </a:r>
            <a:r>
              <a:rPr lang="en-IN" dirty="0"/>
              <a:t>) AS </a:t>
            </a:r>
            <a:r>
              <a:rPr lang="en-IN" dirty="0" err="1"/>
              <a:t>FraudCount</a:t>
            </a:r>
            <a:r>
              <a:rPr lang="en-IN" dirty="0"/>
              <a:t> FROM customers c JOIN Transactions t ON </a:t>
            </a:r>
            <a:r>
              <a:rPr lang="en-IN" dirty="0" err="1"/>
              <a:t>c.customerID</a:t>
            </a:r>
            <a:r>
              <a:rPr lang="en-IN" dirty="0"/>
              <a:t> = </a:t>
            </a:r>
            <a:r>
              <a:rPr lang="en-IN" dirty="0" err="1"/>
              <a:t>t.customerID</a:t>
            </a:r>
            <a:r>
              <a:rPr lang="en-IN" dirty="0"/>
              <a:t>    JOIN </a:t>
            </a:r>
            <a:r>
              <a:rPr lang="en-IN" dirty="0" err="1"/>
              <a:t>FraudFlags</a:t>
            </a:r>
            <a:r>
              <a:rPr lang="en-IN" dirty="0"/>
              <a:t> f ON </a:t>
            </a:r>
            <a:r>
              <a:rPr lang="en-IN" dirty="0" err="1"/>
              <a:t>t.transactionID</a:t>
            </a:r>
            <a:r>
              <a:rPr lang="en-IN" dirty="0"/>
              <a:t> = </a:t>
            </a:r>
            <a:r>
              <a:rPr lang="en-IN" dirty="0" err="1"/>
              <a:t>f.TransactionID</a:t>
            </a:r>
            <a:r>
              <a:rPr lang="en-IN" dirty="0"/>
              <a:t> WHERE </a:t>
            </a:r>
            <a:r>
              <a:rPr lang="en-IN" dirty="0" err="1"/>
              <a:t>f.IsFraud</a:t>
            </a:r>
            <a:r>
              <a:rPr lang="en-IN" dirty="0"/>
              <a:t> = 1               GROUP BY </a:t>
            </a:r>
            <a:r>
              <a:rPr lang="en-IN" dirty="0" err="1"/>
              <a:t>c.country</a:t>
            </a:r>
            <a:r>
              <a:rPr lang="en-IN" dirty="0"/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45FF9D-5BE6-598B-AEFC-20C6EFBA5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32" y="3998597"/>
            <a:ext cx="3959259" cy="1883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BC9939-5FD1-05FE-4CF7-26ABC1D3B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213" y="4781461"/>
            <a:ext cx="4147621" cy="17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4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9E30-591F-37CF-90A5-7CF434A42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138938"/>
            <a:ext cx="9404723" cy="1400530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SQL Queries + Power Bi Charts Cont.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EA94-E49B-8AA4-1D8F-15CC66CEB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133" y="1674139"/>
            <a:ext cx="4396339" cy="419576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Top Customers with most fraud transactions</a:t>
            </a:r>
          </a:p>
          <a:p>
            <a:r>
              <a:rPr lang="en-IN" b="1" dirty="0"/>
              <a:t>QUERY: </a:t>
            </a:r>
            <a:r>
              <a:rPr lang="en-IN" dirty="0"/>
              <a:t>SELECT </a:t>
            </a:r>
            <a:r>
              <a:rPr lang="en-IN" dirty="0" err="1"/>
              <a:t>c.Name</a:t>
            </a:r>
            <a:r>
              <a:rPr lang="en-IN" dirty="0"/>
              <a:t>,	   COUNT(</a:t>
            </a:r>
            <a:r>
              <a:rPr lang="en-IN" dirty="0" err="1"/>
              <a:t>f.transactionID</a:t>
            </a:r>
            <a:r>
              <a:rPr lang="en-IN" dirty="0"/>
              <a:t>) AS </a:t>
            </a:r>
            <a:r>
              <a:rPr lang="en-IN" dirty="0" err="1"/>
              <a:t>FraudCount</a:t>
            </a:r>
            <a:r>
              <a:rPr lang="en-IN" dirty="0"/>
              <a:t> FROM customers c JOIN Transactions t ON </a:t>
            </a:r>
            <a:r>
              <a:rPr lang="en-IN" dirty="0" err="1"/>
              <a:t>c.customerID</a:t>
            </a:r>
            <a:r>
              <a:rPr lang="en-IN" dirty="0"/>
              <a:t> = </a:t>
            </a:r>
            <a:r>
              <a:rPr lang="en-IN" dirty="0" err="1"/>
              <a:t>t.customerID</a:t>
            </a:r>
            <a:r>
              <a:rPr lang="en-IN" dirty="0"/>
              <a:t>    JOIN </a:t>
            </a:r>
            <a:r>
              <a:rPr lang="en-IN" dirty="0" err="1"/>
              <a:t>FraudFlags</a:t>
            </a:r>
            <a:r>
              <a:rPr lang="en-IN" dirty="0"/>
              <a:t> f ON </a:t>
            </a:r>
            <a:r>
              <a:rPr lang="en-IN" dirty="0" err="1"/>
              <a:t>t.TransactionID</a:t>
            </a:r>
            <a:r>
              <a:rPr lang="en-IN" dirty="0"/>
              <a:t> = </a:t>
            </a:r>
            <a:r>
              <a:rPr lang="en-IN" dirty="0" err="1"/>
              <a:t>f.TransactionID</a:t>
            </a:r>
            <a:r>
              <a:rPr lang="en-IN" dirty="0"/>
              <a:t> WHERE </a:t>
            </a:r>
            <a:r>
              <a:rPr lang="en-IN" dirty="0" err="1"/>
              <a:t>f.IsFraud</a:t>
            </a:r>
            <a:r>
              <a:rPr lang="en-IN" dirty="0"/>
              <a:t> = 1               GROUP BY </a:t>
            </a:r>
            <a:r>
              <a:rPr lang="en-IN" dirty="0" err="1"/>
              <a:t>c.Name</a:t>
            </a:r>
            <a:r>
              <a:rPr lang="en-IN" dirty="0"/>
              <a:t>                ORDER  BY </a:t>
            </a:r>
            <a:r>
              <a:rPr lang="en-IN" dirty="0" err="1"/>
              <a:t>FraudCount</a:t>
            </a:r>
            <a:r>
              <a:rPr lang="en-IN" dirty="0"/>
              <a:t> DESC    LIMIT 10;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EFF9B-B2C7-8B2B-74A9-E07EEE048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4" y="1669657"/>
            <a:ext cx="4396341" cy="42002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Failed Transactions by merchant </a:t>
            </a:r>
          </a:p>
          <a:p>
            <a:r>
              <a:rPr lang="en-US" b="1" dirty="0"/>
              <a:t>QUERY: </a:t>
            </a:r>
            <a:r>
              <a:rPr lang="en-US" dirty="0"/>
              <a:t>SELECT Merchant, COUNT(*) AS </a:t>
            </a:r>
            <a:r>
              <a:rPr lang="en-US" dirty="0" err="1"/>
              <a:t>FailedCount</a:t>
            </a:r>
            <a:r>
              <a:rPr lang="en-US" dirty="0"/>
              <a:t>      FROM Transactions                  WHERE status = 'Failed’         GROUP BY Merchant;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014FF9-5919-6AEB-9D69-02FB9FF0F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644" y="5421859"/>
            <a:ext cx="3874416" cy="12972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6F3CFD-5690-58DA-CD5B-EAD9F8600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700" y="3927036"/>
            <a:ext cx="4067743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8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ADB7-9C65-D200-CC59-6877E7B8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51" y="480999"/>
            <a:ext cx="9404723" cy="1400530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I</a:t>
            </a: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NSIGHTS &amp; FINDINGS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D1C7B20-61CC-1E01-F155-E97F495C13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41166" y="1602679"/>
            <a:ext cx="7157729" cy="23433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Fraud rate highest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Phishing transactions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Few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merchants repeatedly targeted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High-value customers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 more prone to fraud attempts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Average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detection delay ~3–5 days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Country-wise analysis shows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regional risk hotspots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9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8D04A-EF20-F2D4-BAB9-B7FD7268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CONCLUSION &amp; FUTURE SCOPE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D7A8-D755-38DF-187B-B3FD5D77D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SQL helped in 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data cleaning, querying &amp; fraud detection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Power BI provided </a:t>
            </a: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interactive dashboards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Future Scope: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Apply </a:t>
            </a:r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ML models</a:t>
            </a: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for fraud prediction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Real-time fraud monitoring with </a:t>
            </a:r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alerts</a:t>
            </a: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Larger datasets for deeper insights</a:t>
            </a:r>
          </a:p>
        </p:txBody>
      </p:sp>
    </p:spTree>
    <p:extLst>
      <p:ext uri="{BB962C8B-B14F-4D97-AF65-F5344CB8AC3E}">
        <p14:creationId xmlns:p14="http://schemas.microsoft.com/office/powerpoint/2010/main" val="3057951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AD56-AF31-828B-0CF4-C05734EC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622" y="2028470"/>
            <a:ext cx="9404723" cy="1400530"/>
          </a:xfrm>
        </p:spPr>
        <p:txBody>
          <a:bodyPr/>
          <a:lstStyle/>
          <a:p>
            <a:pPr algn="ctr"/>
            <a:r>
              <a:rPr lang="en-IN" sz="6000" dirty="0">
                <a:latin typeface="Segoe UI Black" panose="020B0A02040204020203" pitchFamily="34" charset="0"/>
                <a:ea typeface="Segoe UI Black" panose="020B0A02040204020203" pitchFamily="34" charset="0"/>
              </a:rPr>
              <a:t>✨ </a:t>
            </a:r>
            <a:r>
              <a:rPr lang="en-IN" sz="6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Thank You</a:t>
            </a:r>
            <a:r>
              <a:rPr lang="en-IN" sz="6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33280-DDBB-BB6C-DA57-31AB9A477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5004753"/>
            <a:ext cx="4477356" cy="1243646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Vannamathi</a:t>
            </a:r>
            <a:r>
              <a:rPr lang="en-IN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 B</a:t>
            </a:r>
            <a:b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vannamathibaskaran@gmail.com</a:t>
            </a:r>
          </a:p>
        </p:txBody>
      </p:sp>
      <p:pic>
        <p:nvPicPr>
          <p:cNvPr id="4" name="thanku">
            <a:hlinkClick r:id="" action="ppaction://media"/>
            <a:extLst>
              <a:ext uri="{FF2B5EF4-FFF2-40B4-BE49-F238E27FC236}">
                <a16:creationId xmlns:a16="http://schemas.microsoft.com/office/drawing/2014/main" id="{3937AC2A-068E-D2CE-6E11-2F9A2253F9B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52371" y="3797775"/>
            <a:ext cx="3782341" cy="227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A4037-ABB4-936C-155D-4236E6997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ABOUT ME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0C79C3-E8AE-F3BC-0DB8-DBB2F5209C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42297" y="1604767"/>
            <a:ext cx="7974700" cy="230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B.Tech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 – Information Technology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🛠 Skills: SQL, Python, Power BI, Data Cleaning, EDA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💡 Passionate about data-driven decision making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📈 Interested in Fraud Detection, 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4032641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C6617-04EB-6420-F2B8-D96BDED4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AGENDA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003114-5F14-AE6B-5FA8-E6A3F2099E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55799" y="1143246"/>
            <a:ext cx="7446799" cy="372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About Me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Problem Statement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Dataset Overview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Null Handling in SQL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Queries &amp; Analysis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Power BI Visualizations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Insights &amp; Findings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Conclusion &amp; Future Scope</a:t>
            </a:r>
          </a:p>
        </p:txBody>
      </p:sp>
    </p:spTree>
    <p:extLst>
      <p:ext uri="{BB962C8B-B14F-4D97-AF65-F5344CB8AC3E}">
        <p14:creationId xmlns:p14="http://schemas.microsoft.com/office/powerpoint/2010/main" val="178551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7F15-020B-4BE7-39DC-58DCA680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PROBLEM STATEMENT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6B853-8D66-DE2C-834E-2E4CC1872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945" y="1506163"/>
            <a:ext cx="8946541" cy="462126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Fraud is a </a:t>
            </a:r>
            <a:r>
              <a:rPr lang="en-IN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major challenge</a:t>
            </a: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 in financial transactions.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Raw datasets often contain: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⚠️ </a:t>
            </a:r>
            <a:r>
              <a:rPr lang="en-IN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Null values</a:t>
            </a:r>
            <a:r>
              <a:rPr lang="en-IN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(e.g., missing emails, fraud types, detection dates).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⚠️ Large volume of </a:t>
            </a:r>
            <a:r>
              <a:rPr lang="en-IN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transactions without fraud labels</a:t>
            </a:r>
            <a:r>
              <a:rPr lang="en-IN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Objective: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Clean and preprocess data.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Write </a:t>
            </a:r>
            <a:r>
              <a:rPr lang="en-IN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SQL queries</a:t>
            </a:r>
            <a:r>
              <a:rPr lang="en-IN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(Basic → Advanced).</a:t>
            </a:r>
          </a:p>
          <a:p>
            <a:pPr lvl="1">
              <a:lnSpc>
                <a:spcPct val="150000"/>
              </a:lnSpc>
            </a:pPr>
            <a:r>
              <a:rPr lang="en-IN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Visualize results in </a:t>
            </a:r>
            <a:r>
              <a:rPr lang="en-IN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Power BI</a:t>
            </a:r>
            <a:r>
              <a:rPr lang="en-IN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for fraud insights.</a:t>
            </a:r>
          </a:p>
        </p:txBody>
      </p:sp>
    </p:spTree>
    <p:extLst>
      <p:ext uri="{BB962C8B-B14F-4D97-AF65-F5344CB8AC3E}">
        <p14:creationId xmlns:p14="http://schemas.microsoft.com/office/powerpoint/2010/main" val="220180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4864-AD38-73DD-2E67-2F6958D9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DATASET OVERVIEW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0830B-03FB-C566-530F-2CF94C93C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3824" y="1562724"/>
            <a:ext cx="8946541" cy="419548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Tables Used: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Customers</a:t>
            </a: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 (CustomerID, Name, Email, Phone, Country, </a:t>
            </a:r>
            <a:r>
              <a:rPr lang="en-IN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AccountCreationDate</a:t>
            </a: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Transactions</a:t>
            </a: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 (</a:t>
            </a:r>
            <a:r>
              <a:rPr lang="en-IN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TransactionID</a:t>
            </a: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, CustomerID, Amount, Date, Merchant, Type, Status)</a:t>
            </a:r>
          </a:p>
          <a:p>
            <a:pPr>
              <a:lnSpc>
                <a:spcPct val="150000"/>
              </a:lnSpc>
            </a:pPr>
            <a:r>
              <a:rPr lang="en-IN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FraudFlags</a:t>
            </a: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 (</a:t>
            </a:r>
            <a:r>
              <a:rPr lang="en-IN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TransactionID</a:t>
            </a: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IN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IsFraud</a:t>
            </a: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IN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FraudType</a:t>
            </a: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, </a:t>
            </a:r>
            <a:r>
              <a:rPr lang="en-IN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DetectionDate</a:t>
            </a: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📊 Rows: ~300–400 | Columns: ~15</a:t>
            </a:r>
          </a:p>
        </p:txBody>
      </p:sp>
    </p:spTree>
    <p:extLst>
      <p:ext uri="{BB962C8B-B14F-4D97-AF65-F5344CB8AC3E}">
        <p14:creationId xmlns:p14="http://schemas.microsoft.com/office/powerpoint/2010/main" val="42510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1D6CA-FFC8-2E97-9D42-CA35A2524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NULL HANDLING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453301-8721-B076-91CF-21C4117910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04969" y="1853248"/>
            <a:ext cx="9131026" cy="1420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Customers: Missing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Emails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 filled with "unknown"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FraudFlags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: Missing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FraudType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 replaced with "Unknown"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FraudFlags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: Missing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DetectionDate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 imputed with 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TransactionDate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8050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387E-DE1D-8309-0ADB-6196A97F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62701"/>
            <a:ext cx="9404723" cy="1400530"/>
          </a:xfrm>
        </p:spPr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SQL Queries + Power Bi Charts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79C7E-8EC7-E42C-D82A-ACC5DF44D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4458" y="1679020"/>
            <a:ext cx="4396339" cy="41957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Total Number of Customer</a:t>
            </a:r>
          </a:p>
          <a:p>
            <a:r>
              <a:rPr lang="en-US" b="1" dirty="0"/>
              <a:t>QUERY: 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dirty="0"/>
              <a:t>SELECT COUNT(*) AS </a:t>
            </a:r>
            <a:r>
              <a:rPr lang="en-US" dirty="0" err="1"/>
              <a:t>TotalCustomers</a:t>
            </a:r>
            <a:r>
              <a:rPr lang="en-US" dirty="0"/>
              <a:t> FROM Customers;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9875B-9F5E-EAB8-3DDA-17E7C12C9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9334" y="1679020"/>
            <a:ext cx="4396341" cy="420024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Customers by country</a:t>
            </a:r>
          </a:p>
          <a:p>
            <a:r>
              <a:rPr lang="en-US" b="1" dirty="0"/>
              <a:t>QUERY: 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dirty="0"/>
              <a:t>SELECT Country,</a:t>
            </a:r>
          </a:p>
          <a:p>
            <a:pPr marL="0" indent="0">
              <a:buNone/>
            </a:pPr>
            <a:r>
              <a:rPr lang="en-US" dirty="0"/>
              <a:t>	COUNT(*) AS 		</a:t>
            </a:r>
            <a:r>
              <a:rPr lang="en-US" dirty="0" err="1"/>
              <a:t>CustomerCount</a:t>
            </a:r>
            <a:r>
              <a:rPr lang="en-US" dirty="0"/>
              <a:t> FROM customers 	GROUP BY Country;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C20614-5265-1B6D-7E5D-EA39760D6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166" y="3338486"/>
            <a:ext cx="1848108" cy="1086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56B4B9-A721-02BD-8781-D42490DAA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881487"/>
            <a:ext cx="4087080" cy="273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11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C8D0-2D28-2111-7CEA-FFFBD1D8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SQL Queries + Power Bi Charts Cont.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637E1-BA99-3082-4F79-FCFD271038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Transactions by status(Success/Failed)</a:t>
            </a:r>
          </a:p>
          <a:p>
            <a:r>
              <a:rPr lang="en-US" b="1" dirty="0"/>
              <a:t>QUERY: </a:t>
            </a:r>
          </a:p>
          <a:p>
            <a:pPr marL="0" indent="0">
              <a:buNone/>
            </a:pPr>
            <a:r>
              <a:rPr lang="en-US" b="1" dirty="0"/>
              <a:t>		</a:t>
            </a:r>
            <a:r>
              <a:rPr lang="en-US" dirty="0"/>
              <a:t>SELECT status, COUNT(*) AS count FROM Transactions           GROUP BY Status;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6FDE4-11EA-0146-EE0D-1832C92BA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1753386"/>
            <a:ext cx="4396339" cy="493021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Monthly Transaction totals</a:t>
            </a:r>
          </a:p>
          <a:p>
            <a:r>
              <a:rPr lang="en-US" b="1" dirty="0"/>
              <a:t>QUERY:                                        </a:t>
            </a:r>
            <a:r>
              <a:rPr lang="en-US" dirty="0"/>
              <a:t>SELECT DATE_FORMAT(</a:t>
            </a:r>
            <a:r>
              <a:rPr lang="en-US" dirty="0" err="1"/>
              <a:t>TransactionDate</a:t>
            </a:r>
            <a:r>
              <a:rPr lang="en-US" dirty="0"/>
              <a:t>,'%Y-%M’)AS Month, SUM(Amount) AS </a:t>
            </a:r>
            <a:r>
              <a:rPr lang="en-US" dirty="0" err="1"/>
              <a:t>TotalAmount</a:t>
            </a:r>
            <a:r>
              <a:rPr lang="en-US" dirty="0"/>
              <a:t>                                FROM transactions                GROUP BY month                    ORDER BY Month;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E0A454-67D1-44CD-B199-E810DE867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2" y="4156214"/>
            <a:ext cx="4167295" cy="23304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84EC20-E72E-9CE9-A6D3-50EDA40A5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098" y="4390338"/>
            <a:ext cx="4817096" cy="201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95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903A-BA52-83F7-90C3-232ED06AF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SQL Queries + Power Bi Charts Cont.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0A5B1-A93F-647E-E2DC-7C9223695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1762813"/>
            <a:ext cx="4396339" cy="449352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Top 5 customers by transaction amount</a:t>
            </a:r>
          </a:p>
          <a:p>
            <a:r>
              <a:rPr lang="en-US" b="1" dirty="0"/>
              <a:t>QUERY: </a:t>
            </a:r>
            <a:r>
              <a:rPr lang="en-US" dirty="0"/>
              <a:t>SELECT c.name, SUM(</a:t>
            </a:r>
            <a:r>
              <a:rPr lang="en-US" dirty="0" err="1"/>
              <a:t>t.Amount</a:t>
            </a:r>
            <a:r>
              <a:rPr lang="en-US" dirty="0"/>
              <a:t>) AS </a:t>
            </a:r>
            <a:r>
              <a:rPr lang="en-US" dirty="0" err="1"/>
              <a:t>TotalSpent</a:t>
            </a:r>
            <a:r>
              <a:rPr lang="en-US" dirty="0"/>
              <a:t> FROM customers c JOIN Transactions t ON </a:t>
            </a:r>
            <a:r>
              <a:rPr lang="en-US" dirty="0" err="1"/>
              <a:t>c.customerID</a:t>
            </a:r>
            <a:r>
              <a:rPr lang="en-US" dirty="0"/>
              <a:t> = </a:t>
            </a:r>
            <a:r>
              <a:rPr lang="en-US" dirty="0" err="1"/>
              <a:t>t.CustomerID</a:t>
            </a:r>
            <a:r>
              <a:rPr lang="en-US" dirty="0"/>
              <a:t>                           GROUP BY c.name                 ORDER BY </a:t>
            </a:r>
            <a:r>
              <a:rPr lang="en-US" dirty="0" err="1"/>
              <a:t>TotalSpent</a:t>
            </a:r>
            <a:r>
              <a:rPr lang="en-US" dirty="0"/>
              <a:t> DESC      LIMIT 5;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9DEF2-3B95-A7A3-B7C5-32835198DE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Total Transactions amount by type</a:t>
            </a:r>
          </a:p>
          <a:p>
            <a:r>
              <a:rPr lang="en-US" b="1" dirty="0"/>
              <a:t>QUERY: </a:t>
            </a:r>
            <a:r>
              <a:rPr lang="en-US" dirty="0"/>
              <a:t>SELECT </a:t>
            </a:r>
            <a:r>
              <a:rPr lang="en-US" dirty="0" err="1"/>
              <a:t>TransactionType</a:t>
            </a:r>
            <a:r>
              <a:rPr lang="en-US" dirty="0"/>
              <a:t>, SUM(Amount) AS </a:t>
            </a:r>
            <a:r>
              <a:rPr lang="en-US" dirty="0" err="1"/>
              <a:t>TotalAmount</a:t>
            </a:r>
            <a:r>
              <a:rPr lang="en-US" dirty="0"/>
              <a:t> FROM Transactions                 GROUP BY </a:t>
            </a:r>
            <a:r>
              <a:rPr lang="en-US" dirty="0" err="1"/>
              <a:t>TransactionType</a:t>
            </a:r>
            <a:r>
              <a:rPr lang="en-US" dirty="0"/>
              <a:t>;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80F38E-3517-79FF-DDD9-1E3E9B7FF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32" y="4769082"/>
            <a:ext cx="3893271" cy="1739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C8C72F-2BCE-874D-E0EB-5ECB8299B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403" y="4156214"/>
            <a:ext cx="4004431" cy="189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7714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</TotalTime>
  <Words>782</Words>
  <Application>Microsoft Office PowerPoint</Application>
  <PresentationFormat>Widescreen</PresentationFormat>
  <Paragraphs>86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Century Gothic</vt:lpstr>
      <vt:lpstr>Segoe UI Black</vt:lpstr>
      <vt:lpstr>Wingdings</vt:lpstr>
      <vt:lpstr>Wingdings 3</vt:lpstr>
      <vt:lpstr>Ion</vt:lpstr>
      <vt:lpstr>🚨 Fraud Detection and Analysis using SQL &amp; Power Bi</vt:lpstr>
      <vt:lpstr>ABOUT ME</vt:lpstr>
      <vt:lpstr>AGENDA</vt:lpstr>
      <vt:lpstr>PROBLEM STATEMENT</vt:lpstr>
      <vt:lpstr>DATASET OVERVIEW</vt:lpstr>
      <vt:lpstr>NULL HANDLING</vt:lpstr>
      <vt:lpstr>SQL Queries + Power Bi Charts</vt:lpstr>
      <vt:lpstr>SQL Queries + Power Bi Charts Cont.</vt:lpstr>
      <vt:lpstr>SQL Queries + Power Bi Charts Cont.</vt:lpstr>
      <vt:lpstr>SQL Queries + Power Bi Charts Cont.</vt:lpstr>
      <vt:lpstr>SQL Queries + Power Bi Charts Cont.</vt:lpstr>
      <vt:lpstr>SQL Queries + Power Bi Charts Cont.</vt:lpstr>
      <vt:lpstr>INSIGHTS &amp; FINDINGS</vt:lpstr>
      <vt:lpstr>CONCLUSION &amp; FUTURE SCOPE</vt:lpstr>
      <vt:lpstr>✨ Thank You 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VANNAMATHI B</dc:creator>
  <cp:lastModifiedBy>VANNAMATHI B</cp:lastModifiedBy>
  <cp:revision>5</cp:revision>
  <dcterms:created xsi:type="dcterms:W3CDTF">2025-09-29T18:27:10Z</dcterms:created>
  <dcterms:modified xsi:type="dcterms:W3CDTF">2025-09-30T04:51:24Z</dcterms:modified>
</cp:coreProperties>
</file>