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35" r:id="rId5"/>
    <p:sldId id="339" r:id="rId6"/>
    <p:sldId id="336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47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e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E164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xmlns="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84D40880-7B36-4833-8540-D4F2F3E81084}" type="datetime1">
              <a:rPr lang="it-IT" smtClean="0"/>
              <a:t>01/01/2025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9E9D563E-BCB2-465B-8A3C-AC86CE64F69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EAA27069-F3D3-452D-96AC-1153BE220CEB}" type="datetime1">
              <a:rPr lang="it-IT" smtClean="0"/>
              <a:pPr/>
              <a:t>01/01/2025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8B990660-4B7D-4C11-96DB-B19FFA8CA9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58978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0DAFD49-6AAB-1DEA-6771-82BA02554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xmlns="" id="{4CA00B6A-04A9-CCEB-F530-F17BE7344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xmlns="" id="{943BB3E4-E60E-CAE6-023D-1C1A9FDBB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Anche dopo aver risolto le SQL Injection le vulnerabilità continuavano a comparire, potrebbe trattarsi di un falso positivo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7226B9E2-BF7A-F997-4534-BBE33841A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10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02954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11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4534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614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 err="1"/>
              <a:t>SonarCloud</a:t>
            </a:r>
            <a:r>
              <a:rPr lang="en-US" dirty="0"/>
              <a:t> was used to conduct a software quality analysis. After solving the issues through refactoring, assertions the project is buildable locally and in GitHub CI/CD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1933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207823-6732-A2B7-78C5-5D2DC75D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xmlns="" id="{BF4B6A01-399D-8198-3AAD-1E507122C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xmlns="" id="{234468BB-1A1D-94DF-ADDA-F69451113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A docker image was created from the </a:t>
            </a:r>
            <a:r>
              <a:rPr lang="en-US" dirty="0" err="1"/>
              <a:t>DockerFile</a:t>
            </a:r>
            <a:r>
              <a:rPr lang="en-US" dirty="0"/>
              <a:t> in the photo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C8192D92-31FF-1F8B-1748-3DFFB45DB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0553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F8F5A34-C118-2624-AB32-BE8B6DBC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xmlns="" id="{83387030-9890-E7E1-2765-E1B62A8D68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xmlns="" id="{72C1A3EC-FB17-1E28-74B2-F380AAB8A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I have created a java web app that uses the dependency of my </a:t>
            </a:r>
            <a:r>
              <a:rPr lang="en-US" dirty="0" err="1"/>
              <a:t>DbUtils</a:t>
            </a:r>
            <a:r>
              <a:rPr lang="en-US" dirty="0"/>
              <a:t> implementation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2DC8234C-2D80-79C6-31FC-0095922AE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7563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D9F5228-AC75-1E7C-98AE-1D2B5ACD8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xmlns="" id="{0BFA5D6E-E878-D0EB-EDFC-6AA392650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xmlns="" id="{4B312220-3D09-7271-E0A4-22E9A1C6E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I have created a java web app that uses the dependency of my </a:t>
            </a:r>
            <a:r>
              <a:rPr lang="en-US" dirty="0" err="1"/>
              <a:t>DbUtils</a:t>
            </a:r>
            <a:r>
              <a:rPr lang="en-US" dirty="0"/>
              <a:t> implementation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7D13596B-D84E-FD98-A602-AE20132C7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5578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1091415-3BE8-858F-8550-382BB015A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xmlns="" id="{67621B1D-83F0-64DF-5AA2-92E3C56CC3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xmlns="" id="{66308113-7779-59B2-E746-D3D2E4EE3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I have created a java web app that uses the dependency of my </a:t>
            </a:r>
            <a:r>
              <a:rPr lang="en-US" dirty="0" err="1"/>
              <a:t>DbUtils</a:t>
            </a:r>
            <a:r>
              <a:rPr lang="en-US" dirty="0"/>
              <a:t> implementation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9C057B00-C336-C02E-B6EB-CA375D1AC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7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7034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7A7479-EF8A-C646-569E-A00FCFAB6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xmlns="" id="{09FD36BB-471D-E26C-070A-32A53875A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xmlns="" id="{BA32772A-6B22-EC89-6018-8892BC211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en-US" dirty="0"/>
              <a:t>I have created a java web app that uses the dependency of my </a:t>
            </a:r>
            <a:r>
              <a:rPr lang="en-US" dirty="0" err="1"/>
              <a:t>DbUtils</a:t>
            </a:r>
            <a:r>
              <a:rPr lang="en-US" dirty="0"/>
              <a:t> implementation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793A1D9F-D34A-78EE-D39A-4B37F0317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8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2929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2D388C-2D71-D002-9537-8A3257FEA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xmlns="" id="{616230DA-4E09-C92A-22F8-67E81BB23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xmlns="" id="{D1611761-AE3D-C1A9-40E3-B91B2EDA6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7441B6BF-94DA-10D5-BBFE-2FB29E36E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9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5795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rtlCol="0" anchor="b">
            <a:normAutofit/>
          </a:bodyPr>
          <a:lstStyle>
            <a:lvl1pPr algn="l">
              <a:defRPr lang="it-IT" sz="4000" b="1" baseline="0"/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xmlns="" id="{E46E52ED-0545-03BB-5AB6-4552E92B99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xmlns="" id="{D06404F0-C6D6-98DF-5397-EF0F68B014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xmlns="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it-IT"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it-IT"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it-IT"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xmlns="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it-IT"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it-IT"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it-IT"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it-IT"/>
            </a:lvl1pPr>
          </a:lstStyle>
          <a:p>
            <a:pPr rtl="0"/>
            <a:r>
              <a:rPr lang="it-IT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xmlns="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it-IT"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it-IT"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it-IT"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it-IT"/>
            </a:lvl1pPr>
          </a:lstStyle>
          <a:p>
            <a:pPr rtl="0"/>
            <a:r>
              <a:rPr lang="it-IT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xmlns="" id="{25F4A3D2-0CBC-CF43-C14A-141B19AE67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rtlCol="0" anchor="b">
            <a:normAutofit/>
          </a:bodyPr>
          <a:lstStyle>
            <a:lvl1pPr>
              <a:defRPr lang="it-IT" sz="40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xmlns="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it-IT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 </a:t>
            </a:r>
          </a:p>
          <a:p>
            <a:pPr lvl="3" rtl="0"/>
            <a:r>
              <a:rPr lang="it-IT"/>
              <a:t>Quarto livello </a:t>
            </a:r>
          </a:p>
          <a:p>
            <a:pPr lvl="4" rtl="0"/>
            <a:r>
              <a:rPr lang="it-IT"/>
              <a:t>Quinto livello </a:t>
            </a:r>
          </a:p>
          <a:p>
            <a:pPr lvl="0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rtlCol="0" anchor="b">
            <a:normAutofit/>
          </a:bodyPr>
          <a:lstStyle>
            <a:lvl1pPr>
              <a:defRPr lang="it-IT" sz="40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grpSp>
        <p:nvGrpSpPr>
          <p:cNvPr id="815" name="Gruppo 814">
            <a:extLst>
              <a:ext uri="{FF2B5EF4-FFF2-40B4-BE49-F238E27FC236}">
                <a16:creationId xmlns:a16="http://schemas.microsoft.com/office/drawing/2014/main" xmlns="" id="{98F70650-8E48-1844-382B-91FBA9C8DD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xmlns="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xmlns="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xmlns="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xmlns="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xmlns="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xmlns="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xmlns="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xmlns="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xmlns="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xmlns="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xmlns="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xmlns="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xmlns="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xmlns="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xmlns="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xmlns="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xmlns="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xmlns="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xmlns="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xmlns="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xmlns="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xmlns="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xmlns="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xmlns="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xmlns="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xmlns="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xmlns="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xmlns="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xmlns="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xmlns="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xmlns="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xmlns="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xmlns="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xmlns="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xmlns="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xmlns="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xmlns="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xmlns="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xmlns="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xmlns="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xmlns="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xmlns="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xmlns="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xmlns="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xmlns="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xmlns="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xmlns="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xmlns="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xmlns="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xmlns="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xmlns="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xmlns="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xmlns="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xmlns="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xmlns="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xmlns="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xmlns="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xmlns="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xmlns="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xmlns="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xmlns="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xmlns="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xmlns="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xmlns="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xmlns="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xmlns="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xmlns="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xmlns="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xmlns="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xmlns="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xmlns="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xmlns="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xmlns="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xmlns="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xmlns="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xmlns="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xmlns="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xmlns="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xmlns="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xmlns="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xmlns="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xmlns="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xmlns="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xmlns="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xmlns="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xmlns="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xmlns="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xmlns="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xmlns="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xmlns="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xmlns="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xmlns="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xmlns="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xmlns="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xmlns="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xmlns="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xmlns="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xmlns="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xmlns="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xmlns="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xmlns="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xmlns="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xmlns="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xmlns="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xmlns="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xmlns="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xmlns="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xmlns="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xmlns="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xmlns="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xmlns="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xmlns="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xmlns="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xmlns="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xmlns="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xmlns="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xmlns="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xmlns="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xmlns="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xmlns="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xmlns="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xmlns="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xmlns="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xmlns="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xmlns="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xmlns="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xmlns="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xmlns="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xmlns="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xmlns="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xmlns="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xmlns="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xmlns="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xmlns="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xmlns="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xmlns="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xmlns="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xmlns="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xmlns="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xmlns="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xmlns="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xmlns="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xmlns="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xmlns="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xmlns="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xmlns="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xmlns="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xmlns="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xmlns="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xmlns="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xmlns="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xmlns="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xmlns="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xmlns="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xmlns="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xmlns="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xmlns="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xmlns="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xmlns="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xmlns="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xmlns="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xmlns="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xmlns="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xmlns="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xmlns="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xmlns="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xmlns="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xmlns="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xmlns="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xmlns="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xmlns="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xmlns="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xmlns="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xmlns="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xmlns="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xmlns="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xmlns="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xmlns="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xmlns="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xmlns="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xmlns="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xmlns="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xmlns="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xmlns="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xmlns="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xmlns="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xmlns="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xmlns="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xmlns="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xmlns="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xmlns="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xmlns="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xmlns="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xmlns="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xmlns="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xmlns="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xmlns="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xmlns="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xmlns="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xmlns="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xmlns="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xmlns="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xmlns="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xmlns="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xmlns="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xmlns="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xmlns="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xmlns="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xmlns="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xmlns="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xmlns="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xmlns="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xmlns="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xmlns="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xmlns="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xmlns="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xmlns="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xmlns="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xmlns="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xmlns="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xmlns="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xmlns="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xmlns="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xmlns="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xmlns="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xmlns="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xmlns="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xmlns="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xmlns="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xmlns="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xmlns="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xmlns="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xmlns="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xmlns="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xmlns="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xmlns="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xmlns="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xmlns="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xmlns="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xmlns="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xmlns="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xmlns="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xmlns="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xmlns="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xmlns="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xmlns="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xmlns="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xmlns="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xmlns="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xmlns="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xmlns="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xmlns="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xmlns="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xmlns="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xmlns="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xmlns="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xmlns="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xmlns="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xmlns="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xmlns="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xmlns="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xmlns="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xmlns="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xmlns="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xmlns="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xmlns="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xmlns="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xmlns="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xmlns="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xmlns="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xmlns="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xmlns="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xmlns="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xmlns="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xmlns="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xmlns="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xmlns="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xmlns="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xmlns="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xmlns="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xmlns="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xmlns="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xmlns="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xmlns="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xmlns="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xmlns="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xmlns="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xmlns="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xmlns="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xmlns="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xmlns="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xmlns="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 </a:t>
            </a:r>
          </a:p>
          <a:p>
            <a:pPr lvl="3" rtl="0"/>
            <a:r>
              <a:rPr lang="it-IT"/>
              <a:t>Quarto livello </a:t>
            </a:r>
          </a:p>
          <a:p>
            <a:pPr lvl="4" rtl="0"/>
            <a:r>
              <a:rPr lang="it-IT"/>
              <a:t>Quinto livello </a:t>
            </a:r>
          </a:p>
          <a:p>
            <a:pPr lvl="0"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it-IT"/>
            </a:lvl1pPr>
          </a:lstStyle>
          <a:p>
            <a:pPr rtl="0"/>
            <a:r>
              <a:rPr lang="it-IT"/>
              <a:t>Titolo presentazione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xmlns="" id="{900D319D-67F8-5830-99A3-7EB562C28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it-IT" sz="40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xmlns="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DEF559BF-05B9-49D7-5976-7CD930A65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it-IT" sz="40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xmlns="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xmlns="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 rtlCol="0">
            <a:normAutofit/>
          </a:bodyPr>
          <a:lstStyle>
            <a:lvl1pPr marL="0" indent="0">
              <a:buNone/>
              <a:defRPr lang="it-IT" sz="2800"/>
            </a:lvl1pPr>
            <a:lvl2pPr marL="457200" indent="0">
              <a:buNone/>
              <a:defRPr lang="it-IT" sz="2400"/>
            </a:lvl2pPr>
            <a:lvl3pPr marL="914400" indent="0">
              <a:buNone/>
              <a:defRPr lang="it-IT" sz="20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FDE537B4-8186-9628-C273-28B8EA981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rtlCol="0" anchor="b">
            <a:normAutofit/>
          </a:bodyPr>
          <a:lstStyle>
            <a:lvl1pPr>
              <a:defRPr lang="it-IT" sz="4000"/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675" name="Segnaposto testo 7">
            <a:extLst>
              <a:ext uri="{FF2B5EF4-FFF2-40B4-BE49-F238E27FC236}">
                <a16:creationId xmlns:a16="http://schemas.microsoft.com/office/drawing/2014/main" xmlns="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it-IT" sz="2800"/>
            </a:lvl1pPr>
            <a:lvl2pPr marL="457200" indent="0">
              <a:lnSpc>
                <a:spcPts val="2400"/>
              </a:lnSpc>
              <a:buNone/>
              <a:defRPr lang="it-IT" sz="2000"/>
            </a:lvl2pPr>
            <a:lvl3pPr marL="914400" indent="0">
              <a:lnSpc>
                <a:spcPts val="2400"/>
              </a:lnSpc>
              <a:buNone/>
              <a:defRPr lang="it-IT" sz="2000"/>
            </a:lvl3pPr>
            <a:lvl4pPr marL="1371600" indent="0">
              <a:lnSpc>
                <a:spcPts val="2400"/>
              </a:lnSpc>
              <a:buNone/>
              <a:defRPr lang="it-IT" sz="2000"/>
            </a:lvl4pPr>
            <a:lvl5pPr marL="1828800" indent="0">
              <a:lnSpc>
                <a:spcPts val="2400"/>
              </a:lnSpc>
              <a:buNone/>
              <a:defRPr lang="it-IT" sz="2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xmlns="" id="{CD18796B-7A45-F026-1306-A9ADE06D8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xmlns="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5pPr>
            <a:lvl6pPr marL="1600200">
              <a:defRPr lang="it-IT"/>
            </a:lvl6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4" rtl="0"/>
            <a:r>
              <a:rPr lang="it-IT"/>
              <a:t>Quarto livello</a:t>
            </a:r>
          </a:p>
          <a:p>
            <a:pPr lvl="5" rtl="0"/>
            <a:r>
              <a:rPr lang="it-IT"/>
              <a:t>Quinto livello</a:t>
            </a:r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xmlns="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it-IT"/>
            </a:lvl1pPr>
          </a:lstStyle>
          <a:p>
            <a:pPr rtl="0"/>
            <a:r>
              <a:rPr lang="it-IT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xmlns="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it-IT"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lang="it-IT"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lang="it-IT"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lang="it-IT"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xmlns="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it-IT"/>
            </a:lvl1pPr>
          </a:lstStyle>
          <a:p>
            <a:pPr rtl="0"/>
            <a:r>
              <a:rPr lang="it-IT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immag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0C5815B7-4DEA-0E4D-6E8B-EDAD6559A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xmlns="" id="{D1046054-0FA9-558E-22C0-007C8D3DA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xmlns="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4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xmlns="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xmlns="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xmlns="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400"/>
            </a:lvl5pPr>
          </a:lstStyle>
          <a:p>
            <a:pPr lvl="0" rtl="0"/>
            <a:r>
              <a:rPr lang="it-IT" dirty="0"/>
              <a:t>Fare clic per inserire il testo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xmlns="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it-IT"/>
            </a:lvl1pPr>
            <a:lvl2pPr>
              <a:spcBef>
                <a:spcPts val="0"/>
              </a:spcBef>
              <a:spcAft>
                <a:spcPts val="600"/>
              </a:spcAft>
              <a:defRPr lang="it-IT"/>
            </a:lvl2pPr>
            <a:lvl3pPr>
              <a:spcBef>
                <a:spcPts val="0"/>
              </a:spcBef>
              <a:spcAft>
                <a:spcPts val="600"/>
              </a:spcAft>
              <a:defRPr lang="it-IT"/>
            </a:lvl3pPr>
            <a:lvl4pPr>
              <a:spcBef>
                <a:spcPts val="0"/>
              </a:spcBef>
              <a:spcAft>
                <a:spcPts val="600"/>
              </a:spcAft>
              <a:defRPr lang="it-IT" sz="2000"/>
            </a:lvl4pPr>
            <a:lvl5pPr>
              <a:spcBef>
                <a:spcPts val="0"/>
              </a:spcBef>
              <a:spcAft>
                <a:spcPts val="600"/>
              </a:spcAft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xmlns="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000" b="1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39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7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31.svg"/><Relationship Id="rId10" Type="http://schemas.openxmlformats.org/officeDocument/2006/relationships/image" Target="../media/image36.sv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jp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xmlns="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7667" y="2414075"/>
            <a:ext cx="4929176" cy="257112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Software </a:t>
            </a:r>
            <a:r>
              <a:rPr lang="it-IT" dirty="0" err="1"/>
              <a:t>dependability</a:t>
            </a:r>
            <a:r>
              <a:rPr lang="it-IT" dirty="0"/>
              <a:t> project </a:t>
            </a:r>
            <a:r>
              <a:rPr lang="it-IT" dirty="0" err="1"/>
              <a:t>presentation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30C37261-EC5C-A511-02EC-C32E5328B0E4}"/>
              </a:ext>
            </a:extLst>
          </p:cNvPr>
          <p:cNvSpPr txBox="1"/>
          <p:nvPr/>
        </p:nvSpPr>
        <p:spPr>
          <a:xfrm>
            <a:off x="10087896" y="5891669"/>
            <a:ext cx="1730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0522501969</a:t>
            </a:r>
          </a:p>
          <a:p>
            <a:r>
              <a:rPr lang="it-IT" b="1" dirty="0"/>
              <a:t>Andrea Bucci</a:t>
            </a:r>
          </a:p>
        </p:txBody>
      </p:sp>
      <p:pic>
        <p:nvPicPr>
          <p:cNvPr id="10" name="Immagine 9" descr="Immagine che contiene testo, logo, emblema, simbolo&#10;&#10;Descrizione generata automaticamente">
            <a:extLst>
              <a:ext uri="{FF2B5EF4-FFF2-40B4-BE49-F238E27FC236}">
                <a16:creationId xmlns:a16="http://schemas.microsoft.com/office/drawing/2014/main" xmlns="" id="{A46828AD-982D-7D16-E521-D2780AD1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703" y="624215"/>
            <a:ext cx="2481552" cy="139587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5C202FA3-CEF6-AC3A-10A6-10C8C544567B}"/>
              </a:ext>
            </a:extLst>
          </p:cNvPr>
          <p:cNvSpPr txBox="1"/>
          <p:nvPr/>
        </p:nvSpPr>
        <p:spPr>
          <a:xfrm>
            <a:off x="8991599" y="861271"/>
            <a:ext cx="2192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MSc</a:t>
            </a:r>
            <a:r>
              <a:rPr lang="it-IT" b="1" dirty="0"/>
              <a:t> in Internet of </a:t>
            </a:r>
            <a:r>
              <a:rPr lang="it-IT" b="1" dirty="0" err="1"/>
              <a:t>Things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B8DF167-345E-E165-AFD0-BE4248AB3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DE91F86-7759-7BBF-3B09-C7EDBD8F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Vulnerabilities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xmlns="" id="{A3D8DB4D-8D1E-0221-7264-53BB97B87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84511" cy="54274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F7B0602D-6BFB-FDC0-FBF7-572A6173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xmlns="" id="{7041D174-6147-9C0E-8C7A-309BDBD368F9}"/>
              </a:ext>
            </a:extLst>
          </p:cNvPr>
          <p:cNvCxnSpPr/>
          <p:nvPr/>
        </p:nvCxnSpPr>
        <p:spPr>
          <a:xfrm>
            <a:off x="5240594" y="1995948"/>
            <a:ext cx="0" cy="403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Carattere, Elementi grafici, grafica, logo&#10;&#10;Descrizione generata automaticamente">
            <a:extLst>
              <a:ext uri="{FF2B5EF4-FFF2-40B4-BE49-F238E27FC236}">
                <a16:creationId xmlns:a16="http://schemas.microsoft.com/office/drawing/2014/main" xmlns="" id="{659270EC-4996-768B-CBEB-787FEB72C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52" y="1694674"/>
            <a:ext cx="3629971" cy="755932"/>
          </a:xfrm>
          <a:prstGeom prst="rect">
            <a:avLst/>
          </a:prstGeom>
        </p:spPr>
      </p:pic>
      <p:pic>
        <p:nvPicPr>
          <p:cNvPr id="15" name="Immagine 14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xmlns="" id="{8D3B13DE-D159-E6C0-C6E7-881906BF3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879" y="1694674"/>
            <a:ext cx="2618650" cy="828595"/>
          </a:xfrm>
          <a:prstGeom prst="rect">
            <a:avLst/>
          </a:prstGeom>
        </p:spPr>
      </p:pic>
      <p:pic>
        <p:nvPicPr>
          <p:cNvPr id="17" name="Elemento grafico 16" descr="Segno di spunta con riempimento a tinta unita">
            <a:extLst>
              <a:ext uri="{FF2B5EF4-FFF2-40B4-BE49-F238E27FC236}">
                <a16:creationId xmlns:a16="http://schemas.microsoft.com/office/drawing/2014/main" xmlns="" id="{07D237FD-BF06-B1B6-2066-B245C87D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455591" y="3059668"/>
            <a:ext cx="489269" cy="48926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94DFDD0C-1979-7795-216B-B35568392A1A}"/>
              </a:ext>
            </a:extLst>
          </p:cNvPr>
          <p:cNvSpPr txBox="1"/>
          <p:nvPr/>
        </p:nvSpPr>
        <p:spPr>
          <a:xfrm>
            <a:off x="893063" y="3059668"/>
            <a:ext cx="3354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ERRMSG</a:t>
            </a:r>
            <a:r>
              <a:rPr lang="it-IT" dirty="0"/>
              <a:t>: </a:t>
            </a:r>
            <a:r>
              <a:rPr lang="it-IT" dirty="0" err="1"/>
              <a:t>possible</a:t>
            </a:r>
            <a:r>
              <a:rPr lang="it-IT" dirty="0"/>
              <a:t> information </a:t>
            </a:r>
            <a:r>
              <a:rPr lang="it-IT" dirty="0" err="1"/>
              <a:t>exposure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an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xmlns="" id="{2DA9BB7D-6031-C664-314B-4ED2743FADD2}"/>
              </a:ext>
            </a:extLst>
          </p:cNvPr>
          <p:cNvSpPr txBox="1"/>
          <p:nvPr/>
        </p:nvSpPr>
        <p:spPr>
          <a:xfrm>
            <a:off x="845586" y="4303819"/>
            <a:ext cx="3254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SECSQLIJDBC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use of «</a:t>
            </a:r>
            <a:r>
              <a:rPr lang="it-IT" dirty="0" err="1"/>
              <a:t>method</a:t>
            </a:r>
            <a:r>
              <a:rPr lang="it-IT" dirty="0"/>
              <a:t>» </a:t>
            </a:r>
            <a:r>
              <a:rPr lang="en-US" dirty="0"/>
              <a:t>can be vulnerable to SQL injection</a:t>
            </a:r>
            <a:endParaRPr lang="it-IT" dirty="0"/>
          </a:p>
        </p:txBody>
      </p:sp>
      <p:pic>
        <p:nvPicPr>
          <p:cNvPr id="21" name="Elemento grafico 20" descr="Sirena con riempimento a tinta unita">
            <a:extLst>
              <a:ext uri="{FF2B5EF4-FFF2-40B4-BE49-F238E27FC236}">
                <a16:creationId xmlns:a16="http://schemas.microsoft.com/office/drawing/2014/main" xmlns="" id="{0B9B12B8-F6BC-B915-1F63-9AA3400869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247532" y="4279990"/>
            <a:ext cx="755932" cy="755932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1924BE71-3701-7980-56B1-626C76080112}"/>
              </a:ext>
            </a:extLst>
          </p:cNvPr>
          <p:cNvSpPr txBox="1"/>
          <p:nvPr/>
        </p:nvSpPr>
        <p:spPr>
          <a:xfrm>
            <a:off x="5405408" y="3059668"/>
            <a:ext cx="4041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3 </a:t>
            </a:r>
            <a:r>
              <a:rPr lang="it-IT" dirty="0" err="1"/>
              <a:t>vulnerable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.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are from Randoop-4.3.3,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latest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available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46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Grazie per l’attenzione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  <a:p>
            <a:pPr rtl="0"/>
            <a:r>
              <a:rPr lang="it-IT" dirty="0"/>
              <a:t>a.bucci@studenti.unisa.it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Analysis of Apache </a:t>
            </a:r>
            <a:r>
              <a:rPr lang="it-IT" dirty="0" err="1"/>
              <a:t>commons</a:t>
            </a:r>
            <a:r>
              <a:rPr lang="it-IT" dirty="0"/>
              <a:t> </a:t>
            </a:r>
            <a:r>
              <a:rPr lang="it-IT" dirty="0" err="1"/>
              <a:t>dbutils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/>
          <a:lstStyle>
            <a:defPPr>
              <a:defRPr lang="it-IT"/>
            </a:defPPr>
          </a:lstStyle>
          <a:p>
            <a:pPr marL="0" indent="0" rtl="0">
              <a:buNone/>
            </a:pP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2</a:t>
            </a:fld>
            <a:endParaRPr lang="it-IT" dirty="0"/>
          </a:p>
        </p:txBody>
      </p:sp>
      <p:pic>
        <p:nvPicPr>
          <p:cNvPr id="22" name="Immagine 21" descr="Immagine che contiene testo, Elementi grafici, logo, design&#10;&#10;Descrizione generata automaticamente">
            <a:extLst>
              <a:ext uri="{FF2B5EF4-FFF2-40B4-BE49-F238E27FC236}">
                <a16:creationId xmlns:a16="http://schemas.microsoft.com/office/drawing/2014/main" xmlns="" id="{C75388AE-BA26-4F6D-4948-3468D78E7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109" y="4210513"/>
            <a:ext cx="2722186" cy="1141806"/>
          </a:xfrm>
          <a:prstGeom prst="rect">
            <a:avLst/>
          </a:prstGeom>
        </p:spPr>
      </p:pic>
      <p:pic>
        <p:nvPicPr>
          <p:cNvPr id="24" name="Immagine 23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xmlns="" id="{A7225804-7036-60B6-E258-A2F222F66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44" y="4124731"/>
            <a:ext cx="2163591" cy="684606"/>
          </a:xfrm>
          <a:prstGeom prst="rect">
            <a:avLst/>
          </a:prstGeom>
        </p:spPr>
      </p:pic>
      <p:pic>
        <p:nvPicPr>
          <p:cNvPr id="26" name="Immagine 25" descr="Immagine che contiene simbolo, Elementi grafici, clipart, logo&#10;&#10;Descrizione generata automaticamente">
            <a:extLst>
              <a:ext uri="{FF2B5EF4-FFF2-40B4-BE49-F238E27FC236}">
                <a16:creationId xmlns:a16="http://schemas.microsoft.com/office/drawing/2014/main" xmlns="" id="{23428C94-1BAB-172C-F56D-AF8ED32B1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109" y="2220723"/>
            <a:ext cx="1630346" cy="1630346"/>
          </a:xfrm>
          <a:prstGeom prst="rect">
            <a:avLst/>
          </a:prstGeom>
        </p:spPr>
      </p:pic>
      <p:pic>
        <p:nvPicPr>
          <p:cNvPr id="28" name="Immagine 27" descr="Immagine che contiene testo, invertebrato, logo, clipart&#10;&#10;Descrizione generata automaticamente">
            <a:extLst>
              <a:ext uri="{FF2B5EF4-FFF2-40B4-BE49-F238E27FC236}">
                <a16:creationId xmlns:a16="http://schemas.microsoft.com/office/drawing/2014/main" xmlns="" id="{63BB14A4-C9E1-516D-2755-BDE9A54CC1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7621" y="5340972"/>
            <a:ext cx="2867892" cy="905650"/>
          </a:xfrm>
          <a:prstGeom prst="rect">
            <a:avLst/>
          </a:prstGeom>
        </p:spPr>
      </p:pic>
      <p:pic>
        <p:nvPicPr>
          <p:cNvPr id="30" name="Immagine 29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xmlns="" id="{9730C2AB-240F-3E50-0966-0AA046268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59" y="2139259"/>
            <a:ext cx="1272771" cy="1289741"/>
          </a:xfrm>
          <a:prstGeom prst="rect">
            <a:avLst/>
          </a:prstGeom>
        </p:spPr>
      </p:pic>
      <p:pic>
        <p:nvPicPr>
          <p:cNvPr id="32" name="Immagine 31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xmlns="" id="{55DE6FE0-52BF-B17E-9AB8-D6D15373AA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498" y="5140642"/>
            <a:ext cx="2415066" cy="905650"/>
          </a:xfrm>
          <a:prstGeom prst="rect">
            <a:avLst/>
          </a:prstGeom>
        </p:spPr>
      </p:pic>
      <p:pic>
        <p:nvPicPr>
          <p:cNvPr id="34" name="Immagine 33" descr="Immagine che contiene Elementi grafici, grafica, clipart, illustrazione&#10;&#10;Descrizione generata automaticamente">
            <a:extLst>
              <a:ext uri="{FF2B5EF4-FFF2-40B4-BE49-F238E27FC236}">
                <a16:creationId xmlns:a16="http://schemas.microsoft.com/office/drawing/2014/main" xmlns="" id="{D930B926-43EF-3A79-5C6D-ABB5E9E0D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5031" y="2209191"/>
            <a:ext cx="2937532" cy="1653411"/>
          </a:xfrm>
          <a:prstGeom prst="rect">
            <a:avLst/>
          </a:prstGeom>
        </p:spPr>
      </p:pic>
      <p:pic>
        <p:nvPicPr>
          <p:cNvPr id="36" name="Immagine 35" descr="Immagine che contiene Elementi grafici&#10;&#10;Descrizione generata automaticamente">
            <a:extLst>
              <a:ext uri="{FF2B5EF4-FFF2-40B4-BE49-F238E27FC236}">
                <a16:creationId xmlns:a16="http://schemas.microsoft.com/office/drawing/2014/main" xmlns="" id="{C561614D-DC21-D113-254F-0287DA4D45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9655" y="3738304"/>
            <a:ext cx="2784565" cy="1624330"/>
          </a:xfrm>
          <a:prstGeom prst="rect">
            <a:avLst/>
          </a:prstGeom>
        </p:spPr>
      </p:pic>
      <p:pic>
        <p:nvPicPr>
          <p:cNvPr id="38" name="Immagine 37" descr="Immagine che contiene cartone animato, testo, arte&#10;&#10;Descrizione generata automaticamente">
            <a:extLst>
              <a:ext uri="{FF2B5EF4-FFF2-40B4-BE49-F238E27FC236}">
                <a16:creationId xmlns:a16="http://schemas.microsoft.com/office/drawing/2014/main" xmlns="" id="{6053F6A7-2939-BF16-CB40-55303F80E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8582" y="2395099"/>
            <a:ext cx="1297968" cy="11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Software </a:t>
            </a:r>
            <a:r>
              <a:rPr lang="it-IT" dirty="0" err="1"/>
              <a:t>quality</a:t>
            </a:r>
            <a:r>
              <a:rPr lang="it-IT" dirty="0"/>
              <a:t> and ci/cd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xmlns="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84511" cy="54274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77F2019D-A55E-61D2-A50C-2A6C50BA591D}"/>
              </a:ext>
            </a:extLst>
          </p:cNvPr>
          <p:cNvSpPr txBox="1"/>
          <p:nvPr/>
        </p:nvSpPr>
        <p:spPr>
          <a:xfrm>
            <a:off x="865631" y="1882481"/>
            <a:ext cx="22216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SonarCloud</a:t>
            </a:r>
            <a:r>
              <a:rPr lang="en-US" b="1" dirty="0"/>
              <a:t> was used to conduct a software quality analysis</a:t>
            </a:r>
            <a:endParaRPr lang="it-IT" b="1" dirty="0"/>
          </a:p>
        </p:txBody>
      </p:sp>
      <p:pic>
        <p:nvPicPr>
          <p:cNvPr id="12" name="Immagine 1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xmlns="" id="{36C57F84-1E4F-1BCD-033F-5BA336445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929" y="1802590"/>
            <a:ext cx="2298290" cy="1834349"/>
          </a:xfrm>
          <a:prstGeom prst="rect">
            <a:avLst/>
          </a:prstGeom>
        </p:spPr>
      </p:pic>
      <p:pic>
        <p:nvPicPr>
          <p:cNvPr id="59" name="Immagine 58" descr="Immagine che contiene testo, Carattere, software, numero&#10;&#10;Descrizione generata automaticamente">
            <a:extLst>
              <a:ext uri="{FF2B5EF4-FFF2-40B4-BE49-F238E27FC236}">
                <a16:creationId xmlns:a16="http://schemas.microsoft.com/office/drawing/2014/main" xmlns="" id="{97E42337-9692-C83B-8EFF-813130739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52" y="4409943"/>
            <a:ext cx="4748588" cy="1471062"/>
          </a:xfrm>
          <a:prstGeom prst="rect">
            <a:avLst/>
          </a:prstGeom>
        </p:spPr>
      </p:pic>
      <p:sp>
        <p:nvSpPr>
          <p:cNvPr id="60" name="Freccia circolare a sinistra 59">
            <a:extLst>
              <a:ext uri="{FF2B5EF4-FFF2-40B4-BE49-F238E27FC236}">
                <a16:creationId xmlns:a16="http://schemas.microsoft.com/office/drawing/2014/main" xmlns="" id="{05A917D8-8098-8ECB-E2EC-5DBD482423DD}"/>
              </a:ext>
            </a:extLst>
          </p:cNvPr>
          <p:cNvSpPr/>
          <p:nvPr/>
        </p:nvSpPr>
        <p:spPr>
          <a:xfrm>
            <a:off x="5928852" y="2615381"/>
            <a:ext cx="2369574" cy="306766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xmlns="" id="{E08115B2-D729-BEA3-26E5-815F1CEEF9FD}"/>
              </a:ext>
            </a:extLst>
          </p:cNvPr>
          <p:cNvSpPr txBox="1"/>
          <p:nvPr/>
        </p:nvSpPr>
        <p:spPr>
          <a:xfrm rot="462295">
            <a:off x="5994525" y="2297978"/>
            <a:ext cx="1531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refactoring </a:t>
            </a:r>
            <a:endParaRPr lang="it-IT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xmlns="" id="{FF80A855-3E66-6AB6-E957-940564C860D8}"/>
              </a:ext>
            </a:extLst>
          </p:cNvPr>
          <p:cNvSpPr txBox="1"/>
          <p:nvPr/>
        </p:nvSpPr>
        <p:spPr>
          <a:xfrm rot="1805082">
            <a:off x="7259144" y="2707805"/>
            <a:ext cx="1398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assertions</a:t>
            </a:r>
            <a:endParaRPr lang="it-IT" b="1" dirty="0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xmlns="" id="{8ABD11B0-D5CF-4A9C-1F15-1784B4E0BBCD}"/>
              </a:ext>
            </a:extLst>
          </p:cNvPr>
          <p:cNvSpPr txBox="1"/>
          <p:nvPr/>
        </p:nvSpPr>
        <p:spPr>
          <a:xfrm rot="18947422">
            <a:off x="7575755" y="4677821"/>
            <a:ext cx="144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building</a:t>
            </a: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07F0B3-4761-7FC2-95C4-41EDD1B5D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640981F-C31B-301B-B7BD-B5EC9536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Docker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xmlns="" id="{199E50DF-78A5-D419-EA42-07A07A339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84511" cy="54274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B9CEE193-464D-D2EC-2A3F-2B72D398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E5423B6E-49FD-B013-100A-9C02C170A6E8}"/>
              </a:ext>
            </a:extLst>
          </p:cNvPr>
          <p:cNvSpPr txBox="1"/>
          <p:nvPr/>
        </p:nvSpPr>
        <p:spPr>
          <a:xfrm>
            <a:off x="5476723" y="1692051"/>
            <a:ext cx="33165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Docker image was created from the </a:t>
            </a:r>
            <a:r>
              <a:rPr lang="en-US" b="1" dirty="0" err="1"/>
              <a:t>Dockerfile</a:t>
            </a:r>
            <a:r>
              <a:rPr lang="en-US" b="1" dirty="0"/>
              <a:t> in the photo</a:t>
            </a:r>
            <a:endParaRPr lang="it-IT" b="1" dirty="0"/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xmlns="" id="{3AE3CD36-FB89-82B6-38F6-11814DD5A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70" y="1667473"/>
            <a:ext cx="4523566" cy="2146451"/>
          </a:xfrm>
          <a:prstGeom prst="rect">
            <a:avLst/>
          </a:prstGeom>
        </p:spPr>
      </p:pic>
      <p:sp>
        <p:nvSpPr>
          <p:cNvPr id="9" name="Freccia curva 8">
            <a:extLst>
              <a:ext uri="{FF2B5EF4-FFF2-40B4-BE49-F238E27FC236}">
                <a16:creationId xmlns:a16="http://schemas.microsoft.com/office/drawing/2014/main" xmlns="" id="{100CEBD6-FFD7-D809-E1C0-6C4116A4ACE4}"/>
              </a:ext>
            </a:extLst>
          </p:cNvPr>
          <p:cNvSpPr/>
          <p:nvPr/>
        </p:nvSpPr>
        <p:spPr>
          <a:xfrm rot="10800000" flipH="1">
            <a:off x="1214185" y="3962397"/>
            <a:ext cx="1032191" cy="1641989"/>
          </a:xfrm>
          <a:prstGeom prst="bentArrow">
            <a:avLst>
              <a:gd name="adj1" fmla="val 25000"/>
              <a:gd name="adj2" fmla="val 23750"/>
              <a:gd name="adj3" fmla="val 24047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1" name="Elemento grafico 10" descr="Scatola con riempimento a tinta unita">
            <a:extLst>
              <a:ext uri="{FF2B5EF4-FFF2-40B4-BE49-F238E27FC236}">
                <a16:creationId xmlns:a16="http://schemas.microsoft.com/office/drawing/2014/main" xmlns="" id="{123ECC2B-F988-D7F1-3232-6A5F130FD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84573" y="4862177"/>
            <a:ext cx="914400" cy="9144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5EEF1366-6E9E-9EF0-0C37-27712CF5FB79}"/>
              </a:ext>
            </a:extLst>
          </p:cNvPr>
          <p:cNvSpPr txBox="1"/>
          <p:nvPr/>
        </p:nvSpPr>
        <p:spPr>
          <a:xfrm>
            <a:off x="7538883" y="5762731"/>
            <a:ext cx="2005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Docker container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6A00CA55-B2ED-7B5E-96BC-76C640AC2276}"/>
              </a:ext>
            </a:extLst>
          </p:cNvPr>
          <p:cNvSpPr txBox="1"/>
          <p:nvPr/>
        </p:nvSpPr>
        <p:spPr>
          <a:xfrm rot="5400000">
            <a:off x="1197342" y="4491626"/>
            <a:ext cx="914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build</a:t>
            </a:r>
          </a:p>
        </p:txBody>
      </p:sp>
      <p:pic>
        <p:nvPicPr>
          <p:cNvPr id="18" name="Immagine 17" descr="Immagine che contiene simbolo, diagramma, logo, design&#10;&#10;Descrizione generata automaticamente">
            <a:extLst>
              <a:ext uri="{FF2B5EF4-FFF2-40B4-BE49-F238E27FC236}">
                <a16:creationId xmlns:a16="http://schemas.microsoft.com/office/drawing/2014/main" xmlns="" id="{7FAC91A7-6442-36C7-E200-7AD40086F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376" y="4676292"/>
            <a:ext cx="2218036" cy="1247645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71A662E1-D056-280A-361F-6B3779AB8220}"/>
              </a:ext>
            </a:extLst>
          </p:cNvPr>
          <p:cNvSpPr txBox="1"/>
          <p:nvPr/>
        </p:nvSpPr>
        <p:spPr>
          <a:xfrm>
            <a:off x="2534715" y="5762731"/>
            <a:ext cx="1641357" cy="36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Docker image</a:t>
            </a:r>
            <a:endParaRPr lang="it-IT" dirty="0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xmlns="" id="{947C8A64-CD34-2672-277F-FB76050165E4}"/>
              </a:ext>
            </a:extLst>
          </p:cNvPr>
          <p:cNvSpPr/>
          <p:nvPr/>
        </p:nvSpPr>
        <p:spPr>
          <a:xfrm>
            <a:off x="4613789" y="5082749"/>
            <a:ext cx="2218036" cy="5216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5C0CE579-AF69-1BB2-397F-43CFCD835C76}"/>
              </a:ext>
            </a:extLst>
          </p:cNvPr>
          <p:cNvSpPr txBox="1"/>
          <p:nvPr/>
        </p:nvSpPr>
        <p:spPr>
          <a:xfrm>
            <a:off x="5280407" y="4821195"/>
            <a:ext cx="646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run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9664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FCB5218-6CAB-4877-8591-4FBFDDE4A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999785F-971A-436B-2502-7674FED6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Runnable</a:t>
            </a:r>
            <a:r>
              <a:rPr lang="it-IT" dirty="0"/>
              <a:t> Container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xmlns="" id="{A45010F6-2A6F-C44D-0B9F-C4EDF13D8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84511" cy="54274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FDC53A92-50C4-9997-FBED-260B2B36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5</a:t>
            </a:fld>
            <a:endParaRPr lang="it-IT" dirty="0"/>
          </a:p>
        </p:txBody>
      </p:sp>
      <p:pic>
        <p:nvPicPr>
          <p:cNvPr id="6" name="Immagine 5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xmlns="" id="{07799B91-77EF-E50B-8D21-671D4F17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34" y="1399032"/>
            <a:ext cx="4892502" cy="2415641"/>
          </a:xfrm>
          <a:prstGeom prst="rect">
            <a:avLst/>
          </a:prstGeom>
        </p:spPr>
      </p:pic>
      <p:pic>
        <p:nvPicPr>
          <p:cNvPr id="12" name="Elemento grafico 11" descr="Web design con riempimento a tinta unita">
            <a:extLst>
              <a:ext uri="{FF2B5EF4-FFF2-40B4-BE49-F238E27FC236}">
                <a16:creationId xmlns:a16="http://schemas.microsoft.com/office/drawing/2014/main" xmlns="" id="{E7281F02-AA55-4EBC-D3AF-AAC3FAE9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8076" y="1700606"/>
            <a:ext cx="914400" cy="914400"/>
          </a:xfrm>
          <a:prstGeom prst="rect">
            <a:avLst/>
          </a:prstGeom>
        </p:spPr>
      </p:pic>
      <p:pic>
        <p:nvPicPr>
          <p:cNvPr id="15" name="Elemento grafico 14" descr="Scatola di imballaggio aperta con riempimento a tinta unita">
            <a:extLst>
              <a:ext uri="{FF2B5EF4-FFF2-40B4-BE49-F238E27FC236}">
                <a16:creationId xmlns:a16="http://schemas.microsoft.com/office/drawing/2014/main" xmlns="" id="{7DBD753E-BD55-E6CA-9F5A-19DCEFABA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825752" y="3830981"/>
            <a:ext cx="1823883" cy="1823883"/>
          </a:xfrm>
          <a:prstGeom prst="rect">
            <a:avLst/>
          </a:prstGeom>
        </p:spPr>
      </p:pic>
      <p:pic>
        <p:nvPicPr>
          <p:cNvPr id="26" name="Immagine 25" descr="Immagine che contiene Elementi grafici, logo, clipart, Carattere&#10;&#10;Descrizione generata automaticamente">
            <a:extLst>
              <a:ext uri="{FF2B5EF4-FFF2-40B4-BE49-F238E27FC236}">
                <a16:creationId xmlns:a16="http://schemas.microsoft.com/office/drawing/2014/main" xmlns="" id="{37CC0C1C-CC67-D6B1-4C4C-4DEDC80D8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4283" y="1642618"/>
            <a:ext cx="1026819" cy="1026819"/>
          </a:xfrm>
          <a:prstGeom prst="rect">
            <a:avLst/>
          </a:prstGeom>
        </p:spPr>
      </p:pic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xmlns="" id="{ECA0D9BF-0FF9-D63B-3D49-662CC7FCF6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404419" y="1700606"/>
            <a:ext cx="914400" cy="914400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xmlns="" id="{14A0CF59-21EF-A8F3-02F2-764F54003DE3}"/>
              </a:ext>
            </a:extLst>
          </p:cNvPr>
          <p:cNvCxnSpPr>
            <a:cxnSpLocks/>
          </p:cNvCxnSpPr>
          <p:nvPr/>
        </p:nvCxnSpPr>
        <p:spPr>
          <a:xfrm>
            <a:off x="1525276" y="2669437"/>
            <a:ext cx="457200" cy="12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xmlns="" id="{9AD902D7-55A4-809D-BD50-776F90A95BE8}"/>
              </a:ext>
            </a:extLst>
          </p:cNvPr>
          <p:cNvCxnSpPr/>
          <p:nvPr/>
        </p:nvCxnSpPr>
        <p:spPr>
          <a:xfrm flipH="1">
            <a:off x="3251102" y="2669437"/>
            <a:ext cx="610517" cy="116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xmlns="" id="{64A2C785-816B-29F5-ED4D-E26E2057B40F}"/>
              </a:ext>
            </a:extLst>
          </p:cNvPr>
          <p:cNvCxnSpPr/>
          <p:nvPr/>
        </p:nvCxnSpPr>
        <p:spPr>
          <a:xfrm>
            <a:off x="2737692" y="2841523"/>
            <a:ext cx="0" cy="98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magine 38" descr="Immagine che contiene cartone animato, creatività, arte&#10;&#10;Descrizione generata automaticamente">
            <a:extLst>
              <a:ext uri="{FF2B5EF4-FFF2-40B4-BE49-F238E27FC236}">
                <a16:creationId xmlns:a16="http://schemas.microsoft.com/office/drawing/2014/main" xmlns="" id="{FE68886D-0987-425B-4B69-35E36C4731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2672" y="3962400"/>
            <a:ext cx="1605669" cy="1605669"/>
          </a:xfrm>
          <a:prstGeom prst="rect">
            <a:avLst/>
          </a:prstGeom>
        </p:spPr>
      </p:pic>
      <p:sp>
        <p:nvSpPr>
          <p:cNvPr id="40" name="Freccia a destra 39">
            <a:extLst>
              <a:ext uri="{FF2B5EF4-FFF2-40B4-BE49-F238E27FC236}">
                <a16:creationId xmlns:a16="http://schemas.microsoft.com/office/drawing/2014/main" xmlns="" id="{918983D2-4A6A-7E21-FDD3-CF9AA32DE219}"/>
              </a:ext>
            </a:extLst>
          </p:cNvPr>
          <p:cNvSpPr/>
          <p:nvPr/>
        </p:nvSpPr>
        <p:spPr>
          <a:xfrm>
            <a:off x="3861618" y="4580690"/>
            <a:ext cx="2686665" cy="324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reccia in su 40">
            <a:extLst>
              <a:ext uri="{FF2B5EF4-FFF2-40B4-BE49-F238E27FC236}">
                <a16:creationId xmlns:a16="http://schemas.microsoft.com/office/drawing/2014/main" xmlns="" id="{D77062C3-E0EB-96BB-E75E-31D563A69192}"/>
              </a:ext>
            </a:extLst>
          </p:cNvPr>
          <p:cNvSpPr/>
          <p:nvPr/>
        </p:nvSpPr>
        <p:spPr>
          <a:xfrm rot="1094554">
            <a:off x="8192713" y="2312549"/>
            <a:ext cx="302142" cy="15090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3F41729-F4E2-2AE5-15C7-9D94F4905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4C8A094-A23A-4CEF-1C23-DB5A9D8B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Code coverage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xmlns="" id="{7477F858-5735-88C7-8EC5-9F887432B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84511" cy="54274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5BC9BDBA-8587-D627-7497-720B0D7D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xmlns="" id="{FD49ED28-0683-C772-58E4-8A69A255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75" y="1536961"/>
            <a:ext cx="8880603" cy="40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B1424E1-2D2D-CE8C-3800-B5121E61D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0AEBA87-C536-306C-3F24-02F1E149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Mutation</a:t>
            </a:r>
            <a:r>
              <a:rPr lang="it-IT" dirty="0"/>
              <a:t> coverage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xmlns="" id="{4A74AC1A-7281-B838-1A15-9265392F0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84511" cy="54274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1EF06355-AF98-B4D1-DAA9-3B5B715C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 dirty="0"/>
          </a:p>
        </p:txBody>
      </p:sp>
      <p:pic>
        <p:nvPicPr>
          <p:cNvPr id="6" name="Immagine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xmlns="" id="{A85920A3-5C50-0A4D-EB49-40B52892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1" y="1549526"/>
            <a:ext cx="5682653" cy="458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1D8C17D-800F-3FAF-4621-45C26427A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290DF6E-6990-A0F6-EB6D-9C501BF2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Improving</a:t>
            </a:r>
            <a:r>
              <a:rPr lang="it-IT" dirty="0"/>
              <a:t> Test suites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xmlns="" id="{FB5AD1A7-43B9-43D3-780B-16B9C0929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84511" cy="54274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8CA1CEE1-B1E1-65A9-4261-C95910A1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 dirty="0"/>
          </a:p>
        </p:txBody>
      </p:sp>
      <p:pic>
        <p:nvPicPr>
          <p:cNvPr id="5" name="Immagine 4" descr="Immagine che contiene testo, invertebrato, logo, clipart&#10;&#10;Descrizione generata automaticamente">
            <a:extLst>
              <a:ext uri="{FF2B5EF4-FFF2-40B4-BE49-F238E27FC236}">
                <a16:creationId xmlns:a16="http://schemas.microsoft.com/office/drawing/2014/main" xmlns="" id="{CC627F64-85C0-9B2C-990F-0AC5D7C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72" y="1904693"/>
            <a:ext cx="3207928" cy="101303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xmlns="" id="{28E92FD5-AB1D-C19D-BB97-B950B9320766}"/>
              </a:ext>
            </a:extLst>
          </p:cNvPr>
          <p:cNvCxnSpPr/>
          <p:nvPr/>
        </p:nvCxnSpPr>
        <p:spPr>
          <a:xfrm>
            <a:off x="5427406" y="1730478"/>
            <a:ext cx="0" cy="436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testo, Elementi grafici, logo, design&#10;&#10;Descrizione generata automaticamente">
            <a:extLst>
              <a:ext uri="{FF2B5EF4-FFF2-40B4-BE49-F238E27FC236}">
                <a16:creationId xmlns:a16="http://schemas.microsoft.com/office/drawing/2014/main" xmlns="" id="{0FABC65C-1655-5BB5-0E4B-35DECC514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310" y="1836444"/>
            <a:ext cx="3284232" cy="140822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C7F985A9-25AB-1CE3-578A-369D7E162623}"/>
              </a:ext>
            </a:extLst>
          </p:cNvPr>
          <p:cNvSpPr txBox="1"/>
          <p:nvPr/>
        </p:nvSpPr>
        <p:spPr>
          <a:xfrm>
            <a:off x="893064" y="3168115"/>
            <a:ext cx="2477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Instruction</a:t>
            </a:r>
            <a:r>
              <a:rPr lang="it-IT" dirty="0"/>
              <a:t> coverage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1DF06D2E-A663-EB4A-2CC2-68CD745D7894}"/>
              </a:ext>
            </a:extLst>
          </p:cNvPr>
          <p:cNvSpPr txBox="1"/>
          <p:nvPr/>
        </p:nvSpPr>
        <p:spPr>
          <a:xfrm>
            <a:off x="869902" y="3803615"/>
            <a:ext cx="1986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Branch</a:t>
            </a:r>
            <a:r>
              <a:rPr lang="it-IT" dirty="0"/>
              <a:t> coverage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B69617E5-024F-7180-2B6E-A3880A46ECE4}"/>
              </a:ext>
            </a:extLst>
          </p:cNvPr>
          <p:cNvSpPr txBox="1"/>
          <p:nvPr/>
        </p:nvSpPr>
        <p:spPr>
          <a:xfrm>
            <a:off x="5757179" y="3122541"/>
            <a:ext cx="2511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Instruction</a:t>
            </a:r>
            <a:r>
              <a:rPr lang="it-IT" dirty="0"/>
              <a:t> coverage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4DDE3188-B29B-B5C4-4DDE-1C6E61F20C43}"/>
              </a:ext>
            </a:extLst>
          </p:cNvPr>
          <p:cNvSpPr txBox="1"/>
          <p:nvPr/>
        </p:nvSpPr>
        <p:spPr>
          <a:xfrm>
            <a:off x="5737515" y="3846216"/>
            <a:ext cx="1986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Branch</a:t>
            </a:r>
            <a:r>
              <a:rPr lang="it-IT" dirty="0"/>
              <a:t> coverage</a:t>
            </a:r>
          </a:p>
        </p:txBody>
      </p:sp>
      <p:sp>
        <p:nvSpPr>
          <p:cNvPr id="18" name="Freccia in su 17">
            <a:extLst>
              <a:ext uri="{FF2B5EF4-FFF2-40B4-BE49-F238E27FC236}">
                <a16:creationId xmlns:a16="http://schemas.microsoft.com/office/drawing/2014/main" xmlns="" id="{AB993AC4-BE10-ED7A-126F-18701EE09CA7}"/>
              </a:ext>
            </a:extLst>
          </p:cNvPr>
          <p:cNvSpPr/>
          <p:nvPr/>
        </p:nvSpPr>
        <p:spPr>
          <a:xfrm>
            <a:off x="3868989" y="3181760"/>
            <a:ext cx="481781" cy="365125"/>
          </a:xfrm>
          <a:prstGeom prst="upArrow">
            <a:avLst/>
          </a:prstGeom>
          <a:solidFill>
            <a:srgbClr val="37E1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su 19">
            <a:extLst>
              <a:ext uri="{FF2B5EF4-FFF2-40B4-BE49-F238E27FC236}">
                <a16:creationId xmlns:a16="http://schemas.microsoft.com/office/drawing/2014/main" xmlns="" id="{747549CF-4ED2-BB01-44E4-5B48849B78AE}"/>
              </a:ext>
            </a:extLst>
          </p:cNvPr>
          <p:cNvSpPr/>
          <p:nvPr/>
        </p:nvSpPr>
        <p:spPr>
          <a:xfrm>
            <a:off x="3868989" y="3778994"/>
            <a:ext cx="481781" cy="365125"/>
          </a:xfrm>
          <a:prstGeom prst="upArrow">
            <a:avLst/>
          </a:prstGeom>
          <a:solidFill>
            <a:srgbClr val="37E1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2F438105-832F-8DB8-7CCC-CB04C523FB2E}"/>
              </a:ext>
            </a:extLst>
          </p:cNvPr>
          <p:cNvSpPr txBox="1"/>
          <p:nvPr/>
        </p:nvSpPr>
        <p:spPr>
          <a:xfrm>
            <a:off x="4565267" y="3168115"/>
            <a:ext cx="533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1%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9D878E63-1804-F8BC-C52A-1548435A4ABA}"/>
              </a:ext>
            </a:extLst>
          </p:cNvPr>
          <p:cNvSpPr txBox="1"/>
          <p:nvPr/>
        </p:nvSpPr>
        <p:spPr>
          <a:xfrm>
            <a:off x="4564235" y="3778994"/>
            <a:ext cx="533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3%</a:t>
            </a:r>
          </a:p>
        </p:txBody>
      </p:sp>
      <p:sp>
        <p:nvSpPr>
          <p:cNvPr id="26" name="Uguale a 25">
            <a:extLst>
              <a:ext uri="{FF2B5EF4-FFF2-40B4-BE49-F238E27FC236}">
                <a16:creationId xmlns:a16="http://schemas.microsoft.com/office/drawing/2014/main" xmlns="" id="{04328649-1C8D-96D2-C61A-42D412D8DB16}"/>
              </a:ext>
            </a:extLst>
          </p:cNvPr>
          <p:cNvSpPr/>
          <p:nvPr/>
        </p:nvSpPr>
        <p:spPr>
          <a:xfrm>
            <a:off x="8450918" y="3092226"/>
            <a:ext cx="619247" cy="521110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Uguale a 26">
            <a:extLst>
              <a:ext uri="{FF2B5EF4-FFF2-40B4-BE49-F238E27FC236}">
                <a16:creationId xmlns:a16="http://schemas.microsoft.com/office/drawing/2014/main" xmlns="" id="{24D11B8A-FB90-176C-160B-1317C4E7EFF1}"/>
              </a:ext>
            </a:extLst>
          </p:cNvPr>
          <p:cNvSpPr/>
          <p:nvPr/>
        </p:nvSpPr>
        <p:spPr>
          <a:xfrm>
            <a:off x="8460935" y="3846216"/>
            <a:ext cx="619247" cy="521110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xmlns="" id="{868A5542-3DA5-E520-3F95-AAF0B6630B8C}"/>
              </a:ext>
            </a:extLst>
          </p:cNvPr>
          <p:cNvSpPr txBox="1"/>
          <p:nvPr/>
        </p:nvSpPr>
        <p:spPr>
          <a:xfrm>
            <a:off x="855321" y="4832564"/>
            <a:ext cx="231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Mutation</a:t>
            </a:r>
            <a:r>
              <a:rPr lang="it-IT" dirty="0"/>
              <a:t> Coverage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xmlns="" id="{426EE976-7520-629C-414F-8878CE81EAF0}"/>
              </a:ext>
            </a:extLst>
          </p:cNvPr>
          <p:cNvSpPr txBox="1"/>
          <p:nvPr/>
        </p:nvSpPr>
        <p:spPr>
          <a:xfrm>
            <a:off x="845385" y="5492181"/>
            <a:ext cx="1805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Test </a:t>
            </a:r>
            <a:r>
              <a:rPr lang="it-IT" dirty="0" err="1"/>
              <a:t>strength</a:t>
            </a:r>
            <a:endParaRPr lang="it-IT" dirty="0"/>
          </a:p>
        </p:txBody>
      </p:sp>
      <p:sp>
        <p:nvSpPr>
          <p:cNvPr id="32" name="Uguale a 31">
            <a:extLst>
              <a:ext uri="{FF2B5EF4-FFF2-40B4-BE49-F238E27FC236}">
                <a16:creationId xmlns:a16="http://schemas.microsoft.com/office/drawing/2014/main" xmlns="" id="{A262B723-FECC-FC8A-0DAA-5E72FBDDE892}"/>
              </a:ext>
            </a:extLst>
          </p:cNvPr>
          <p:cNvSpPr/>
          <p:nvPr/>
        </p:nvSpPr>
        <p:spPr>
          <a:xfrm>
            <a:off x="3800257" y="4756675"/>
            <a:ext cx="619247" cy="521110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3" name="Uguale a 32">
            <a:extLst>
              <a:ext uri="{FF2B5EF4-FFF2-40B4-BE49-F238E27FC236}">
                <a16:creationId xmlns:a16="http://schemas.microsoft.com/office/drawing/2014/main" xmlns="" id="{1306080D-3F19-ABD6-CACF-05FCAFBAC145}"/>
              </a:ext>
            </a:extLst>
          </p:cNvPr>
          <p:cNvSpPr/>
          <p:nvPr/>
        </p:nvSpPr>
        <p:spPr>
          <a:xfrm>
            <a:off x="3800257" y="5492181"/>
            <a:ext cx="619247" cy="521110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xmlns="" id="{35BF2273-3D63-8FF4-3E6F-AB59A5312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103" y="4832564"/>
            <a:ext cx="2359356" cy="499915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xmlns="" id="{9BACB275-4221-5893-49EB-C8E061460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103" y="5492181"/>
            <a:ext cx="1859441" cy="499915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xmlns="" id="{DD454B79-D58E-60FC-EDD6-CF5BAFDE5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2793" y="4920963"/>
            <a:ext cx="475529" cy="323116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xmlns="" id="{A30B742F-764A-F56E-C2E0-E81512465B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1438" y="5585892"/>
            <a:ext cx="518205" cy="384081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xmlns="" id="{BAB3CF96-C5A4-248E-782B-79705EF89F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0501" y="5585892"/>
            <a:ext cx="627942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1C20158-4E5F-2CAE-E1CF-37E6CD03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8A112DB-F918-E705-FB5A-AE2DF391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JMH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xmlns="" id="{E602B74F-4C5B-7206-4176-ADE275EC3A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84511" cy="54274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0EB2B901-7206-A099-EFE8-745FB52E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620784D9-F3BF-CDD7-1A55-90BAA4FA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1" y="1589356"/>
            <a:ext cx="9933748" cy="623516"/>
          </a:xfrm>
          <a:prstGeom prst="rect">
            <a:avLst/>
          </a:prstGeom>
        </p:spPr>
      </p:pic>
      <p:sp>
        <p:nvSpPr>
          <p:cNvPr id="8" name="Freccia in giù 7">
            <a:extLst>
              <a:ext uri="{FF2B5EF4-FFF2-40B4-BE49-F238E27FC236}">
                <a16:creationId xmlns:a16="http://schemas.microsoft.com/office/drawing/2014/main" xmlns="" id="{DEB57214-644C-7F2C-DBC5-65C222085600}"/>
              </a:ext>
            </a:extLst>
          </p:cNvPr>
          <p:cNvSpPr/>
          <p:nvPr/>
        </p:nvSpPr>
        <p:spPr>
          <a:xfrm>
            <a:off x="1172754" y="2306115"/>
            <a:ext cx="334297" cy="7782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A69646DE-F923-2A1B-D0F0-4186C4C25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08" y="2306115"/>
            <a:ext cx="365792" cy="79254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3F3BA536-CB30-82AC-EC4B-95325A897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356" y="2320413"/>
            <a:ext cx="371888" cy="79254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78E0FA4D-A223-0E1F-E827-A787E8C3C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381" y="2306116"/>
            <a:ext cx="371888" cy="79254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F926B884-0856-3C5A-A719-CACF80988903}"/>
              </a:ext>
            </a:extLst>
          </p:cNvPr>
          <p:cNvSpPr txBox="1"/>
          <p:nvPr/>
        </p:nvSpPr>
        <p:spPr>
          <a:xfrm>
            <a:off x="2938458" y="3502851"/>
            <a:ext cx="5943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JMH </a:t>
            </a:r>
            <a:r>
              <a:rPr lang="it-IT" b="1" dirty="0" err="1"/>
              <a:t>Dependecies</a:t>
            </a:r>
            <a:r>
              <a:rPr lang="it-IT" b="1" dirty="0"/>
              <a:t> &amp; Plugins + </a:t>
            </a:r>
            <a:r>
              <a:rPr lang="it-IT" b="1" dirty="0" err="1"/>
              <a:t>Bechmark</a:t>
            </a:r>
            <a:r>
              <a:rPr lang="it-IT" b="1" dirty="0"/>
              <a:t> Classes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xmlns="" id="{74B8743F-8BB9-4402-5DF6-4C46CF92E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046" y="4248853"/>
            <a:ext cx="371888" cy="79254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34652ADA-7006-F854-1A88-C8B51024CCD1}"/>
              </a:ext>
            </a:extLst>
          </p:cNvPr>
          <p:cNvSpPr txBox="1"/>
          <p:nvPr/>
        </p:nvSpPr>
        <p:spPr>
          <a:xfrm>
            <a:off x="2355155" y="5268644"/>
            <a:ext cx="6619671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Moditect</a:t>
            </a:r>
            <a:r>
              <a:rPr lang="it-IT" b="1" dirty="0">
                <a:solidFill>
                  <a:schemeClr val="bg1"/>
                </a:solidFill>
              </a:rPr>
              <a:t>-</a:t>
            </a:r>
            <a:r>
              <a:rPr lang="it-IT" b="1" dirty="0" err="1">
                <a:solidFill>
                  <a:schemeClr val="bg1"/>
                </a:solidFill>
              </a:rPr>
              <a:t>maven</a:t>
            </a:r>
            <a:r>
              <a:rPr lang="it-IT" b="1" dirty="0">
                <a:solidFill>
                  <a:schemeClr val="bg1"/>
                </a:solidFill>
              </a:rPr>
              <a:t>-plugin </a:t>
            </a:r>
            <a:r>
              <a:rPr lang="it-IT" b="1" dirty="0" err="1">
                <a:solidFill>
                  <a:schemeClr val="bg1"/>
                </a:solidFill>
              </a:rPr>
              <a:t>failing</a:t>
            </a:r>
            <a:r>
              <a:rPr lang="it-IT" b="1" dirty="0">
                <a:solidFill>
                  <a:schemeClr val="bg1"/>
                </a:solidFill>
              </a:rPr>
              <a:t> to generate module-info.java</a:t>
            </a:r>
          </a:p>
        </p:txBody>
      </p:sp>
    </p:spTree>
    <p:extLst>
      <p:ext uri="{BB962C8B-B14F-4D97-AF65-F5344CB8AC3E}">
        <p14:creationId xmlns:p14="http://schemas.microsoft.com/office/powerpoint/2010/main" val="558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zato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42512_TF16411248_Win32" id="{0DCA8045-F8C6-4D44-8712-B51748708089}" vid="{B1184A27-7864-4C79-990D-C3236FD2E66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{08439271-8C01-4804-99AF-FB68FEAAC4FF}tf16411248_win32</Template>
  <TotalTime>248</TotalTime>
  <Words>272</Words>
  <Application>Microsoft Office PowerPoint</Application>
  <PresentationFormat>Widescreen</PresentationFormat>
  <Paragraphs>65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Avenir Next LT Pro Light</vt:lpstr>
      <vt:lpstr>Calibri</vt:lpstr>
      <vt:lpstr>Posterama</vt:lpstr>
      <vt:lpstr>Personalizzato</vt:lpstr>
      <vt:lpstr>Software dependability project presentation</vt:lpstr>
      <vt:lpstr>Analysis of Apache commons dbutils</vt:lpstr>
      <vt:lpstr>Software quality and ci/cd</vt:lpstr>
      <vt:lpstr>Docker</vt:lpstr>
      <vt:lpstr>Runnable Container</vt:lpstr>
      <vt:lpstr>Code coverage</vt:lpstr>
      <vt:lpstr>Mutation coverage</vt:lpstr>
      <vt:lpstr>Improving Test suites</vt:lpstr>
      <vt:lpstr>JMH</vt:lpstr>
      <vt:lpstr>Vulnerabilities</vt:lpstr>
      <vt:lpstr>Grazie per l’attenzione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dependability project presentation</dc:title>
  <dc:creator>ANDREA BUCCI</dc:creator>
  <cp:lastModifiedBy>Account Microsoft</cp:lastModifiedBy>
  <cp:revision>4</cp:revision>
  <dcterms:created xsi:type="dcterms:W3CDTF">2025-01-01T11:56:13Z</dcterms:created>
  <dcterms:modified xsi:type="dcterms:W3CDTF">2025-01-01T16:05:34Z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