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6"/>
  </p:notesMasterIdLst>
  <p:sldIdLst>
    <p:sldId id="256" r:id="rId2"/>
    <p:sldId id="259" r:id="rId3"/>
    <p:sldId id="261" r:id="rId4"/>
    <p:sldId id="263" r:id="rId5"/>
    <p:sldId id="271" r:id="rId6"/>
    <p:sldId id="257" r:id="rId7"/>
    <p:sldId id="264" r:id="rId8"/>
    <p:sldId id="265" r:id="rId9"/>
    <p:sldId id="266" r:id="rId10"/>
    <p:sldId id="275" r:id="rId11"/>
    <p:sldId id="274" r:id="rId12"/>
    <p:sldId id="269" r:id="rId13"/>
    <p:sldId id="272" r:id="rId14"/>
    <p:sldId id="273" r:id="rId15"/>
  </p:sldIdLst>
  <p:sldSz cx="12192000" cy="6858000"/>
  <p:notesSz cx="6858000" cy="9144000"/>
  <p:defaultTextStyle>
    <a:defPPr>
      <a:defRPr lang="es-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67B2"/>
    <a:srgbClr val="063B67"/>
    <a:srgbClr val="043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56"/>
    <p:restoredTop sz="85534"/>
  </p:normalViewPr>
  <p:slideViewPr>
    <p:cSldViewPr snapToGrid="0" snapToObjects="1">
      <p:cViewPr varScale="1">
        <p:scale>
          <a:sx n="136" d="100"/>
          <a:sy n="136" d="100"/>
        </p:scale>
        <p:origin x="960"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vannia/Documents/Brainstation/Capstone%20power/final/data/BUDG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00" b="0" i="0" u="none" strike="noStrike" kern="1200" spc="0" baseline="0">
                <a:solidFill>
                  <a:schemeClr val="tx2">
                    <a:lumMod val="90000"/>
                    <a:lumOff val="10000"/>
                  </a:schemeClr>
                </a:solidFill>
                <a:latin typeface="+mn-lt"/>
                <a:ea typeface="+mn-ea"/>
                <a:cs typeface="+mn-cs"/>
              </a:defRPr>
            </a:pPr>
            <a:r>
              <a:rPr lang="es-MX" sz="1600" dirty="0">
                <a:solidFill>
                  <a:schemeClr val="tx2">
                    <a:lumMod val="90000"/>
                    <a:lumOff val="10000"/>
                  </a:schemeClr>
                </a:solidFill>
              </a:rPr>
              <a:t>Non</a:t>
            </a:r>
            <a:r>
              <a:rPr lang="es-MX" sz="1600" baseline="0" dirty="0">
                <a:solidFill>
                  <a:schemeClr val="tx2">
                    <a:lumMod val="90000"/>
                    <a:lumOff val="10000"/>
                  </a:schemeClr>
                </a:solidFill>
              </a:rPr>
              <a:t>-residential Electricity Sale in 2007</a:t>
            </a:r>
            <a:endParaRPr lang="es-MX" sz="1600" dirty="0">
              <a:solidFill>
                <a:schemeClr val="tx2">
                  <a:lumMod val="90000"/>
                  <a:lumOff val="10000"/>
                </a:schemeClr>
              </a:solidFill>
            </a:endParaRPr>
          </a:p>
        </c:rich>
      </c:tx>
      <c:layout>
        <c:manualLayout>
          <c:xMode val="edge"/>
          <c:yMode val="edge"/>
          <c:x val="0.31556160013765766"/>
          <c:y val="1.1617403235949918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2">
                  <a:lumMod val="90000"/>
                  <a:lumOff val="10000"/>
                </a:schemeClr>
              </a:solidFill>
              <a:latin typeface="+mn-lt"/>
              <a:ea typeface="+mn-ea"/>
              <a:cs typeface="+mn-cs"/>
            </a:defRPr>
          </a:pPr>
          <a:endParaRPr lang="es-CA"/>
        </a:p>
      </c:txPr>
    </c:title>
    <c:autoTitleDeleted val="0"/>
    <c:plotArea>
      <c:layout/>
      <c:lineChart>
        <c:grouping val="standard"/>
        <c:varyColors val="0"/>
        <c:ser>
          <c:idx val="0"/>
          <c:order val="0"/>
          <c:spPr>
            <a:ln w="28575" cap="rnd">
              <a:solidFill>
                <a:schemeClr val="tx2">
                  <a:lumMod val="90000"/>
                  <a:lumOff val="10000"/>
                </a:schemeClr>
              </a:solidFill>
              <a:round/>
            </a:ln>
            <a:effectLst/>
          </c:spPr>
          <c:marker>
            <c:symbol val="none"/>
          </c:marker>
          <c:cat>
            <c:numRef>
              <c:f>Prices!$A$2:$A$13</c:f>
              <c:numCache>
                <c:formatCode>m/d/yy</c:formatCode>
                <c:ptCount val="12"/>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numCache>
            </c:numRef>
          </c:cat>
          <c:val>
            <c:numRef>
              <c:f>Prices!$F$2:$F$13</c:f>
              <c:numCache>
                <c:formatCode>_-"$"* #,##0_-;\-"$"* #,##0_-;_-"$"* "-"??_-;_-@_-</c:formatCode>
                <c:ptCount val="12"/>
                <c:pt idx="0">
                  <c:v>61489964504.813576</c:v>
                </c:pt>
                <c:pt idx="1">
                  <c:v>55678658325.056671</c:v>
                </c:pt>
                <c:pt idx="2">
                  <c:v>57559774822.948769</c:v>
                </c:pt>
                <c:pt idx="3">
                  <c:v>49709535434.148849</c:v>
                </c:pt>
                <c:pt idx="4">
                  <c:v>45873191307.970222</c:v>
                </c:pt>
                <c:pt idx="5">
                  <c:v>45884760525.130638</c:v>
                </c:pt>
                <c:pt idx="6">
                  <c:v>48506837171.727974</c:v>
                </c:pt>
                <c:pt idx="7">
                  <c:v>51943187236.506096</c:v>
                </c:pt>
                <c:pt idx="8">
                  <c:v>48245539496.199638</c:v>
                </c:pt>
                <c:pt idx="9">
                  <c:v>52167308687.568703</c:v>
                </c:pt>
                <c:pt idx="10">
                  <c:v>54695452673.303993</c:v>
                </c:pt>
                <c:pt idx="11">
                  <c:v>61429821171.394211</c:v>
                </c:pt>
              </c:numCache>
            </c:numRef>
          </c:val>
          <c:smooth val="0"/>
          <c:extLst>
            <c:ext xmlns:c16="http://schemas.microsoft.com/office/drawing/2014/chart" uri="{C3380CC4-5D6E-409C-BE32-E72D297353CC}">
              <c16:uniqueId val="{00000000-B57F-0041-8036-72988DD1E866}"/>
            </c:ext>
          </c:extLst>
        </c:ser>
        <c:dLbls>
          <c:showLegendKey val="0"/>
          <c:showVal val="0"/>
          <c:showCatName val="0"/>
          <c:showSerName val="0"/>
          <c:showPercent val="0"/>
          <c:showBubbleSize val="0"/>
        </c:dLbls>
        <c:smooth val="0"/>
        <c:axId val="1612849055"/>
        <c:axId val="1612841999"/>
      </c:lineChart>
      <c:dateAx>
        <c:axId val="1612849055"/>
        <c:scaling>
          <c:orientation val="minMax"/>
        </c:scaling>
        <c:delete val="0"/>
        <c:axPos val="b"/>
        <c:numFmt formatCode="[$-1009]mmm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2">
                    <a:lumMod val="90000"/>
                    <a:lumOff val="10000"/>
                  </a:schemeClr>
                </a:solidFill>
                <a:latin typeface="+mn-lt"/>
                <a:ea typeface="+mn-ea"/>
                <a:cs typeface="+mn-cs"/>
              </a:defRPr>
            </a:pPr>
            <a:endParaRPr lang="es-CA"/>
          </a:p>
        </c:txPr>
        <c:crossAx val="1612841999"/>
        <c:crosses val="autoZero"/>
        <c:auto val="1"/>
        <c:lblOffset val="100"/>
        <c:baseTimeUnit val="months"/>
      </c:dateAx>
      <c:valAx>
        <c:axId val="1612841999"/>
        <c:scaling>
          <c:orientation val="minMax"/>
          <c:min val="40000000000"/>
        </c:scaling>
        <c:delete val="0"/>
        <c:axPos val="l"/>
        <c:majorGridlines>
          <c:spPr>
            <a:ln w="9525" cap="flat" cmpd="sng" algn="ctr">
              <a:solidFill>
                <a:schemeClr val="tx1">
                  <a:lumMod val="15000"/>
                  <a:lumOff val="85000"/>
                </a:schemeClr>
              </a:solidFill>
              <a:round/>
            </a:ln>
            <a:effectLst/>
          </c:spPr>
        </c:majorGridlines>
        <c:numFmt formatCode="#,##0_);\(#,##0\)" sourceLinked="0"/>
        <c:majorTickMark val="none"/>
        <c:minorTickMark val="none"/>
        <c:tickLblPos val="nextTo"/>
        <c:spPr>
          <a:noFill/>
          <a:ln>
            <a:solidFill>
              <a:schemeClr val="tx2">
                <a:lumMod val="90000"/>
                <a:lumOff val="10000"/>
              </a:schemeClr>
            </a:solidFill>
          </a:ln>
          <a:effectLst/>
        </c:spPr>
        <c:txPr>
          <a:bodyPr rot="-60000000" spcFirstLastPara="1" vertOverflow="ellipsis" vert="horz" wrap="square" anchor="ctr" anchorCtr="1"/>
          <a:lstStyle/>
          <a:p>
            <a:pPr>
              <a:defRPr sz="1100" b="0" i="0" u="none" strike="noStrike" kern="1200" baseline="0">
                <a:solidFill>
                  <a:schemeClr val="tx2">
                    <a:lumMod val="90000"/>
                    <a:lumOff val="10000"/>
                  </a:schemeClr>
                </a:solidFill>
                <a:latin typeface="+mn-lt"/>
                <a:ea typeface="+mn-ea"/>
                <a:cs typeface="+mn-cs"/>
              </a:defRPr>
            </a:pPr>
            <a:endParaRPr lang="es-CA"/>
          </a:p>
        </c:txPr>
        <c:crossAx val="1612849055"/>
        <c:crosses val="autoZero"/>
        <c:crossBetween val="between"/>
        <c:dispUnits>
          <c:builtInUnit val="millions"/>
          <c:dispUnitsLbl>
            <c:layout>
              <c:manualLayout>
                <c:xMode val="edge"/>
                <c:yMode val="edge"/>
                <c:x val="0"/>
                <c:y val="0.37624098603331063"/>
              </c:manualLayout>
            </c:layout>
            <c:tx>
              <c:rich>
                <a:bodyPr rot="-5400000" spcFirstLastPara="1" vertOverflow="ellipsis" vert="horz" wrap="square" anchor="ctr" anchorCtr="0"/>
                <a:lstStyle/>
                <a:p>
                  <a:pPr>
                    <a:defRPr sz="1400" b="0" i="0" u="none" strike="noStrike" kern="1200" baseline="0">
                      <a:solidFill>
                        <a:schemeClr val="tx2">
                          <a:lumMod val="90000"/>
                          <a:lumOff val="10000"/>
                        </a:schemeClr>
                      </a:solidFill>
                      <a:latin typeface="+mn-lt"/>
                      <a:ea typeface="+mn-ea"/>
                      <a:cs typeface="+mn-cs"/>
                    </a:defRPr>
                  </a:pPr>
                  <a:r>
                    <a:rPr lang="es-MX" sz="1400">
                      <a:solidFill>
                        <a:schemeClr val="tx2">
                          <a:lumMod val="90000"/>
                          <a:lumOff val="10000"/>
                        </a:schemeClr>
                      </a:solidFill>
                    </a:rPr>
                    <a:t>Millions</a:t>
                  </a:r>
                  <a:r>
                    <a:rPr lang="es-MX" sz="1400" baseline="0">
                      <a:solidFill>
                        <a:schemeClr val="tx2">
                          <a:lumMod val="90000"/>
                          <a:lumOff val="10000"/>
                        </a:schemeClr>
                      </a:solidFill>
                    </a:rPr>
                    <a:t> in CAD</a:t>
                  </a:r>
                </a:p>
              </c:rich>
            </c:tx>
            <c:spPr>
              <a:noFill/>
              <a:ln>
                <a:noFill/>
              </a:ln>
              <a:effectLst/>
            </c:spPr>
            <c:txPr>
              <a:bodyPr rot="-5400000" spcFirstLastPara="1" vertOverflow="ellipsis" vert="horz" wrap="square" anchor="ctr" anchorCtr="0"/>
              <a:lstStyle/>
              <a:p>
                <a:pPr>
                  <a:defRPr sz="1400" b="0" i="0" u="none" strike="noStrike" kern="1200" baseline="0">
                    <a:solidFill>
                      <a:schemeClr val="tx2">
                        <a:lumMod val="90000"/>
                        <a:lumOff val="10000"/>
                      </a:schemeClr>
                    </a:solidFill>
                    <a:latin typeface="+mn-lt"/>
                    <a:ea typeface="+mn-ea"/>
                    <a:cs typeface="+mn-cs"/>
                  </a:defRPr>
                </a:pPr>
                <a:endParaRPr lang="es-CA"/>
              </a:p>
            </c:txPr>
          </c:dispUnitsLbl>
        </c:dispUnits>
      </c:valAx>
      <c:spPr>
        <a:noFill/>
        <a:ln>
          <a:noFill/>
        </a:ln>
        <a:effectLst/>
      </c:spPr>
    </c:plotArea>
    <c:plotVisOnly val="1"/>
    <c:dispBlanksAs val="gap"/>
    <c:showDLblsOverMax val="0"/>
  </c:chart>
  <c:spPr>
    <a:noFill/>
    <a:ln>
      <a:noFill/>
    </a:ln>
    <a:effectLst/>
  </c:spPr>
  <c:txPr>
    <a:bodyPr/>
    <a:lstStyle/>
    <a:p>
      <a:pPr>
        <a:defRPr/>
      </a:pPr>
      <a:endParaRPr lang="es-CA"/>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C4566-7F3A-4B29-9A6C-8F282BCA33D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77774B8B-1255-496F-A58A-BB650636953E}">
      <dgm:prSet/>
      <dgm:spPr/>
      <dgm:t>
        <a:bodyPr/>
        <a:lstStyle/>
        <a:p>
          <a:pPr>
            <a:lnSpc>
              <a:spcPct val="100000"/>
            </a:lnSpc>
            <a:defRPr b="1"/>
          </a:pPr>
          <a:r>
            <a:rPr lang="en-US" dirty="0"/>
            <a:t>Price per kwh: </a:t>
          </a:r>
        </a:p>
      </dgm:t>
    </dgm:pt>
    <dgm:pt modelId="{67792D36-D22C-4298-88BA-D3AAEFD853F1}" type="parTrans" cxnId="{07B7690A-7BE2-4127-90EE-C362FFC17E4D}">
      <dgm:prSet/>
      <dgm:spPr/>
      <dgm:t>
        <a:bodyPr/>
        <a:lstStyle/>
        <a:p>
          <a:endParaRPr lang="en-US"/>
        </a:p>
      </dgm:t>
    </dgm:pt>
    <dgm:pt modelId="{6923F471-6944-4AEC-A58E-7B7561144BD4}" type="sibTrans" cxnId="{07B7690A-7BE2-4127-90EE-C362FFC17E4D}">
      <dgm:prSet/>
      <dgm:spPr/>
      <dgm:t>
        <a:bodyPr/>
        <a:lstStyle/>
        <a:p>
          <a:endParaRPr lang="en-US"/>
        </a:p>
      </dgm:t>
    </dgm:pt>
    <dgm:pt modelId="{EBD5A4E4-B2D5-49B9-8A27-7115706A360E}">
      <dgm:prSet custT="1"/>
      <dgm:spPr/>
      <dgm:t>
        <a:bodyPr/>
        <a:lstStyle/>
        <a:p>
          <a:pPr>
            <a:lnSpc>
              <a:spcPct val="100000"/>
            </a:lnSpc>
          </a:pPr>
          <a:r>
            <a:rPr lang="en-US" sz="1800" dirty="0"/>
            <a:t>Min $0.99</a:t>
          </a:r>
        </a:p>
      </dgm:t>
    </dgm:pt>
    <dgm:pt modelId="{E2F892EA-C47D-4A28-876F-957A51C7277A}" type="parTrans" cxnId="{B7B7B3E3-2331-49DF-845A-E03FD557E344}">
      <dgm:prSet/>
      <dgm:spPr/>
      <dgm:t>
        <a:bodyPr/>
        <a:lstStyle/>
        <a:p>
          <a:endParaRPr lang="en-US"/>
        </a:p>
      </dgm:t>
    </dgm:pt>
    <dgm:pt modelId="{7ECFD2FB-6107-41F7-BAC1-07D25DEE087B}" type="sibTrans" cxnId="{B7B7B3E3-2331-49DF-845A-E03FD557E344}">
      <dgm:prSet/>
      <dgm:spPr/>
      <dgm:t>
        <a:bodyPr/>
        <a:lstStyle/>
        <a:p>
          <a:endParaRPr lang="en-US"/>
        </a:p>
      </dgm:t>
    </dgm:pt>
    <dgm:pt modelId="{901A2993-FAC1-4C61-AB17-D20E79FE4475}">
      <dgm:prSet custT="1"/>
      <dgm:spPr/>
      <dgm:t>
        <a:bodyPr/>
        <a:lstStyle/>
        <a:p>
          <a:pPr>
            <a:lnSpc>
              <a:spcPct val="100000"/>
            </a:lnSpc>
          </a:pPr>
          <a:r>
            <a:rPr lang="en-US" sz="1800" dirty="0"/>
            <a:t>Max $1.06</a:t>
          </a:r>
        </a:p>
      </dgm:t>
    </dgm:pt>
    <dgm:pt modelId="{66FA56B2-FF9F-4693-904D-B6D88D4FB8FC}" type="parTrans" cxnId="{22593AC4-DCC2-4ECD-943C-94D159BC3CCF}">
      <dgm:prSet/>
      <dgm:spPr/>
      <dgm:t>
        <a:bodyPr/>
        <a:lstStyle/>
        <a:p>
          <a:endParaRPr lang="en-US"/>
        </a:p>
      </dgm:t>
    </dgm:pt>
    <dgm:pt modelId="{49EDFCC8-537B-4052-B8F8-9D0AE8CBDFC7}" type="sibTrans" cxnId="{22593AC4-DCC2-4ECD-943C-94D159BC3CCF}">
      <dgm:prSet/>
      <dgm:spPr/>
      <dgm:t>
        <a:bodyPr/>
        <a:lstStyle/>
        <a:p>
          <a:endParaRPr lang="en-US"/>
        </a:p>
      </dgm:t>
    </dgm:pt>
    <dgm:pt modelId="{DA0A8A4E-8556-4AF3-84C9-62D2646B8A84}">
      <dgm:prSet/>
      <dgm:spPr/>
      <dgm:t>
        <a:bodyPr/>
        <a:lstStyle/>
        <a:p>
          <a:pPr>
            <a:lnSpc>
              <a:spcPct val="100000"/>
            </a:lnSpc>
            <a:defRPr b="1"/>
          </a:pPr>
          <a:r>
            <a:rPr lang="en-US" dirty="0"/>
            <a:t>Transmission and Distribution costs Not included</a:t>
          </a:r>
        </a:p>
      </dgm:t>
    </dgm:pt>
    <dgm:pt modelId="{68B2DF7D-5E05-4D3D-919A-CB8E9DDFDBD0}" type="parTrans" cxnId="{DA03B512-5FE9-4998-AF2D-B0CE34352C02}">
      <dgm:prSet/>
      <dgm:spPr/>
      <dgm:t>
        <a:bodyPr/>
        <a:lstStyle/>
        <a:p>
          <a:endParaRPr lang="en-US"/>
        </a:p>
      </dgm:t>
    </dgm:pt>
    <dgm:pt modelId="{8F9D7E39-3C3C-4523-AF23-C640ECC5EF22}" type="sibTrans" cxnId="{DA03B512-5FE9-4998-AF2D-B0CE34352C02}">
      <dgm:prSet/>
      <dgm:spPr/>
      <dgm:t>
        <a:bodyPr/>
        <a:lstStyle/>
        <a:p>
          <a:endParaRPr lang="en-US"/>
        </a:p>
      </dgm:t>
    </dgm:pt>
    <dgm:pt modelId="{D52B82C1-6615-4E51-9B45-52D8E205290C}" type="pres">
      <dgm:prSet presAssocID="{72EC4566-7F3A-4B29-9A6C-8F282BCA33D4}" presName="root" presStyleCnt="0">
        <dgm:presLayoutVars>
          <dgm:dir/>
          <dgm:resizeHandles val="exact"/>
        </dgm:presLayoutVars>
      </dgm:prSet>
      <dgm:spPr/>
    </dgm:pt>
    <dgm:pt modelId="{085CF8F9-9947-4763-B1AF-2DCB7F42A82A}" type="pres">
      <dgm:prSet presAssocID="{77774B8B-1255-496F-A58A-BB650636953E}" presName="compNode" presStyleCnt="0"/>
      <dgm:spPr/>
    </dgm:pt>
    <dgm:pt modelId="{D6F802D5-7426-430E-92A6-B6F2B2FBDC32}" type="pres">
      <dgm:prSet presAssocID="{77774B8B-1255-496F-A58A-BB650636953E}" presName="iconRect" presStyleLbl="node1" presStyleIdx="0" presStyleCnt="2" custLinFactNeighborX="-73457" custLinFactNeighborY="-8661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ull Battery"/>
        </a:ext>
      </dgm:extLst>
    </dgm:pt>
    <dgm:pt modelId="{243A57C9-20A0-42D2-9AB1-D25D710D3468}" type="pres">
      <dgm:prSet presAssocID="{77774B8B-1255-496F-A58A-BB650636953E}" presName="iconSpace" presStyleCnt="0"/>
      <dgm:spPr/>
    </dgm:pt>
    <dgm:pt modelId="{5DF7CEA1-6171-40EC-BEBD-AF0BC4391159}" type="pres">
      <dgm:prSet presAssocID="{77774B8B-1255-496F-A58A-BB650636953E}" presName="parTx" presStyleLbl="revTx" presStyleIdx="0" presStyleCnt="4" custScaleX="138760" custScaleY="227474" custLinFactY="-100000" custLinFactNeighborX="45664" custLinFactNeighborY="-156385">
        <dgm:presLayoutVars>
          <dgm:chMax val="0"/>
          <dgm:chPref val="0"/>
        </dgm:presLayoutVars>
      </dgm:prSet>
      <dgm:spPr/>
    </dgm:pt>
    <dgm:pt modelId="{42278016-6349-470F-A219-B8492E1309D7}" type="pres">
      <dgm:prSet presAssocID="{77774B8B-1255-496F-A58A-BB650636953E}" presName="txSpace" presStyleCnt="0"/>
      <dgm:spPr/>
    </dgm:pt>
    <dgm:pt modelId="{4707F585-2D6D-4FB5-8380-70B3C4A49E53}" type="pres">
      <dgm:prSet presAssocID="{77774B8B-1255-496F-A58A-BB650636953E}" presName="desTx" presStyleLbl="revTx" presStyleIdx="1" presStyleCnt="4" custLinFactY="-100000" custLinFactNeighborX="54743" custLinFactNeighborY="-146469">
        <dgm:presLayoutVars/>
      </dgm:prSet>
      <dgm:spPr/>
    </dgm:pt>
    <dgm:pt modelId="{ACBCD687-788C-4DA3-A154-E21A15701224}" type="pres">
      <dgm:prSet presAssocID="{6923F471-6944-4AEC-A58E-7B7561144BD4}" presName="sibTrans" presStyleCnt="0"/>
      <dgm:spPr/>
    </dgm:pt>
    <dgm:pt modelId="{D853975F-FF10-4664-9770-2E54FE84C9E6}" type="pres">
      <dgm:prSet presAssocID="{DA0A8A4E-8556-4AF3-84C9-62D2646B8A84}" presName="compNode" presStyleCnt="0"/>
      <dgm:spPr/>
    </dgm:pt>
    <dgm:pt modelId="{71BCB846-B5C9-4342-8280-6E7C07C5E416}" type="pres">
      <dgm:prSet presAssocID="{DA0A8A4E-8556-4AF3-84C9-62D2646B8A84}" presName="iconRect" presStyleLbl="node1" presStyleIdx="1" presStyleCnt="2" custLinFactX="-200000" custLinFactY="80214" custLinFactNeighborX="-201270"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nero"/>
        </a:ext>
      </dgm:extLst>
    </dgm:pt>
    <dgm:pt modelId="{021A2C51-BB44-4CE2-ACE3-B79E646429B6}" type="pres">
      <dgm:prSet presAssocID="{DA0A8A4E-8556-4AF3-84C9-62D2646B8A84}" presName="iconSpace" presStyleCnt="0"/>
      <dgm:spPr/>
    </dgm:pt>
    <dgm:pt modelId="{5352354A-C8C5-4B13-A563-BE2954449FE6}" type="pres">
      <dgm:prSet presAssocID="{DA0A8A4E-8556-4AF3-84C9-62D2646B8A84}" presName="parTx" presStyleLbl="revTx" presStyleIdx="2" presStyleCnt="4" custLinFactNeighborX="-61306" custLinFactNeighborY="95111">
        <dgm:presLayoutVars>
          <dgm:chMax val="0"/>
          <dgm:chPref val="0"/>
        </dgm:presLayoutVars>
      </dgm:prSet>
      <dgm:spPr/>
    </dgm:pt>
    <dgm:pt modelId="{E30AAF5E-D218-4BEB-A28A-8F0925261E5D}" type="pres">
      <dgm:prSet presAssocID="{DA0A8A4E-8556-4AF3-84C9-62D2646B8A84}" presName="txSpace" presStyleCnt="0"/>
      <dgm:spPr/>
    </dgm:pt>
    <dgm:pt modelId="{4F2B4099-FD94-4EB2-AAE0-1049F30F7D59}" type="pres">
      <dgm:prSet presAssocID="{DA0A8A4E-8556-4AF3-84C9-62D2646B8A84}" presName="desTx" presStyleLbl="revTx" presStyleIdx="3" presStyleCnt="4">
        <dgm:presLayoutVars/>
      </dgm:prSet>
      <dgm:spPr/>
    </dgm:pt>
  </dgm:ptLst>
  <dgm:cxnLst>
    <dgm:cxn modelId="{07B7690A-7BE2-4127-90EE-C362FFC17E4D}" srcId="{72EC4566-7F3A-4B29-9A6C-8F282BCA33D4}" destId="{77774B8B-1255-496F-A58A-BB650636953E}" srcOrd="0" destOrd="0" parTransId="{67792D36-D22C-4298-88BA-D3AAEFD853F1}" sibTransId="{6923F471-6944-4AEC-A58E-7B7561144BD4}"/>
    <dgm:cxn modelId="{DA03B512-5FE9-4998-AF2D-B0CE34352C02}" srcId="{72EC4566-7F3A-4B29-9A6C-8F282BCA33D4}" destId="{DA0A8A4E-8556-4AF3-84C9-62D2646B8A84}" srcOrd="1" destOrd="0" parTransId="{68B2DF7D-5E05-4D3D-919A-CB8E9DDFDBD0}" sibTransId="{8F9D7E39-3C3C-4523-AF23-C640ECC5EF22}"/>
    <dgm:cxn modelId="{456E7149-E679-1C44-98B5-3699B218A334}" type="presOf" srcId="{77774B8B-1255-496F-A58A-BB650636953E}" destId="{5DF7CEA1-6171-40EC-BEBD-AF0BC4391159}" srcOrd="0" destOrd="0" presId="urn:microsoft.com/office/officeart/2018/5/layout/CenteredIconLabelDescriptionList"/>
    <dgm:cxn modelId="{EDD3518E-0538-0D4F-8816-890A3FF5C88C}" type="presOf" srcId="{72EC4566-7F3A-4B29-9A6C-8F282BCA33D4}" destId="{D52B82C1-6615-4E51-9B45-52D8E205290C}" srcOrd="0" destOrd="0" presId="urn:microsoft.com/office/officeart/2018/5/layout/CenteredIconLabelDescriptionList"/>
    <dgm:cxn modelId="{17DBA198-264C-D54D-BC84-BCB42E8335DF}" type="presOf" srcId="{EBD5A4E4-B2D5-49B9-8A27-7115706A360E}" destId="{4707F585-2D6D-4FB5-8380-70B3C4A49E53}" srcOrd="0" destOrd="0" presId="urn:microsoft.com/office/officeart/2018/5/layout/CenteredIconLabelDescriptionList"/>
    <dgm:cxn modelId="{22593AC4-DCC2-4ECD-943C-94D159BC3CCF}" srcId="{77774B8B-1255-496F-A58A-BB650636953E}" destId="{901A2993-FAC1-4C61-AB17-D20E79FE4475}" srcOrd="1" destOrd="0" parTransId="{66FA56B2-FF9F-4693-904D-B6D88D4FB8FC}" sibTransId="{49EDFCC8-537B-4052-B8F8-9D0AE8CBDFC7}"/>
    <dgm:cxn modelId="{0BCBFADD-EF3D-6D41-BCE9-748F2FE578F5}" type="presOf" srcId="{901A2993-FAC1-4C61-AB17-D20E79FE4475}" destId="{4707F585-2D6D-4FB5-8380-70B3C4A49E53}" srcOrd="0" destOrd="1" presId="urn:microsoft.com/office/officeart/2018/5/layout/CenteredIconLabelDescriptionList"/>
    <dgm:cxn modelId="{B7B7B3E3-2331-49DF-845A-E03FD557E344}" srcId="{77774B8B-1255-496F-A58A-BB650636953E}" destId="{EBD5A4E4-B2D5-49B9-8A27-7115706A360E}" srcOrd="0" destOrd="0" parTransId="{E2F892EA-C47D-4A28-876F-957A51C7277A}" sibTransId="{7ECFD2FB-6107-41F7-BAC1-07D25DEE087B}"/>
    <dgm:cxn modelId="{4A40A8F4-813C-AE4D-984B-B352918AA7CF}" type="presOf" srcId="{DA0A8A4E-8556-4AF3-84C9-62D2646B8A84}" destId="{5352354A-C8C5-4B13-A563-BE2954449FE6}" srcOrd="0" destOrd="0" presId="urn:microsoft.com/office/officeart/2018/5/layout/CenteredIconLabelDescriptionList"/>
    <dgm:cxn modelId="{6A0B7A11-F92F-2A49-8AF1-95B2D1B54E9F}" type="presParOf" srcId="{D52B82C1-6615-4E51-9B45-52D8E205290C}" destId="{085CF8F9-9947-4763-B1AF-2DCB7F42A82A}" srcOrd="0" destOrd="0" presId="urn:microsoft.com/office/officeart/2018/5/layout/CenteredIconLabelDescriptionList"/>
    <dgm:cxn modelId="{B04EAE2D-CF2D-5242-9C8F-C3F8227F0756}" type="presParOf" srcId="{085CF8F9-9947-4763-B1AF-2DCB7F42A82A}" destId="{D6F802D5-7426-430E-92A6-B6F2B2FBDC32}" srcOrd="0" destOrd="0" presId="urn:microsoft.com/office/officeart/2018/5/layout/CenteredIconLabelDescriptionList"/>
    <dgm:cxn modelId="{F83EC970-C2AF-FE43-AB16-DD1970415044}" type="presParOf" srcId="{085CF8F9-9947-4763-B1AF-2DCB7F42A82A}" destId="{243A57C9-20A0-42D2-9AB1-D25D710D3468}" srcOrd="1" destOrd="0" presId="urn:microsoft.com/office/officeart/2018/5/layout/CenteredIconLabelDescriptionList"/>
    <dgm:cxn modelId="{E29A08DB-FB56-FC4D-A00F-AED9EBA0312C}" type="presParOf" srcId="{085CF8F9-9947-4763-B1AF-2DCB7F42A82A}" destId="{5DF7CEA1-6171-40EC-BEBD-AF0BC4391159}" srcOrd="2" destOrd="0" presId="urn:microsoft.com/office/officeart/2018/5/layout/CenteredIconLabelDescriptionList"/>
    <dgm:cxn modelId="{C8C0AE33-FE2F-584C-AE57-24D381B24CD8}" type="presParOf" srcId="{085CF8F9-9947-4763-B1AF-2DCB7F42A82A}" destId="{42278016-6349-470F-A219-B8492E1309D7}" srcOrd="3" destOrd="0" presId="urn:microsoft.com/office/officeart/2018/5/layout/CenteredIconLabelDescriptionList"/>
    <dgm:cxn modelId="{5573F7BD-07BD-984B-B84E-7ABE58D6FD6C}" type="presParOf" srcId="{085CF8F9-9947-4763-B1AF-2DCB7F42A82A}" destId="{4707F585-2D6D-4FB5-8380-70B3C4A49E53}" srcOrd="4" destOrd="0" presId="urn:microsoft.com/office/officeart/2018/5/layout/CenteredIconLabelDescriptionList"/>
    <dgm:cxn modelId="{DD1F5ADF-CF96-614F-BBDE-2FBA165774D4}" type="presParOf" srcId="{D52B82C1-6615-4E51-9B45-52D8E205290C}" destId="{ACBCD687-788C-4DA3-A154-E21A15701224}" srcOrd="1" destOrd="0" presId="urn:microsoft.com/office/officeart/2018/5/layout/CenteredIconLabelDescriptionList"/>
    <dgm:cxn modelId="{C851971A-D6A9-A04F-A101-FA68CF160063}" type="presParOf" srcId="{D52B82C1-6615-4E51-9B45-52D8E205290C}" destId="{D853975F-FF10-4664-9770-2E54FE84C9E6}" srcOrd="2" destOrd="0" presId="urn:microsoft.com/office/officeart/2018/5/layout/CenteredIconLabelDescriptionList"/>
    <dgm:cxn modelId="{7D9BB41E-4495-6A4A-BB23-AAC4690A3500}" type="presParOf" srcId="{D853975F-FF10-4664-9770-2E54FE84C9E6}" destId="{71BCB846-B5C9-4342-8280-6E7C07C5E416}" srcOrd="0" destOrd="0" presId="urn:microsoft.com/office/officeart/2018/5/layout/CenteredIconLabelDescriptionList"/>
    <dgm:cxn modelId="{EDA6EFFD-3055-B94D-A8E2-D1863AF6E4CD}" type="presParOf" srcId="{D853975F-FF10-4664-9770-2E54FE84C9E6}" destId="{021A2C51-BB44-4CE2-ACE3-B79E646429B6}" srcOrd="1" destOrd="0" presId="urn:microsoft.com/office/officeart/2018/5/layout/CenteredIconLabelDescriptionList"/>
    <dgm:cxn modelId="{294D9286-8269-7348-86C3-D03FA76CFC4B}" type="presParOf" srcId="{D853975F-FF10-4664-9770-2E54FE84C9E6}" destId="{5352354A-C8C5-4B13-A563-BE2954449FE6}" srcOrd="2" destOrd="0" presId="urn:microsoft.com/office/officeart/2018/5/layout/CenteredIconLabelDescriptionList"/>
    <dgm:cxn modelId="{E0396018-CE21-1C42-9903-941FE850C6CE}" type="presParOf" srcId="{D853975F-FF10-4664-9770-2E54FE84C9E6}" destId="{E30AAF5E-D218-4BEB-A28A-8F0925261E5D}" srcOrd="3" destOrd="0" presId="urn:microsoft.com/office/officeart/2018/5/layout/CenteredIconLabelDescriptionList"/>
    <dgm:cxn modelId="{5BD65C92-1E54-BD4A-8A26-B22B0B7CEA61}" type="presParOf" srcId="{D853975F-FF10-4664-9770-2E54FE84C9E6}" destId="{4F2B4099-FD94-4EB2-AAE0-1049F30F7D59}"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802D5-7426-430E-92A6-B6F2B2FBDC32}">
      <dsp:nvSpPr>
        <dsp:cNvPr id="0" name=""/>
        <dsp:cNvSpPr/>
      </dsp:nvSpPr>
      <dsp:spPr>
        <a:xfrm>
          <a:off x="490462" y="171028"/>
          <a:ext cx="655593" cy="655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F7CEA1-6171-40EC-BEBD-AF0BC4391159}">
      <dsp:nvSpPr>
        <dsp:cNvPr id="0" name=""/>
        <dsp:cNvSpPr/>
      </dsp:nvSpPr>
      <dsp:spPr>
        <a:xfrm>
          <a:off x="855608" y="0"/>
          <a:ext cx="2599148" cy="1477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Price per kwh: </a:t>
          </a:r>
        </a:p>
      </dsp:txBody>
      <dsp:txXfrm>
        <a:off x="855608" y="0"/>
        <a:ext cx="2599148" cy="1477990"/>
      </dsp:txXfrm>
    </dsp:sp>
    <dsp:sp modelId="{4707F585-2D6D-4FB5-8380-70B3C4A49E53}">
      <dsp:nvSpPr>
        <dsp:cNvPr id="0" name=""/>
        <dsp:cNvSpPr/>
      </dsp:nvSpPr>
      <dsp:spPr>
        <a:xfrm>
          <a:off x="1388681" y="495951"/>
          <a:ext cx="1873125" cy="669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Min $0.99</a:t>
          </a:r>
        </a:p>
        <a:p>
          <a:pPr marL="0" lvl="0" indent="0" algn="ctr" defTabSz="800100">
            <a:lnSpc>
              <a:spcPct val="100000"/>
            </a:lnSpc>
            <a:spcBef>
              <a:spcPct val="0"/>
            </a:spcBef>
            <a:spcAft>
              <a:spcPct val="35000"/>
            </a:spcAft>
            <a:buNone/>
          </a:pPr>
          <a:r>
            <a:rPr lang="en-US" sz="1800" kern="1200" dirty="0"/>
            <a:t>Max $1.06</a:t>
          </a:r>
        </a:p>
      </dsp:txBody>
      <dsp:txXfrm>
        <a:off x="1388681" y="495951"/>
        <a:ext cx="1873125" cy="669037"/>
      </dsp:txXfrm>
    </dsp:sp>
    <dsp:sp modelId="{71BCB846-B5C9-4342-8280-6E7C07C5E416}">
      <dsp:nvSpPr>
        <dsp:cNvPr id="0" name=""/>
        <dsp:cNvSpPr/>
      </dsp:nvSpPr>
      <dsp:spPr>
        <a:xfrm>
          <a:off x="905274" y="2158498"/>
          <a:ext cx="655593" cy="655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52354A-C8C5-4B13-A563-BE2954449FE6}">
      <dsp:nvSpPr>
        <dsp:cNvPr id="0" name=""/>
        <dsp:cNvSpPr/>
      </dsp:nvSpPr>
      <dsp:spPr>
        <a:xfrm>
          <a:off x="1778872" y="2319341"/>
          <a:ext cx="1873125" cy="649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Transmission and Distribution costs Not included</a:t>
          </a:r>
        </a:p>
      </dsp:txBody>
      <dsp:txXfrm>
        <a:off x="1778872" y="2319341"/>
        <a:ext cx="1873125" cy="649740"/>
      </dsp:txXfrm>
    </dsp:sp>
    <dsp:sp modelId="{4F2B4099-FD94-4EB2-AAE0-1049F30F7D59}">
      <dsp:nvSpPr>
        <dsp:cNvPr id="0" name=""/>
        <dsp:cNvSpPr/>
      </dsp:nvSpPr>
      <dsp:spPr>
        <a:xfrm>
          <a:off x="2927210" y="2383083"/>
          <a:ext cx="1873125" cy="19271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5B6D8-95B9-4F41-8425-2272690A5FED}" type="datetimeFigureOut">
              <a:rPr lang="es-CA" smtClean="0"/>
              <a:t>2022-04-03</a:t>
            </a:fld>
            <a:endParaRPr lang="es-C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64E3A-06C5-594E-9337-3E956CD891A7}" type="slidenum">
              <a:rPr lang="es-CA" smtClean="0"/>
              <a:t>‹Nº›</a:t>
            </a:fld>
            <a:endParaRPr lang="es-CA"/>
          </a:p>
        </p:txBody>
      </p:sp>
    </p:spTree>
    <p:extLst>
      <p:ext uri="{BB962C8B-B14F-4D97-AF65-F5344CB8AC3E}">
        <p14:creationId xmlns:p14="http://schemas.microsoft.com/office/powerpoint/2010/main" val="395745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leanenergyauthority.com/solar-energy-resources/what-is-a-kilowatt-hou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3600" dirty="0"/>
              <a:t>Industry and Businesses must know how much capital to allocate for energy consumption for their production. Equally important, they can determine the cost of their products or services.</a:t>
            </a:r>
            <a:endParaRPr lang="es-CA" sz="3600" dirty="0"/>
          </a:p>
          <a:p>
            <a:endParaRPr lang="es-CA" dirty="0"/>
          </a:p>
        </p:txBody>
      </p:sp>
      <p:sp>
        <p:nvSpPr>
          <p:cNvPr id="4" name="Marcador de número de diapositiva 3"/>
          <p:cNvSpPr>
            <a:spLocks noGrp="1"/>
          </p:cNvSpPr>
          <p:nvPr>
            <p:ph type="sldNum" sz="quarter" idx="5"/>
          </p:nvPr>
        </p:nvSpPr>
        <p:spPr/>
        <p:txBody>
          <a:bodyPr/>
          <a:lstStyle/>
          <a:p>
            <a:fld id="{10B64E3A-06C5-594E-9337-3E956CD891A7}" type="slidenum">
              <a:rPr lang="es-CA" smtClean="0"/>
              <a:t>3</a:t>
            </a:fld>
            <a:endParaRPr lang="es-CA"/>
          </a:p>
        </p:txBody>
      </p:sp>
    </p:spTree>
    <p:extLst>
      <p:ext uri="{BB962C8B-B14F-4D97-AF65-F5344CB8AC3E}">
        <p14:creationId xmlns:p14="http://schemas.microsoft.com/office/powerpoint/2010/main" val="70825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A megawatt hour (Mwh) is equal to 1,000 </a:t>
            </a:r>
            <a:r>
              <a:rPr lang="es-MX" sz="1200" u="sng" dirty="0">
                <a:hlinkClick r:id="rId3"/>
              </a:rPr>
              <a:t>Kilowatt hours</a:t>
            </a:r>
            <a:r>
              <a:rPr lang="es-MX" sz="1200" dirty="0"/>
              <a:t> (Kwh).  It is equal to 1,000 kilowatts of electricity used continuously for one hour.</a:t>
            </a:r>
            <a:endParaRPr lang="es-CA" sz="1200" dirty="0"/>
          </a:p>
          <a:p>
            <a:r>
              <a:rPr lang="es-MX" sz="1200" b="0" i="0" kern="1200" dirty="0">
                <a:solidFill>
                  <a:schemeClr val="tx1"/>
                </a:solidFill>
                <a:effectLst/>
                <a:latin typeface="+mn-lt"/>
                <a:ea typeface="+mn-ea"/>
                <a:cs typeface="+mn-cs"/>
              </a:rPr>
              <a:t>One megawatt is equivalent to the energy produced by 10 automobile engines.</a:t>
            </a:r>
          </a:p>
          <a:p>
            <a:r>
              <a:rPr lang="es-MX" sz="1200" b="0" i="0" kern="1200" dirty="0">
                <a:solidFill>
                  <a:schemeClr val="tx1"/>
                </a:solidFill>
                <a:effectLst/>
                <a:latin typeface="+mn-lt"/>
                <a:ea typeface="+mn-ea"/>
                <a:cs typeface="+mn-cs"/>
              </a:rPr>
              <a:t>It is about equivalent to the amount of electricity used by about 330 homes during one hour.</a:t>
            </a:r>
          </a:p>
          <a:p>
            <a:endParaRPr lang="es-CA" dirty="0"/>
          </a:p>
        </p:txBody>
      </p:sp>
      <p:sp>
        <p:nvSpPr>
          <p:cNvPr id="4" name="Marcador de número de diapositiva 3"/>
          <p:cNvSpPr>
            <a:spLocks noGrp="1"/>
          </p:cNvSpPr>
          <p:nvPr>
            <p:ph type="sldNum" sz="quarter" idx="5"/>
          </p:nvPr>
        </p:nvSpPr>
        <p:spPr/>
        <p:txBody>
          <a:bodyPr/>
          <a:lstStyle/>
          <a:p>
            <a:fld id="{10B64E3A-06C5-594E-9337-3E956CD891A7}" type="slidenum">
              <a:rPr lang="es-CA" smtClean="0"/>
              <a:t>4</a:t>
            </a:fld>
            <a:endParaRPr lang="es-CA"/>
          </a:p>
        </p:txBody>
      </p:sp>
    </p:spTree>
    <p:extLst>
      <p:ext uri="{BB962C8B-B14F-4D97-AF65-F5344CB8AC3E}">
        <p14:creationId xmlns:p14="http://schemas.microsoft.com/office/powerpoint/2010/main" val="48708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A" dirty="0"/>
              <a:t>Because a time series analysis will be conducted is The  timestamp is the independent variable and Value will be the target variable. Where Value is actually Electric Power. </a:t>
            </a:r>
            <a:r>
              <a:rPr lang="es-MX" dirty="0"/>
              <a:t>Electric Power is the rate at which electrical energy is produced</a:t>
            </a:r>
            <a:endParaRPr lang="es-CA" dirty="0"/>
          </a:p>
          <a:p>
            <a:r>
              <a:rPr lang="es-CA" dirty="0"/>
              <a:t>Electric Power can be calculated through the formula.</a:t>
            </a:r>
          </a:p>
          <a:p>
            <a:r>
              <a:rPr lang="es-CA" dirty="0"/>
              <a:t>And scaled on million of megawatts hour. </a:t>
            </a:r>
          </a:p>
        </p:txBody>
      </p:sp>
      <p:sp>
        <p:nvSpPr>
          <p:cNvPr id="4" name="Marcador de número de diapositiva 3"/>
          <p:cNvSpPr>
            <a:spLocks noGrp="1"/>
          </p:cNvSpPr>
          <p:nvPr>
            <p:ph type="sldNum" sz="quarter" idx="5"/>
          </p:nvPr>
        </p:nvSpPr>
        <p:spPr/>
        <p:txBody>
          <a:bodyPr/>
          <a:lstStyle/>
          <a:p>
            <a:fld id="{10B64E3A-06C5-594E-9337-3E956CD891A7}" type="slidenum">
              <a:rPr lang="es-CA" smtClean="0"/>
              <a:t>5</a:t>
            </a:fld>
            <a:endParaRPr lang="es-CA"/>
          </a:p>
        </p:txBody>
      </p:sp>
    </p:spTree>
    <p:extLst>
      <p:ext uri="{BB962C8B-B14F-4D97-AF65-F5344CB8AC3E}">
        <p14:creationId xmlns:p14="http://schemas.microsoft.com/office/powerpoint/2010/main" val="392610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kern="1200" dirty="0">
                <a:solidFill>
                  <a:schemeClr val="tx1"/>
                </a:solidFill>
                <a:effectLst/>
                <a:latin typeface="+mn-lt"/>
                <a:ea typeface="+mn-ea"/>
                <a:cs typeface="+mn-cs"/>
              </a:rPr>
              <a:t>The Electricity generation is defined by an Upstream Trend, when year by year: more electricity is being generated according to the population growth. The seasonality exhibits peaks in winter months (from November to January). This is because in winther months: days are shorter and cooler. For this reason the production tries to fulfill this demand for ilumination, heating and heat pumps. </a:t>
            </a:r>
          </a:p>
          <a:p>
            <a:r>
              <a:rPr lang="es-MX" sz="1200" b="0" kern="1200" dirty="0">
                <a:solidFill>
                  <a:schemeClr val="tx1"/>
                </a:solidFill>
                <a:effectLst/>
                <a:latin typeface="+mn-lt"/>
                <a:ea typeface="+mn-ea"/>
                <a:cs typeface="+mn-cs"/>
              </a:rPr>
              <a:t>Next, the generation slows down and becomes steady towards March. After, it declines into warmer months when ilumination and heating is less required. On the other hand, a slight peak happens in July and August when temperature rises and more electricity is required for air conditioning. As a result, cooling appliances consume immense loads of power. </a:t>
            </a:r>
          </a:p>
          <a:p>
            <a:r>
              <a:rPr lang="es-MX" sz="1200" b="0" kern="1200" dirty="0">
                <a:solidFill>
                  <a:schemeClr val="tx1"/>
                </a:solidFill>
                <a:effectLst/>
                <a:latin typeface="+mn-lt"/>
                <a:ea typeface="+mn-ea"/>
                <a:cs typeface="+mn-cs"/>
              </a:rPr>
              <a:t>Additionally,the distance between peaks and valleys fluctuates year by year showing an increasing variance.</a:t>
            </a:r>
          </a:p>
          <a:p>
            <a:r>
              <a:rPr lang="es-MX" sz="1200" b="0" kern="1200" dirty="0">
                <a:solidFill>
                  <a:schemeClr val="tx1"/>
                </a:solidFill>
                <a:effectLst/>
                <a:latin typeface="+mn-lt"/>
                <a:ea typeface="+mn-ea"/>
                <a:cs typeface="+mn-cs"/>
              </a:rPr>
              <a:t>Maximum values ranges in 50 millions of megawatts and minimum values on 40 millions of megawatts.</a:t>
            </a:r>
          </a:p>
          <a:p>
            <a:endParaRPr lang="es-CA" dirty="0"/>
          </a:p>
        </p:txBody>
      </p:sp>
      <p:sp>
        <p:nvSpPr>
          <p:cNvPr id="4" name="Marcador de número de diapositiva 3"/>
          <p:cNvSpPr>
            <a:spLocks noGrp="1"/>
          </p:cNvSpPr>
          <p:nvPr>
            <p:ph type="sldNum" sz="quarter" idx="5"/>
          </p:nvPr>
        </p:nvSpPr>
        <p:spPr/>
        <p:txBody>
          <a:bodyPr/>
          <a:lstStyle/>
          <a:p>
            <a:fld id="{10B64E3A-06C5-594E-9337-3E956CD891A7}" type="slidenum">
              <a:rPr lang="es-CA" smtClean="0"/>
              <a:t>6</a:t>
            </a:fld>
            <a:endParaRPr lang="es-CA"/>
          </a:p>
        </p:txBody>
      </p:sp>
    </p:spTree>
    <p:extLst>
      <p:ext uri="{BB962C8B-B14F-4D97-AF65-F5344CB8AC3E}">
        <p14:creationId xmlns:p14="http://schemas.microsoft.com/office/powerpoint/2010/main" val="384458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kern="1200" dirty="0">
                <a:solidFill>
                  <a:schemeClr val="tx1"/>
                </a:solidFill>
                <a:effectLst/>
                <a:latin typeface="+mn-lt"/>
                <a:ea typeface="+mn-ea"/>
                <a:cs typeface="+mn-cs"/>
              </a:rPr>
              <a:t>The seasonal plot shows constant seasonality and repeated pattern and scaled in 0.9 to 1.1 .</a:t>
            </a:r>
          </a:p>
          <a:p>
            <a:endParaRPr lang="es-CA" dirty="0"/>
          </a:p>
        </p:txBody>
      </p:sp>
      <p:sp>
        <p:nvSpPr>
          <p:cNvPr id="4" name="Marcador de número de diapositiva 3"/>
          <p:cNvSpPr>
            <a:spLocks noGrp="1"/>
          </p:cNvSpPr>
          <p:nvPr>
            <p:ph type="sldNum" sz="quarter" idx="5"/>
          </p:nvPr>
        </p:nvSpPr>
        <p:spPr/>
        <p:txBody>
          <a:bodyPr/>
          <a:lstStyle/>
          <a:p>
            <a:fld id="{10B64E3A-06C5-594E-9337-3E956CD891A7}" type="slidenum">
              <a:rPr lang="es-CA" smtClean="0"/>
              <a:t>7</a:t>
            </a:fld>
            <a:endParaRPr lang="es-CA"/>
          </a:p>
        </p:txBody>
      </p:sp>
    </p:spTree>
    <p:extLst>
      <p:ext uri="{BB962C8B-B14F-4D97-AF65-F5344CB8AC3E}">
        <p14:creationId xmlns:p14="http://schemas.microsoft.com/office/powerpoint/2010/main" val="148900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A" dirty="0"/>
              <a:t>Automated method to determine the parameters p,q,d and seasonal order. Best criterion of lowest AIC. </a:t>
            </a:r>
            <a:r>
              <a:rPr lang="es-MX" sz="1200" b="0" kern="1200" dirty="0">
                <a:solidFill>
                  <a:schemeClr val="tx1"/>
                </a:solidFill>
                <a:effectLst/>
                <a:latin typeface="+mn-lt"/>
                <a:ea typeface="+mn-ea"/>
                <a:cs typeface="+mn-cs"/>
              </a:rPr>
              <a:t>AIC (Akaike information criterion)  metric. Where the lowest value determines the best model. This metric helps to avoid overfitting because it penalize models with lots of parameter and high d, D’s. this optimal model could capture the pattern of the training data and only 11 months in the test dataset, then it started to float over the test trend. Still, it could preserved the original waveform like the original data and the last prediction pointed 6.17 M of megawatts &lt;/span&gt; higher than the last observation in the test dataset.</a:t>
            </a:r>
          </a:p>
          <a:p>
            <a:endParaRPr lang="es-CA" dirty="0"/>
          </a:p>
        </p:txBody>
      </p:sp>
      <p:sp>
        <p:nvSpPr>
          <p:cNvPr id="4" name="Marcador de número de diapositiva 3"/>
          <p:cNvSpPr>
            <a:spLocks noGrp="1"/>
          </p:cNvSpPr>
          <p:nvPr>
            <p:ph type="sldNum" sz="quarter" idx="5"/>
          </p:nvPr>
        </p:nvSpPr>
        <p:spPr/>
        <p:txBody>
          <a:bodyPr/>
          <a:lstStyle/>
          <a:p>
            <a:fld id="{10B64E3A-06C5-594E-9337-3E956CD891A7}" type="slidenum">
              <a:rPr lang="es-CA" smtClean="0"/>
              <a:t>8</a:t>
            </a:fld>
            <a:endParaRPr lang="es-CA"/>
          </a:p>
        </p:txBody>
      </p:sp>
    </p:spTree>
    <p:extLst>
      <p:ext uri="{BB962C8B-B14F-4D97-AF65-F5344CB8AC3E}">
        <p14:creationId xmlns:p14="http://schemas.microsoft.com/office/powerpoint/2010/main" val="349162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A" dirty="0"/>
              <a:t>The knight on the white horse: Facebook Prophet, </a:t>
            </a:r>
            <a:r>
              <a:rPr lang="es-MX" sz="1200" b="0" kern="1200" dirty="0">
                <a:solidFill>
                  <a:schemeClr val="tx1"/>
                </a:solidFill>
                <a:effectLst/>
                <a:latin typeface="+mn-lt"/>
                <a:ea typeface="+mn-ea"/>
                <a:cs typeface="+mn-cs"/>
              </a:rPr>
              <a:t>it could make a robust prediction for periods ahead of 11 months. Equally important, Prophet is an advanced time series forecast model because the processing time is fast, it is accurate and it doesn't require data preprocessing as other models. For instance, it is flexible for parameter customization such the holidays and trend changepoints for domain experts. Above all, Prophet is easy to run, any data beginner can run it with little subject knowledge.</a:t>
            </a:r>
          </a:p>
          <a:p>
            <a:endParaRPr lang="es-CA" dirty="0"/>
          </a:p>
        </p:txBody>
      </p:sp>
      <p:sp>
        <p:nvSpPr>
          <p:cNvPr id="4" name="Marcador de número de diapositiva 3"/>
          <p:cNvSpPr>
            <a:spLocks noGrp="1"/>
          </p:cNvSpPr>
          <p:nvPr>
            <p:ph type="sldNum" sz="quarter" idx="5"/>
          </p:nvPr>
        </p:nvSpPr>
        <p:spPr/>
        <p:txBody>
          <a:bodyPr/>
          <a:lstStyle/>
          <a:p>
            <a:fld id="{10B64E3A-06C5-594E-9337-3E956CD891A7}" type="slidenum">
              <a:rPr lang="es-CA" smtClean="0"/>
              <a:t>9</a:t>
            </a:fld>
            <a:endParaRPr lang="es-CA"/>
          </a:p>
        </p:txBody>
      </p:sp>
    </p:spTree>
    <p:extLst>
      <p:ext uri="{BB962C8B-B14F-4D97-AF65-F5344CB8AC3E}">
        <p14:creationId xmlns:p14="http://schemas.microsoft.com/office/powerpoint/2010/main" val="739491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A" dirty="0"/>
              <a:t>Explain Method of adjustment</a:t>
            </a:r>
          </a:p>
        </p:txBody>
      </p:sp>
      <p:sp>
        <p:nvSpPr>
          <p:cNvPr id="4" name="Marcador de número de diapositiva 3"/>
          <p:cNvSpPr>
            <a:spLocks noGrp="1"/>
          </p:cNvSpPr>
          <p:nvPr>
            <p:ph type="sldNum" sz="quarter" idx="5"/>
          </p:nvPr>
        </p:nvSpPr>
        <p:spPr/>
        <p:txBody>
          <a:bodyPr/>
          <a:lstStyle/>
          <a:p>
            <a:fld id="{10B64E3A-06C5-594E-9337-3E956CD891A7}" type="slidenum">
              <a:rPr lang="es-CA" smtClean="0"/>
              <a:t>10</a:t>
            </a:fld>
            <a:endParaRPr lang="es-CA"/>
          </a:p>
        </p:txBody>
      </p:sp>
    </p:spTree>
    <p:extLst>
      <p:ext uri="{BB962C8B-B14F-4D97-AF65-F5344CB8AC3E}">
        <p14:creationId xmlns:p14="http://schemas.microsoft.com/office/powerpoint/2010/main" val="2516536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In 2007, an average of $ 52 billions of Canadian dollars were sold from the Electric companies(depending on each province) to the industry and commercial sector.</a:t>
            </a:r>
            <a:endParaRPr lang="es-CA" sz="1200" kern="1200">
              <a:solidFill>
                <a:schemeClr val="tx1"/>
              </a:solidFill>
              <a:effectLst/>
              <a:latin typeface="+mn-lt"/>
              <a:ea typeface="+mn-ea"/>
              <a:cs typeface="+mn-cs"/>
            </a:endParaRPr>
          </a:p>
          <a:p>
            <a:endParaRPr lang="es-CA" dirty="0"/>
          </a:p>
        </p:txBody>
      </p:sp>
      <p:sp>
        <p:nvSpPr>
          <p:cNvPr id="4" name="Marcador de número de diapositiva 3"/>
          <p:cNvSpPr>
            <a:spLocks noGrp="1"/>
          </p:cNvSpPr>
          <p:nvPr>
            <p:ph type="sldNum" sz="quarter" idx="5"/>
          </p:nvPr>
        </p:nvSpPr>
        <p:spPr/>
        <p:txBody>
          <a:bodyPr/>
          <a:lstStyle/>
          <a:p>
            <a:fld id="{10B64E3A-06C5-594E-9337-3E956CD891A7}" type="slidenum">
              <a:rPr lang="es-CA" smtClean="0"/>
              <a:t>12</a:t>
            </a:fld>
            <a:endParaRPr lang="es-CA"/>
          </a:p>
        </p:txBody>
      </p:sp>
    </p:spTree>
    <p:extLst>
      <p:ext uri="{BB962C8B-B14F-4D97-AF65-F5344CB8AC3E}">
        <p14:creationId xmlns:p14="http://schemas.microsoft.com/office/powerpoint/2010/main" val="324507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4/3/22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367668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4/3/22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20043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4/3/22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592336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4/3/22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82639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4/3/22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97783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4/3/22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45535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4/3/22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96282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4/3/22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89513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4/3/22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51266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4/3/22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20566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4/3/22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954786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4/3/22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‹Nº›</a:t>
            </a:fld>
            <a:endParaRPr lang="en-US" dirty="0"/>
          </a:p>
        </p:txBody>
      </p:sp>
    </p:spTree>
    <p:extLst>
      <p:ext uri="{BB962C8B-B14F-4D97-AF65-F5344CB8AC3E}">
        <p14:creationId xmlns:p14="http://schemas.microsoft.com/office/powerpoint/2010/main" val="38218885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2"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chart" Target="../charts/chart1.xml"/><Relationship Id="rId4" Type="http://schemas.openxmlformats.org/officeDocument/2006/relationships/image" Target="../media/image4.pn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3" Type="http://schemas.openxmlformats.org/officeDocument/2006/relationships/hyperlink" Target="https://open.canada.ca/data/en/dataset/c598e0ed-1cb5-4a4d-ba8a-ece89d78b7ef" TargetMode="External"/><Relationship Id="rId2" Type="http://schemas.openxmlformats.org/officeDocument/2006/relationships/hyperlink" Target="'https:/open.canada.ca/data/en/dataset/4065fbe9-45a0-4247-912e-662cf0f8bce3'" TargetMode="External"/><Relationship Id="rId1" Type="http://schemas.openxmlformats.org/officeDocument/2006/relationships/slideLayout" Target="../slideLayouts/slideLayout2.xml"/><Relationship Id="rId4" Type="http://schemas.openxmlformats.org/officeDocument/2006/relationships/hyperlink" Target="https://app.knovel.com/hotlink/pdf/id:kt00C1GZJ1/dictionary-construction/electric-powe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D401618-5904-1DBF-41BE-827DFE03CE0F}"/>
              </a:ext>
            </a:extLst>
          </p:cNvPr>
          <p:cNvPicPr>
            <a:picLocks noChangeAspect="1"/>
          </p:cNvPicPr>
          <p:nvPr/>
        </p:nvPicPr>
        <p:blipFill rotWithShape="1">
          <a:blip r:embed="rId3">
            <a:alphaModFix amt="70000"/>
          </a:blip>
          <a:srcRect t="34622" r="-1" b="9124"/>
          <a:stretch/>
        </p:blipFill>
        <p:spPr>
          <a:xfrm>
            <a:off x="-3" y="279410"/>
            <a:ext cx="12188932" cy="6856614"/>
          </a:xfrm>
          <a:prstGeom prst="rect">
            <a:avLst/>
          </a:prstGeom>
        </p:spPr>
      </p:pic>
      <p:sp>
        <p:nvSpPr>
          <p:cNvPr id="2" name="Título 1">
            <a:extLst>
              <a:ext uri="{FF2B5EF4-FFF2-40B4-BE49-F238E27FC236}">
                <a16:creationId xmlns:a16="http://schemas.microsoft.com/office/drawing/2014/main" id="{2BF012A7-88F3-424C-81D0-182475DA2E2A}"/>
              </a:ext>
            </a:extLst>
          </p:cNvPr>
          <p:cNvSpPr>
            <a:spLocks noGrp="1"/>
          </p:cNvSpPr>
          <p:nvPr>
            <p:ph type="ctrTitle"/>
          </p:nvPr>
        </p:nvSpPr>
        <p:spPr>
          <a:xfrm>
            <a:off x="753534" y="342277"/>
            <a:ext cx="7530685" cy="3163864"/>
          </a:xfrm>
        </p:spPr>
        <p:txBody>
          <a:bodyPr>
            <a:normAutofit/>
          </a:bodyPr>
          <a:lstStyle/>
          <a:p>
            <a:pPr algn="l"/>
            <a:r>
              <a:rPr lang="es-CA" sz="5200" dirty="0">
                <a:solidFill>
                  <a:srgbClr val="FFFFFF"/>
                </a:solidFill>
              </a:rPr>
              <a:t>Electricity Generation Forecast  in Canada 2000-2007</a:t>
            </a:r>
          </a:p>
        </p:txBody>
      </p:sp>
      <p:sp>
        <p:nvSpPr>
          <p:cNvPr id="3" name="Subtítulo 2">
            <a:extLst>
              <a:ext uri="{FF2B5EF4-FFF2-40B4-BE49-F238E27FC236}">
                <a16:creationId xmlns:a16="http://schemas.microsoft.com/office/drawing/2014/main" id="{763F7118-E856-1A43-BCA5-7ACA9CA4DAF8}"/>
              </a:ext>
            </a:extLst>
          </p:cNvPr>
          <p:cNvSpPr>
            <a:spLocks noGrp="1"/>
          </p:cNvSpPr>
          <p:nvPr>
            <p:ph type="subTitle" idx="1"/>
          </p:nvPr>
        </p:nvSpPr>
        <p:spPr>
          <a:xfrm>
            <a:off x="4216400" y="4684115"/>
            <a:ext cx="7583133" cy="1279124"/>
          </a:xfrm>
        </p:spPr>
        <p:txBody>
          <a:bodyPr>
            <a:normAutofit/>
          </a:bodyPr>
          <a:lstStyle/>
          <a:p>
            <a:pPr algn="r"/>
            <a:r>
              <a:rPr lang="es-CA" sz="2200" b="1" dirty="0">
                <a:solidFill>
                  <a:srgbClr val="FFFFFF"/>
                </a:solidFill>
              </a:rPr>
              <a:t>Vannia Hnatiuk </a:t>
            </a:r>
          </a:p>
          <a:p>
            <a:pPr algn="r"/>
            <a:r>
              <a:rPr lang="es-CA" sz="2200" b="1" dirty="0">
                <a:solidFill>
                  <a:srgbClr val="FFFFFF"/>
                </a:solidFill>
              </a:rPr>
              <a:t>Data Science Program</a:t>
            </a:r>
          </a:p>
        </p:txBody>
      </p:sp>
    </p:spTree>
    <p:extLst>
      <p:ext uri="{BB962C8B-B14F-4D97-AF65-F5344CB8AC3E}">
        <p14:creationId xmlns:p14="http://schemas.microsoft.com/office/powerpoint/2010/main" val="28814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8" name="Picture 67">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70" name="Rectangle 69">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2" name="Rectangle 71">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4" name="Rectangle 73">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4">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a:extLst>
              <a:ext uri="{FF2B5EF4-FFF2-40B4-BE49-F238E27FC236}">
                <a16:creationId xmlns:a16="http://schemas.microsoft.com/office/drawing/2014/main" id="{9A74872D-071F-F945-8659-9EB2694E3FC6}"/>
              </a:ext>
            </a:extLst>
          </p:cNvPr>
          <p:cNvPicPr>
            <a:picLocks noGrp="1" noChangeAspect="1"/>
          </p:cNvPicPr>
          <p:nvPr>
            <p:ph idx="1"/>
          </p:nvPr>
        </p:nvPicPr>
        <p:blipFill rotWithShape="1">
          <a:blip r:embed="rId5">
            <a:alphaModFix amt="70000"/>
          </a:blip>
          <a:srcRect t="119" r="-1" b="5337"/>
          <a:stretch/>
        </p:blipFill>
        <p:spPr>
          <a:xfrm>
            <a:off x="20" y="10"/>
            <a:ext cx="12188932" cy="6856614"/>
          </a:xfrm>
          <a:prstGeom prst="rect">
            <a:avLst/>
          </a:prstGeom>
        </p:spPr>
      </p:pic>
      <p:sp>
        <p:nvSpPr>
          <p:cNvPr id="2" name="Título 1">
            <a:extLst>
              <a:ext uri="{FF2B5EF4-FFF2-40B4-BE49-F238E27FC236}">
                <a16:creationId xmlns:a16="http://schemas.microsoft.com/office/drawing/2014/main" id="{320D0554-80A1-A74E-A181-14CB67BF3271}"/>
              </a:ext>
            </a:extLst>
          </p:cNvPr>
          <p:cNvSpPr>
            <a:spLocks noGrp="1"/>
          </p:cNvSpPr>
          <p:nvPr>
            <p:ph type="title"/>
          </p:nvPr>
        </p:nvSpPr>
        <p:spPr>
          <a:xfrm>
            <a:off x="996275" y="744909"/>
            <a:ext cx="10190071" cy="3145855"/>
          </a:xfrm>
        </p:spPr>
        <p:txBody>
          <a:bodyPr vert="horz" lIns="91440" tIns="45720" rIns="91440" bIns="45720" rtlCol="0" anchor="b">
            <a:normAutofit/>
          </a:bodyPr>
          <a:lstStyle/>
          <a:p>
            <a:pPr algn="ctr"/>
            <a:r>
              <a:rPr lang="en-US" sz="5200">
                <a:solidFill>
                  <a:srgbClr val="FFFFFF"/>
                </a:solidFill>
              </a:rPr>
              <a:t>Change points</a:t>
            </a:r>
          </a:p>
        </p:txBody>
      </p:sp>
    </p:spTree>
    <p:extLst>
      <p:ext uri="{BB962C8B-B14F-4D97-AF65-F5344CB8AC3E}">
        <p14:creationId xmlns:p14="http://schemas.microsoft.com/office/powerpoint/2010/main" val="3128699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E1AE52-FDEE-1B43-B962-ECFB28B7C535}"/>
              </a:ext>
            </a:extLst>
          </p:cNvPr>
          <p:cNvSpPr>
            <a:spLocks noGrp="1"/>
          </p:cNvSpPr>
          <p:nvPr>
            <p:ph type="title"/>
          </p:nvPr>
        </p:nvSpPr>
        <p:spPr/>
        <p:txBody>
          <a:bodyPr/>
          <a:lstStyle/>
          <a:p>
            <a:r>
              <a:rPr lang="es-CA" dirty="0"/>
              <a:t>Model Comparison</a:t>
            </a:r>
          </a:p>
        </p:txBody>
      </p:sp>
      <p:graphicFrame>
        <p:nvGraphicFramePr>
          <p:cNvPr id="4" name="Marcador de contenido 3">
            <a:extLst>
              <a:ext uri="{FF2B5EF4-FFF2-40B4-BE49-F238E27FC236}">
                <a16:creationId xmlns:a16="http://schemas.microsoft.com/office/drawing/2014/main" id="{8269A171-E3C4-1E4C-BD2B-547EBF0E3401}"/>
              </a:ext>
            </a:extLst>
          </p:cNvPr>
          <p:cNvGraphicFramePr>
            <a:graphicFrameLocks noGrp="1"/>
          </p:cNvGraphicFramePr>
          <p:nvPr>
            <p:ph idx="1"/>
            <p:extLst>
              <p:ext uri="{D42A27DB-BD31-4B8C-83A1-F6EECF244321}">
                <p14:modId xmlns:p14="http://schemas.microsoft.com/office/powerpoint/2010/main" val="2593241736"/>
              </p:ext>
            </p:extLst>
          </p:nvPr>
        </p:nvGraphicFramePr>
        <p:xfrm>
          <a:off x="1212850" y="1866899"/>
          <a:ext cx="9810749" cy="3788831"/>
        </p:xfrm>
        <a:graphic>
          <a:graphicData uri="http://schemas.openxmlformats.org/drawingml/2006/table">
            <a:tbl>
              <a:tblPr>
                <a:tableStyleId>{5C22544A-7EE6-4342-B048-85BDC9FD1C3A}</a:tableStyleId>
              </a:tblPr>
              <a:tblGrid>
                <a:gridCol w="2649498">
                  <a:extLst>
                    <a:ext uri="{9D8B030D-6E8A-4147-A177-3AD203B41FA5}">
                      <a16:colId xmlns:a16="http://schemas.microsoft.com/office/drawing/2014/main" val="1145716430"/>
                    </a:ext>
                  </a:extLst>
                </a:gridCol>
                <a:gridCol w="1799409">
                  <a:extLst>
                    <a:ext uri="{9D8B030D-6E8A-4147-A177-3AD203B41FA5}">
                      <a16:colId xmlns:a16="http://schemas.microsoft.com/office/drawing/2014/main" val="3699708674"/>
                    </a:ext>
                  </a:extLst>
                </a:gridCol>
                <a:gridCol w="1468635">
                  <a:extLst>
                    <a:ext uri="{9D8B030D-6E8A-4147-A177-3AD203B41FA5}">
                      <a16:colId xmlns:a16="http://schemas.microsoft.com/office/drawing/2014/main" val="2401973272"/>
                    </a:ext>
                  </a:extLst>
                </a:gridCol>
                <a:gridCol w="1283402">
                  <a:extLst>
                    <a:ext uri="{9D8B030D-6E8A-4147-A177-3AD203B41FA5}">
                      <a16:colId xmlns:a16="http://schemas.microsoft.com/office/drawing/2014/main" val="3874657979"/>
                    </a:ext>
                  </a:extLst>
                </a:gridCol>
                <a:gridCol w="1389250">
                  <a:extLst>
                    <a:ext uri="{9D8B030D-6E8A-4147-A177-3AD203B41FA5}">
                      <a16:colId xmlns:a16="http://schemas.microsoft.com/office/drawing/2014/main" val="2165300561"/>
                    </a:ext>
                  </a:extLst>
                </a:gridCol>
                <a:gridCol w="1220555">
                  <a:extLst>
                    <a:ext uri="{9D8B030D-6E8A-4147-A177-3AD203B41FA5}">
                      <a16:colId xmlns:a16="http://schemas.microsoft.com/office/drawing/2014/main" val="2678031056"/>
                    </a:ext>
                  </a:extLst>
                </a:gridCol>
              </a:tblGrid>
              <a:tr h="554463">
                <a:tc>
                  <a:txBody>
                    <a:bodyPr/>
                    <a:lstStyle/>
                    <a:p>
                      <a:pPr algn="ctr" fontAlgn="ctr"/>
                      <a:r>
                        <a:rPr lang="es-MX" sz="1400" b="1" u="none" strike="noStrike" dirty="0">
                          <a:solidFill>
                            <a:schemeClr val="tx2">
                              <a:lumMod val="90000"/>
                              <a:lumOff val="10000"/>
                            </a:schemeClr>
                          </a:solidFill>
                          <a:effectLst/>
                        </a:rPr>
                        <a:t>Model</a:t>
                      </a:r>
                      <a:endParaRPr lang="es-MX" sz="1400" b="1" i="0" u="none" strike="noStrike" dirty="0">
                        <a:solidFill>
                          <a:schemeClr val="tx2">
                            <a:lumMod val="90000"/>
                            <a:lumOff val="10000"/>
                          </a:schemeClr>
                        </a:solidFill>
                        <a:effectLst/>
                        <a:latin typeface="Calibri" panose="020F0502020204030204" pitchFamily="34" charset="0"/>
                      </a:endParaRPr>
                    </a:p>
                  </a:txBody>
                  <a:tcPr marL="9525" marR="9525" marT="9525" marB="0" anchor="ctr"/>
                </a:tc>
                <a:tc>
                  <a:txBody>
                    <a:bodyPr/>
                    <a:lstStyle/>
                    <a:p>
                      <a:pPr algn="ctr" fontAlgn="ctr"/>
                      <a:r>
                        <a:rPr lang="es-MX" sz="1400" b="1" u="none" strike="noStrike" dirty="0">
                          <a:solidFill>
                            <a:schemeClr val="tx2">
                              <a:lumMod val="90000"/>
                              <a:lumOff val="10000"/>
                            </a:schemeClr>
                          </a:solidFill>
                          <a:effectLst/>
                        </a:rPr>
                        <a:t>Configuration</a:t>
                      </a:r>
                      <a:endParaRPr lang="es-MX" sz="1400" b="1" i="0" u="none" strike="noStrike" dirty="0">
                        <a:solidFill>
                          <a:schemeClr val="tx2">
                            <a:lumMod val="90000"/>
                            <a:lumOff val="10000"/>
                          </a:schemeClr>
                        </a:solidFill>
                        <a:effectLst/>
                        <a:latin typeface="Calibri" panose="020F0502020204030204" pitchFamily="34" charset="0"/>
                      </a:endParaRPr>
                    </a:p>
                  </a:txBody>
                  <a:tcPr marL="9525" marR="9525" marT="9525" marB="0" anchor="ctr"/>
                </a:tc>
                <a:tc>
                  <a:txBody>
                    <a:bodyPr/>
                    <a:lstStyle/>
                    <a:p>
                      <a:pPr algn="ctr" fontAlgn="ctr"/>
                      <a:r>
                        <a:rPr lang="es-MX" sz="1400" b="1" u="none" strike="noStrike" dirty="0">
                          <a:solidFill>
                            <a:schemeClr val="tx2">
                              <a:lumMod val="90000"/>
                              <a:lumOff val="10000"/>
                            </a:schemeClr>
                          </a:solidFill>
                          <a:effectLst/>
                        </a:rPr>
                        <a:t> train MAE </a:t>
                      </a:r>
                      <a:endParaRPr lang="es-MX" sz="1400" b="1" i="0" u="none" strike="noStrike" dirty="0">
                        <a:solidFill>
                          <a:schemeClr val="tx2">
                            <a:lumMod val="90000"/>
                            <a:lumOff val="10000"/>
                          </a:schemeClr>
                        </a:solidFill>
                        <a:effectLst/>
                        <a:latin typeface="Calibri" panose="020F0502020204030204" pitchFamily="34" charset="0"/>
                      </a:endParaRPr>
                    </a:p>
                  </a:txBody>
                  <a:tcPr marL="9525" marR="9525" marT="9525" marB="0" anchor="ctr"/>
                </a:tc>
                <a:tc>
                  <a:txBody>
                    <a:bodyPr/>
                    <a:lstStyle/>
                    <a:p>
                      <a:pPr algn="ctr" fontAlgn="ctr"/>
                      <a:r>
                        <a:rPr lang="es-MX" sz="1400" b="1" u="none" strike="noStrike" dirty="0">
                          <a:solidFill>
                            <a:schemeClr val="tx2">
                              <a:lumMod val="90000"/>
                              <a:lumOff val="10000"/>
                            </a:schemeClr>
                          </a:solidFill>
                          <a:effectLst/>
                        </a:rPr>
                        <a:t> test MAE </a:t>
                      </a:r>
                      <a:endParaRPr lang="es-MX" sz="1400" b="1" i="0" u="none" strike="noStrike" dirty="0">
                        <a:solidFill>
                          <a:schemeClr val="tx2">
                            <a:lumMod val="90000"/>
                            <a:lumOff val="10000"/>
                          </a:schemeClr>
                        </a:solidFill>
                        <a:effectLst/>
                        <a:latin typeface="Calibri" panose="020F0502020204030204" pitchFamily="34" charset="0"/>
                      </a:endParaRPr>
                    </a:p>
                  </a:txBody>
                  <a:tcPr marL="9525" marR="9525" marT="9525" marB="0" anchor="ctr"/>
                </a:tc>
                <a:tc>
                  <a:txBody>
                    <a:bodyPr/>
                    <a:lstStyle/>
                    <a:p>
                      <a:pPr algn="ctr" fontAlgn="ctr"/>
                      <a:r>
                        <a:rPr lang="es-MX" sz="1400" b="1" u="none" strike="noStrike" dirty="0">
                          <a:solidFill>
                            <a:schemeClr val="tx2">
                              <a:lumMod val="90000"/>
                              <a:lumOff val="10000"/>
                            </a:schemeClr>
                          </a:solidFill>
                          <a:effectLst/>
                        </a:rPr>
                        <a:t>train MAPE</a:t>
                      </a:r>
                      <a:endParaRPr lang="es-MX" sz="1400" b="1" i="0" u="none" strike="noStrike" dirty="0">
                        <a:solidFill>
                          <a:schemeClr val="tx2">
                            <a:lumMod val="90000"/>
                            <a:lumOff val="10000"/>
                          </a:schemeClr>
                        </a:solidFill>
                        <a:effectLst/>
                        <a:latin typeface="Calibri" panose="020F0502020204030204" pitchFamily="34" charset="0"/>
                      </a:endParaRPr>
                    </a:p>
                  </a:txBody>
                  <a:tcPr marL="9525" marR="9525" marT="9525" marB="0" anchor="ctr"/>
                </a:tc>
                <a:tc>
                  <a:txBody>
                    <a:bodyPr/>
                    <a:lstStyle/>
                    <a:p>
                      <a:pPr algn="ctr" fontAlgn="ctr"/>
                      <a:r>
                        <a:rPr lang="es-MX" sz="1400" b="1" u="none" strike="noStrike" dirty="0">
                          <a:solidFill>
                            <a:schemeClr val="tx2">
                              <a:lumMod val="90000"/>
                              <a:lumOff val="10000"/>
                            </a:schemeClr>
                          </a:solidFill>
                          <a:effectLst/>
                        </a:rPr>
                        <a:t>test MAPE</a:t>
                      </a:r>
                      <a:endParaRPr lang="es-MX" sz="1400" b="1" i="0" u="none" strike="noStrike" dirty="0">
                        <a:solidFill>
                          <a:schemeClr val="tx2">
                            <a:lumMod val="90000"/>
                            <a:lumOff val="10000"/>
                          </a:schemeClr>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49311421"/>
                  </a:ext>
                </a:extLst>
              </a:tr>
              <a:tr h="554463">
                <a:tc>
                  <a:txBody>
                    <a:bodyPr/>
                    <a:lstStyle/>
                    <a:p>
                      <a:pPr algn="l" fontAlgn="ctr"/>
                      <a:r>
                        <a:rPr lang="es-MX" sz="1400" u="none" strike="noStrike" dirty="0">
                          <a:effectLst/>
                        </a:rPr>
                        <a:t>ARIMA seasonal difference</a:t>
                      </a:r>
                      <a:endParaRPr lang="es-MX"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200" u="none" strike="noStrike" dirty="0">
                          <a:effectLst/>
                        </a:rPr>
                        <a:t>SARIMAX(15,1,8)</a:t>
                      </a:r>
                      <a:endParaRPr lang="es-MX"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s-CA" sz="1200" u="none" strike="noStrike" dirty="0">
                          <a:effectLst/>
                        </a:rPr>
                        <a:t>                500,859.94 </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s-CA" sz="1200" u="none" strike="noStrike" dirty="0">
                          <a:effectLst/>
                        </a:rPr>
                        <a:t>        1,781,417.75 </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A" sz="1200" u="none" strike="noStrike" dirty="0">
                          <a:effectLst/>
                        </a:rPr>
                        <a:t>230.40%</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A" sz="1200" u="none" strike="noStrike">
                          <a:effectLst/>
                        </a:rPr>
                        <a:t>309.42%</a:t>
                      </a:r>
                      <a:endParaRPr lang="es-CA"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11647950"/>
                  </a:ext>
                </a:extLst>
              </a:tr>
              <a:tr h="554463">
                <a:tc>
                  <a:txBody>
                    <a:bodyPr/>
                    <a:lstStyle/>
                    <a:p>
                      <a:pPr algn="l" fontAlgn="ctr"/>
                      <a:r>
                        <a:rPr lang="es-MX" sz="1400" u="none" strike="noStrike" dirty="0">
                          <a:effectLst/>
                        </a:rPr>
                        <a:t>ARIMA on original data </a:t>
                      </a:r>
                      <a:endParaRPr lang="es-MX"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200" u="none" strike="noStrike" dirty="0">
                          <a:effectLst/>
                        </a:rPr>
                        <a:t>SARIMAX(12,1,6)</a:t>
                      </a:r>
                      <a:endParaRPr lang="es-MX"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s-CA" sz="1200" u="none" strike="noStrike" dirty="0">
                          <a:effectLst/>
                        </a:rPr>
                        <a:t>                579,057.65 </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s-CA" sz="1200" u="none" strike="noStrike" dirty="0">
                          <a:effectLst/>
                        </a:rPr>
                        <a:t>        3,912,764.13 </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A" sz="1200" u="none" strike="noStrike" dirty="0">
                          <a:effectLst/>
                        </a:rPr>
                        <a:t>3.11%</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A" sz="1200" u="none" strike="noStrike" dirty="0">
                          <a:effectLst/>
                        </a:rPr>
                        <a:t>8.43%</a:t>
                      </a:r>
                      <a:endParaRPr lang="es-CA"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3556233"/>
                  </a:ext>
                </a:extLst>
              </a:tr>
              <a:tr h="816293">
                <a:tc>
                  <a:txBody>
                    <a:bodyPr/>
                    <a:lstStyle/>
                    <a:p>
                      <a:pPr algn="l" fontAlgn="ctr"/>
                      <a:r>
                        <a:rPr lang="es-MX" sz="1400" u="none" strike="noStrike" dirty="0">
                          <a:effectLst/>
                        </a:rPr>
                        <a:t>ARIMA with seasonal component</a:t>
                      </a:r>
                      <a:endParaRPr lang="es-MX"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dirty="0">
                          <a:effectLst/>
                        </a:rPr>
                        <a:t>SARIMAX(3,1,1)(2,1,2)[12]</a:t>
                      </a:r>
                      <a:endParaRPr lang="es-MX"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s-CA" sz="1200" u="none" strike="noStrike" dirty="0">
                          <a:effectLst/>
                        </a:rPr>
                        <a:t>                574,951.67 </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s-CA" sz="1200" u="none" strike="noStrike" dirty="0">
                          <a:effectLst/>
                        </a:rPr>
                        <a:t>        1,170,546.95 </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A" sz="1200" u="none" strike="noStrike" dirty="0">
                          <a:effectLst/>
                        </a:rPr>
                        <a:t>2.62%</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A" sz="1200" u="none" strike="noStrike" dirty="0">
                          <a:effectLst/>
                        </a:rPr>
                        <a:t>8.13%</a:t>
                      </a:r>
                      <a:endParaRPr lang="es-CA"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18142204"/>
                  </a:ext>
                </a:extLst>
              </a:tr>
              <a:tr h="554463">
                <a:tc>
                  <a:txBody>
                    <a:bodyPr/>
                    <a:lstStyle/>
                    <a:p>
                      <a:pPr algn="l" fontAlgn="ctr"/>
                      <a:r>
                        <a:rPr lang="es-MX" sz="1400" u="none" strike="noStrike" dirty="0">
                          <a:effectLst/>
                        </a:rPr>
                        <a:t>ARIMA with logarithmic transformation</a:t>
                      </a:r>
                      <a:endParaRPr lang="es-MX"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200" u="none" strike="noStrike" dirty="0">
                          <a:effectLst/>
                        </a:rPr>
                        <a:t>SARIMAX(1,1,0)</a:t>
                      </a:r>
                      <a:endParaRPr lang="es-MX"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s-CA" sz="1200" u="none" strike="noStrike" dirty="0">
                          <a:effectLst/>
                        </a:rPr>
                        <a:t>             1,529,292.73 </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s-CA" sz="1200" u="none" strike="noStrike" dirty="0">
                          <a:effectLst/>
                        </a:rPr>
                        <a:t>        9,446,018.91 </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A" sz="1200" u="none" strike="noStrike" dirty="0">
                          <a:effectLst/>
                        </a:rPr>
                        <a:t>5.69%</a:t>
                      </a:r>
                      <a:endParaRPr lang="es-CA"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A" sz="1200" u="none" strike="noStrike" dirty="0">
                          <a:effectLst/>
                        </a:rPr>
                        <a:t>20.40%</a:t>
                      </a:r>
                      <a:endParaRPr lang="es-CA"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9366449"/>
                  </a:ext>
                </a:extLst>
              </a:tr>
              <a:tr h="754686">
                <a:tc>
                  <a:txBody>
                    <a:bodyPr/>
                    <a:lstStyle/>
                    <a:p>
                      <a:pPr algn="l" fontAlgn="ctr"/>
                      <a:r>
                        <a:rPr lang="es-MX" sz="1400" u="none" strike="noStrike" dirty="0">
                          <a:effectLst/>
                        </a:rPr>
                        <a:t>Facebook Prophet</a:t>
                      </a:r>
                      <a:endParaRPr lang="es-MX" sz="1400" b="0" i="0" u="none" strike="noStrike" dirty="0">
                        <a:solidFill>
                          <a:srgbClr val="305496"/>
                        </a:solidFill>
                        <a:effectLst/>
                        <a:latin typeface="Calibri" panose="020F0502020204030204" pitchFamily="34" charset="0"/>
                      </a:endParaRPr>
                    </a:p>
                  </a:txBody>
                  <a:tcPr marL="9525" marR="9525" marT="9525" marB="0" anchor="ctr"/>
                </a:tc>
                <a:tc>
                  <a:txBody>
                    <a:bodyPr/>
                    <a:lstStyle/>
                    <a:p>
                      <a:pPr algn="l" fontAlgn="ctr"/>
                      <a:r>
                        <a:rPr lang="es-MX" sz="1100" u="none" strike="noStrike" dirty="0">
                          <a:effectLst/>
                        </a:rPr>
                        <a:t>seasonality_mode ='multiplicative', CAN holidays</a:t>
                      </a:r>
                      <a:endParaRPr lang="es-MX" sz="1100" b="0" i="0" u="none" strike="noStrike" dirty="0">
                        <a:solidFill>
                          <a:srgbClr val="305496"/>
                        </a:solidFill>
                        <a:effectLst/>
                        <a:latin typeface="Calibri" panose="020F0502020204030204" pitchFamily="34" charset="0"/>
                      </a:endParaRPr>
                    </a:p>
                  </a:txBody>
                  <a:tcPr marL="9525" marR="9525" marT="9525" marB="0" anchor="ctr"/>
                </a:tc>
                <a:tc>
                  <a:txBody>
                    <a:bodyPr/>
                    <a:lstStyle/>
                    <a:p>
                      <a:pPr algn="r" fontAlgn="ctr"/>
                      <a:r>
                        <a:rPr lang="es-CA" sz="1200" u="none" strike="noStrike" dirty="0">
                          <a:effectLst/>
                        </a:rPr>
                        <a:t>                784,938.33 </a:t>
                      </a:r>
                      <a:endParaRPr lang="es-CA" sz="1200" b="0" i="0" u="none" strike="noStrike" dirty="0">
                        <a:solidFill>
                          <a:srgbClr val="305496"/>
                        </a:solidFill>
                        <a:effectLst/>
                        <a:latin typeface="Calibri" panose="020F0502020204030204" pitchFamily="34" charset="0"/>
                      </a:endParaRPr>
                    </a:p>
                  </a:txBody>
                  <a:tcPr marL="9525" marR="9525" marT="9525" marB="0" anchor="ctr"/>
                </a:tc>
                <a:tc>
                  <a:txBody>
                    <a:bodyPr/>
                    <a:lstStyle/>
                    <a:p>
                      <a:pPr algn="r" fontAlgn="ctr"/>
                      <a:r>
                        <a:rPr lang="es-CA" sz="1200" u="none" strike="noStrike" dirty="0">
                          <a:effectLst/>
                        </a:rPr>
                        <a:t>        1,998,462.67 </a:t>
                      </a:r>
                      <a:endParaRPr lang="es-CA" sz="1200" b="0" i="0" u="none" strike="noStrike" dirty="0">
                        <a:solidFill>
                          <a:srgbClr val="305496"/>
                        </a:solidFill>
                        <a:effectLst/>
                        <a:latin typeface="Calibri" panose="020F0502020204030204" pitchFamily="34" charset="0"/>
                      </a:endParaRPr>
                    </a:p>
                  </a:txBody>
                  <a:tcPr marL="9525" marR="9525" marT="9525" marB="0" anchor="ctr"/>
                </a:tc>
                <a:tc>
                  <a:txBody>
                    <a:bodyPr/>
                    <a:lstStyle/>
                    <a:p>
                      <a:pPr algn="ctr" fontAlgn="ctr"/>
                      <a:r>
                        <a:rPr lang="es-CA" sz="1200" u="none" strike="noStrike" dirty="0">
                          <a:effectLst/>
                        </a:rPr>
                        <a:t>4.16%</a:t>
                      </a:r>
                      <a:endParaRPr lang="es-CA" sz="1200" b="0" i="0" u="none" strike="noStrike" dirty="0">
                        <a:solidFill>
                          <a:srgbClr val="305496"/>
                        </a:solidFill>
                        <a:effectLst/>
                        <a:latin typeface="Calibri" panose="020F0502020204030204" pitchFamily="34" charset="0"/>
                      </a:endParaRPr>
                    </a:p>
                  </a:txBody>
                  <a:tcPr marL="9525" marR="9525" marT="9525" marB="0" anchor="ctr"/>
                </a:tc>
                <a:tc>
                  <a:txBody>
                    <a:bodyPr/>
                    <a:lstStyle/>
                    <a:p>
                      <a:pPr algn="ctr" fontAlgn="ctr"/>
                      <a:r>
                        <a:rPr lang="es-CA" sz="1200" u="none" strike="noStrike" dirty="0">
                          <a:effectLst/>
                        </a:rPr>
                        <a:t>4.18%</a:t>
                      </a:r>
                      <a:endParaRPr lang="es-CA" sz="1200" b="0" i="0" u="none" strike="noStrike" dirty="0">
                        <a:solidFill>
                          <a:srgbClr val="305496"/>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67208367"/>
                  </a:ext>
                </a:extLst>
              </a:tr>
            </a:tbl>
          </a:graphicData>
        </a:graphic>
      </p:graphicFrame>
    </p:spTree>
    <p:extLst>
      <p:ext uri="{BB962C8B-B14F-4D97-AF65-F5344CB8AC3E}">
        <p14:creationId xmlns:p14="http://schemas.microsoft.com/office/powerpoint/2010/main" val="364332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6" name="Picture 1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7" name="Rectangle 16">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18">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0">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 name="Rectangle 22">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3C4AE5B-EB22-8A45-80C5-2580D89ED1E2}"/>
              </a:ext>
            </a:extLst>
          </p:cNvPr>
          <p:cNvSpPr>
            <a:spLocks noGrp="1"/>
          </p:cNvSpPr>
          <p:nvPr>
            <p:ph type="title"/>
          </p:nvPr>
        </p:nvSpPr>
        <p:spPr>
          <a:xfrm>
            <a:off x="838200" y="381000"/>
            <a:ext cx="10003218" cy="1600124"/>
          </a:xfrm>
        </p:spPr>
        <p:txBody>
          <a:bodyPr vert="horz" lIns="91440" tIns="45720" rIns="91440" bIns="45720" rtlCol="0" anchor="ctr">
            <a:normAutofit/>
          </a:bodyPr>
          <a:lstStyle/>
          <a:p>
            <a:r>
              <a:rPr lang="en-US" sz="4400" dirty="0"/>
              <a:t>Raw Cost of Electricity</a:t>
            </a:r>
          </a:p>
        </p:txBody>
      </p:sp>
      <p:graphicFrame>
        <p:nvGraphicFramePr>
          <p:cNvPr id="32" name="Marcador de texto 3">
            <a:extLst>
              <a:ext uri="{FF2B5EF4-FFF2-40B4-BE49-F238E27FC236}">
                <a16:creationId xmlns:a16="http://schemas.microsoft.com/office/drawing/2014/main" id="{5599802A-2FFE-CB0D-BAAD-9B2DC4825911}"/>
              </a:ext>
            </a:extLst>
          </p:cNvPr>
          <p:cNvGraphicFramePr/>
          <p:nvPr>
            <p:extLst>
              <p:ext uri="{D42A27DB-BD31-4B8C-83A1-F6EECF244321}">
                <p14:modId xmlns:p14="http://schemas.microsoft.com/office/powerpoint/2010/main" val="1948854342"/>
              </p:ext>
            </p:extLst>
          </p:nvPr>
        </p:nvGraphicFramePr>
        <p:xfrm>
          <a:off x="0" y="2598528"/>
          <a:ext cx="4800600" cy="35528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5" name="Gráfico 34">
            <a:extLst>
              <a:ext uri="{FF2B5EF4-FFF2-40B4-BE49-F238E27FC236}">
                <a16:creationId xmlns:a16="http://schemas.microsoft.com/office/drawing/2014/main" id="{4C7D7753-F616-684F-87C2-B613D7B4D426}"/>
              </a:ext>
            </a:extLst>
          </p:cNvPr>
          <p:cNvGraphicFramePr>
            <a:graphicFrameLocks/>
          </p:cNvGraphicFramePr>
          <p:nvPr>
            <p:extLst>
              <p:ext uri="{D42A27DB-BD31-4B8C-83A1-F6EECF244321}">
                <p14:modId xmlns:p14="http://schemas.microsoft.com/office/powerpoint/2010/main" val="1948349287"/>
              </p:ext>
            </p:extLst>
          </p:nvPr>
        </p:nvGraphicFramePr>
        <p:xfrm>
          <a:off x="4647438" y="2287888"/>
          <a:ext cx="7454900" cy="4492896"/>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65881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8E6C3-1095-6A4A-AFE5-A66EE6246E0A}"/>
              </a:ext>
            </a:extLst>
          </p:cNvPr>
          <p:cNvSpPr>
            <a:spLocks noGrp="1"/>
          </p:cNvSpPr>
          <p:nvPr>
            <p:ph type="title"/>
          </p:nvPr>
        </p:nvSpPr>
        <p:spPr/>
        <p:txBody>
          <a:bodyPr/>
          <a:lstStyle/>
          <a:p>
            <a:r>
              <a:rPr lang="es-CA" dirty="0"/>
              <a:t>References</a:t>
            </a:r>
          </a:p>
        </p:txBody>
      </p:sp>
      <p:sp>
        <p:nvSpPr>
          <p:cNvPr id="3" name="Marcador de contenido 2">
            <a:extLst>
              <a:ext uri="{FF2B5EF4-FFF2-40B4-BE49-F238E27FC236}">
                <a16:creationId xmlns:a16="http://schemas.microsoft.com/office/drawing/2014/main" id="{F4F7756F-EB8E-094C-95D5-1F1379795E99}"/>
              </a:ext>
            </a:extLst>
          </p:cNvPr>
          <p:cNvSpPr>
            <a:spLocks noGrp="1"/>
          </p:cNvSpPr>
          <p:nvPr>
            <p:ph idx="1"/>
          </p:nvPr>
        </p:nvSpPr>
        <p:spPr/>
        <p:txBody>
          <a:bodyPr/>
          <a:lstStyle/>
          <a:p>
            <a:r>
              <a:rPr lang="es-CA" dirty="0"/>
              <a:t>Datasets:</a:t>
            </a:r>
          </a:p>
          <a:p>
            <a:pPr lvl="1"/>
            <a:r>
              <a:rPr lang="es-MX" dirty="0">
                <a:hlinkClick r:id="rId2"/>
              </a:rPr>
              <a:t>Power Dataset</a:t>
            </a:r>
            <a:endParaRPr lang="es-MX" dirty="0"/>
          </a:p>
          <a:p>
            <a:pPr lvl="1"/>
            <a:r>
              <a:rPr lang="es-MX" dirty="0">
                <a:hlinkClick r:id="rId3"/>
              </a:rPr>
              <a:t>Electric power selling price index(non-residential)</a:t>
            </a:r>
            <a:endParaRPr lang="es-MX" dirty="0"/>
          </a:p>
          <a:p>
            <a:r>
              <a:rPr lang="es-MX" dirty="0"/>
              <a:t>Electricity </a:t>
            </a:r>
          </a:p>
          <a:p>
            <a:pPr lvl="1"/>
            <a:r>
              <a:rPr lang="es-MX" dirty="0"/>
              <a:t>Gorse, Christopher Johnston, David Pritchard, Martin. (2012). Dictionary of Construction, Surveying and Civil Engineering - electric power. (pp. 132). Oxford University Press. Retrieved from: </a:t>
            </a:r>
            <a:r>
              <a:rPr lang="es-MX" dirty="0">
                <a:hlinkClick r:id="rId4"/>
              </a:rPr>
              <a:t>https://app.knovel.com/hotlink/pdf/id:kt00C1GZJ1/dictionary-construction/electric-power</a:t>
            </a:r>
            <a:endParaRPr lang="es-MX" dirty="0"/>
          </a:p>
          <a:p>
            <a:pPr lvl="1"/>
            <a:endParaRPr lang="es-MX" dirty="0"/>
          </a:p>
          <a:p>
            <a:pPr lvl="1"/>
            <a:endParaRPr lang="es-CA" dirty="0"/>
          </a:p>
        </p:txBody>
      </p:sp>
    </p:spTree>
    <p:extLst>
      <p:ext uri="{BB962C8B-B14F-4D97-AF65-F5344CB8AC3E}">
        <p14:creationId xmlns:p14="http://schemas.microsoft.com/office/powerpoint/2010/main" val="232051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A02D46F-C48E-4461-A19B-D244194F5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AA6453C-5851-46D8-A790-031DA34DB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4F57A0-EFEA-8C4A-BF0A-C56E86134275}"/>
              </a:ext>
            </a:extLst>
          </p:cNvPr>
          <p:cNvSpPr>
            <a:spLocks noGrp="1"/>
          </p:cNvSpPr>
          <p:nvPr>
            <p:ph type="ctrTitle"/>
          </p:nvPr>
        </p:nvSpPr>
        <p:spPr>
          <a:xfrm>
            <a:off x="5638800" y="1066800"/>
            <a:ext cx="5367527" cy="2833528"/>
          </a:xfrm>
        </p:spPr>
        <p:txBody>
          <a:bodyPr anchor="b">
            <a:normAutofit/>
          </a:bodyPr>
          <a:lstStyle/>
          <a:p>
            <a:pPr algn="l"/>
            <a:r>
              <a:rPr lang="es-CA" dirty="0">
                <a:solidFill>
                  <a:schemeClr val="tx2"/>
                </a:solidFill>
              </a:rPr>
              <a:t>Gracias</a:t>
            </a:r>
          </a:p>
        </p:txBody>
      </p:sp>
      <p:sp>
        <p:nvSpPr>
          <p:cNvPr id="3" name="Subtítulo 2">
            <a:extLst>
              <a:ext uri="{FF2B5EF4-FFF2-40B4-BE49-F238E27FC236}">
                <a16:creationId xmlns:a16="http://schemas.microsoft.com/office/drawing/2014/main" id="{F9C9B0C7-ED5C-9B47-ACB8-5A68A916298C}"/>
              </a:ext>
            </a:extLst>
          </p:cNvPr>
          <p:cNvSpPr>
            <a:spLocks noGrp="1"/>
          </p:cNvSpPr>
          <p:nvPr>
            <p:ph type="subTitle" idx="1"/>
          </p:nvPr>
        </p:nvSpPr>
        <p:spPr>
          <a:xfrm>
            <a:off x="5638800" y="4074784"/>
            <a:ext cx="5367526" cy="1640216"/>
          </a:xfrm>
        </p:spPr>
        <p:txBody>
          <a:bodyPr anchor="t">
            <a:normAutofit/>
          </a:bodyPr>
          <a:lstStyle/>
          <a:p>
            <a:pPr algn="l"/>
            <a:r>
              <a:rPr lang="es-CA" sz="2200" dirty="0">
                <a:solidFill>
                  <a:schemeClr val="tx2"/>
                </a:solidFill>
              </a:rPr>
              <a:t>Thank You</a:t>
            </a:r>
          </a:p>
        </p:txBody>
      </p:sp>
      <p:pic>
        <p:nvPicPr>
          <p:cNvPr id="7" name="Graphic 6" descr="Me gusta">
            <a:extLst>
              <a:ext uri="{FF2B5EF4-FFF2-40B4-BE49-F238E27FC236}">
                <a16:creationId xmlns:a16="http://schemas.microsoft.com/office/drawing/2014/main" id="{8F12CDDC-580F-575E-9A4A-D44B79B98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1360539"/>
            <a:ext cx="4209625" cy="4209625"/>
          </a:xfrm>
          <a:prstGeom prst="rect">
            <a:avLst/>
          </a:prstGeom>
        </p:spPr>
      </p:pic>
    </p:spTree>
    <p:extLst>
      <p:ext uri="{BB962C8B-B14F-4D97-AF65-F5344CB8AC3E}">
        <p14:creationId xmlns:p14="http://schemas.microsoft.com/office/powerpoint/2010/main" val="762684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0961E-9A18-8942-AAE4-8EDBACB345AB}"/>
              </a:ext>
            </a:extLst>
          </p:cNvPr>
          <p:cNvSpPr>
            <a:spLocks noGrp="1"/>
          </p:cNvSpPr>
          <p:nvPr>
            <p:ph type="title"/>
          </p:nvPr>
        </p:nvSpPr>
        <p:spPr>
          <a:xfrm>
            <a:off x="773127" y="132608"/>
            <a:ext cx="10515600" cy="2852737"/>
          </a:xfrm>
        </p:spPr>
        <p:txBody>
          <a:bodyPr anchor="ctr"/>
          <a:lstStyle/>
          <a:p>
            <a:r>
              <a:rPr lang="es-CA" dirty="0"/>
              <a:t>Characterize the electricity generation in a timespan</a:t>
            </a:r>
          </a:p>
        </p:txBody>
      </p:sp>
      <p:sp>
        <p:nvSpPr>
          <p:cNvPr id="3" name="Marcador de texto 2">
            <a:extLst>
              <a:ext uri="{FF2B5EF4-FFF2-40B4-BE49-F238E27FC236}">
                <a16:creationId xmlns:a16="http://schemas.microsoft.com/office/drawing/2014/main" id="{7D5FD57B-8D84-C54D-90A4-0C696C2B017B}"/>
              </a:ext>
            </a:extLst>
          </p:cNvPr>
          <p:cNvSpPr>
            <a:spLocks noGrp="1"/>
          </p:cNvSpPr>
          <p:nvPr>
            <p:ph type="body" idx="1"/>
          </p:nvPr>
        </p:nvSpPr>
        <p:spPr>
          <a:xfrm>
            <a:off x="838200" y="3122562"/>
            <a:ext cx="10515600" cy="1500187"/>
          </a:xfrm>
        </p:spPr>
        <p:txBody>
          <a:bodyPr>
            <a:normAutofit lnSpcReduction="10000"/>
          </a:bodyPr>
          <a:lstStyle/>
          <a:p>
            <a:r>
              <a:rPr lang="es-CA" dirty="0"/>
              <a:t>How many Megawatt-hours can be generated from 2000 to 2007 from previous decades?</a:t>
            </a:r>
          </a:p>
          <a:p>
            <a:pPr lvl="2"/>
            <a:r>
              <a:rPr lang="es-CA" dirty="0"/>
              <a:t>This was inspired to make a prediction for the next 5 years. However, the dataset on current values was drastically reduced after performing EDA.</a:t>
            </a:r>
          </a:p>
          <a:p>
            <a:endParaRPr lang="es-CA" dirty="0"/>
          </a:p>
        </p:txBody>
      </p:sp>
    </p:spTree>
    <p:extLst>
      <p:ext uri="{BB962C8B-B14F-4D97-AF65-F5344CB8AC3E}">
        <p14:creationId xmlns:p14="http://schemas.microsoft.com/office/powerpoint/2010/main" val="184862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1A84B-C061-7F47-8F94-5DBDD1693505}"/>
              </a:ext>
            </a:extLst>
          </p:cNvPr>
          <p:cNvSpPr>
            <a:spLocks noGrp="1"/>
          </p:cNvSpPr>
          <p:nvPr>
            <p:ph type="title"/>
          </p:nvPr>
        </p:nvSpPr>
        <p:spPr/>
        <p:txBody>
          <a:bodyPr/>
          <a:lstStyle/>
          <a:p>
            <a:r>
              <a:rPr lang="es-CA" dirty="0"/>
              <a:t>Business Case</a:t>
            </a:r>
          </a:p>
        </p:txBody>
      </p:sp>
      <p:sp>
        <p:nvSpPr>
          <p:cNvPr id="3" name="Marcador de contenido 2">
            <a:extLst>
              <a:ext uri="{FF2B5EF4-FFF2-40B4-BE49-F238E27FC236}">
                <a16:creationId xmlns:a16="http://schemas.microsoft.com/office/drawing/2014/main" id="{203B057F-911B-9D45-8206-8CBEBF607CB5}"/>
              </a:ext>
            </a:extLst>
          </p:cNvPr>
          <p:cNvSpPr>
            <a:spLocks noGrp="1"/>
          </p:cNvSpPr>
          <p:nvPr>
            <p:ph idx="1"/>
          </p:nvPr>
        </p:nvSpPr>
        <p:spPr/>
        <p:txBody>
          <a:bodyPr/>
          <a:lstStyle/>
          <a:p>
            <a:endParaRPr lang="en-CA" dirty="0"/>
          </a:p>
          <a:p>
            <a:r>
              <a:rPr lang="en-CA" dirty="0"/>
              <a:t>How much will cost to produce electricity?</a:t>
            </a:r>
          </a:p>
          <a:p>
            <a:pPr marL="0" indent="0">
              <a:buNone/>
            </a:pPr>
            <a:endParaRPr lang="en-CA" dirty="0"/>
          </a:p>
          <a:p>
            <a:r>
              <a:rPr lang="en-CA" dirty="0"/>
              <a:t>How much expensive will be to consume/produce electricity?</a:t>
            </a:r>
          </a:p>
          <a:p>
            <a:pPr marL="0" indent="0">
              <a:buNone/>
            </a:pPr>
            <a:endParaRPr lang="es-CA" dirty="0"/>
          </a:p>
        </p:txBody>
      </p:sp>
    </p:spTree>
    <p:extLst>
      <p:ext uri="{BB962C8B-B14F-4D97-AF65-F5344CB8AC3E}">
        <p14:creationId xmlns:p14="http://schemas.microsoft.com/office/powerpoint/2010/main" val="117873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1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5" name="Rectangle 14">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16">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ítulo 1">
            <a:extLst>
              <a:ext uri="{FF2B5EF4-FFF2-40B4-BE49-F238E27FC236}">
                <a16:creationId xmlns:a16="http://schemas.microsoft.com/office/drawing/2014/main" id="{F859CEB8-3C84-4C4D-972D-3AF0B978D2C9}"/>
              </a:ext>
            </a:extLst>
          </p:cNvPr>
          <p:cNvSpPr>
            <a:spLocks noGrp="1"/>
          </p:cNvSpPr>
          <p:nvPr>
            <p:ph type="title"/>
          </p:nvPr>
        </p:nvSpPr>
        <p:spPr>
          <a:xfrm>
            <a:off x="313318" y="461339"/>
            <a:ext cx="4369676" cy="2831136"/>
          </a:xfrm>
        </p:spPr>
        <p:txBody>
          <a:bodyPr vert="horz" lIns="91440" tIns="45720" rIns="91440" bIns="45720" rtlCol="0" anchor="ctr">
            <a:normAutofit/>
          </a:bodyPr>
          <a:lstStyle/>
          <a:p>
            <a:r>
              <a:rPr lang="en-US" sz="3600" dirty="0">
                <a:solidFill>
                  <a:schemeClr val="tx2"/>
                </a:solidFill>
              </a:rPr>
              <a:t>What is a Megawatt – Hour?</a:t>
            </a:r>
          </a:p>
        </p:txBody>
      </p:sp>
      <p:sp>
        <p:nvSpPr>
          <p:cNvPr id="3" name="Marcador de contenido 2">
            <a:extLst>
              <a:ext uri="{FF2B5EF4-FFF2-40B4-BE49-F238E27FC236}">
                <a16:creationId xmlns:a16="http://schemas.microsoft.com/office/drawing/2014/main" id="{3ADD75AE-2A78-FB4B-AFDA-4F4943D27378}"/>
              </a:ext>
            </a:extLst>
          </p:cNvPr>
          <p:cNvSpPr>
            <a:spLocks noGrp="1"/>
          </p:cNvSpPr>
          <p:nvPr>
            <p:ph sz="half" idx="1"/>
          </p:nvPr>
        </p:nvSpPr>
        <p:spPr>
          <a:xfrm>
            <a:off x="838200" y="3429000"/>
            <a:ext cx="3657365" cy="2585613"/>
          </a:xfrm>
        </p:spPr>
        <p:txBody>
          <a:bodyPr vert="horz" lIns="91440" tIns="45720" rIns="91440" bIns="45720" rtlCol="0">
            <a:normAutofit/>
          </a:bodyPr>
          <a:lstStyle/>
          <a:p>
            <a:pPr marL="285750"/>
            <a:r>
              <a:rPr lang="en-US" sz="1800" dirty="0">
                <a:solidFill>
                  <a:schemeClr val="tx2"/>
                </a:solidFill>
              </a:rPr>
              <a:t>1 </a:t>
            </a:r>
            <a:r>
              <a:rPr lang="en-US" sz="1800" dirty="0" err="1">
                <a:solidFill>
                  <a:schemeClr val="tx2"/>
                </a:solidFill>
              </a:rPr>
              <a:t>Mwh</a:t>
            </a:r>
            <a:r>
              <a:rPr lang="en-US" sz="1800" dirty="0">
                <a:solidFill>
                  <a:schemeClr val="tx2"/>
                </a:solidFill>
              </a:rPr>
              <a:t> = 1000 </a:t>
            </a:r>
            <a:r>
              <a:rPr lang="en-US" sz="1800" dirty="0" err="1">
                <a:solidFill>
                  <a:schemeClr val="tx2"/>
                </a:solidFill>
              </a:rPr>
              <a:t>Kwh</a:t>
            </a:r>
            <a:endParaRPr lang="en-US" sz="1800" dirty="0">
              <a:solidFill>
                <a:schemeClr val="tx2"/>
              </a:solidFill>
            </a:endParaRPr>
          </a:p>
          <a:p>
            <a:pPr marL="285750"/>
            <a:r>
              <a:rPr lang="en-US" sz="1800" dirty="0">
                <a:solidFill>
                  <a:schemeClr val="tx2"/>
                </a:solidFill>
              </a:rPr>
              <a:t>10 automobile engines</a:t>
            </a:r>
          </a:p>
          <a:p>
            <a:pPr marL="285750"/>
            <a:r>
              <a:rPr lang="en-US" sz="1800" dirty="0">
                <a:solidFill>
                  <a:schemeClr val="tx2"/>
                </a:solidFill>
              </a:rPr>
              <a:t>330 homes</a:t>
            </a:r>
          </a:p>
          <a:p>
            <a:endParaRPr lang="en-US" sz="1800" dirty="0">
              <a:solidFill>
                <a:schemeClr val="tx2"/>
              </a:solidFill>
            </a:endParaRPr>
          </a:p>
        </p:txBody>
      </p:sp>
      <p:sp>
        <p:nvSpPr>
          <p:cNvPr id="27" name="Rectangle 18">
            <a:extLst>
              <a:ext uri="{FF2B5EF4-FFF2-40B4-BE49-F238E27FC236}">
                <a16:creationId xmlns:a16="http://schemas.microsoft.com/office/drawing/2014/main" id="{F43188FD-F61C-4D59-9459-319BFB20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9370" y="0"/>
            <a:ext cx="719262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60AC3FF9-EB0C-48D0-BA7C-CE7C190E1E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96312" y="0"/>
            <a:ext cx="7192630" cy="6858000"/>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Neighbourhood density | Nature Sustainability">
            <a:extLst>
              <a:ext uri="{FF2B5EF4-FFF2-40B4-BE49-F238E27FC236}">
                <a16:creationId xmlns:a16="http://schemas.microsoft.com/office/drawing/2014/main" id="{4C986A50-3954-4D4A-A5DB-D52276D0AB19}"/>
              </a:ext>
            </a:extLst>
          </p:cNvPr>
          <p:cNvPicPr>
            <a:picLocks noGrp="1" noChangeAspect="1" noChangeArrowheads="1"/>
          </p:cNvPicPr>
          <p:nvPr>
            <p:ph sz="half" idx="2"/>
          </p:nvPr>
        </p:nvPicPr>
        <p:blipFill rotWithShape="1">
          <a:blip r:embed="rId5">
            <a:extLst>
              <a:ext uri="{28A0092B-C50C-407E-A947-70E740481C1C}">
                <a14:useLocalDpi xmlns:a14="http://schemas.microsoft.com/office/drawing/2010/main" val="0"/>
              </a:ext>
            </a:extLst>
          </a:blip>
          <a:srcRect t="20967" b="12746"/>
          <a:stretch/>
        </p:blipFill>
        <p:spPr bwMode="auto">
          <a:xfrm>
            <a:off x="5330952" y="115613"/>
            <a:ext cx="6498396" cy="31768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utomobile | Definition, History, Industry, Design, &amp; Facts | Britannica">
            <a:extLst>
              <a:ext uri="{FF2B5EF4-FFF2-40B4-BE49-F238E27FC236}">
                <a16:creationId xmlns:a16="http://schemas.microsoft.com/office/drawing/2014/main" id="{4FD98CAB-1464-4643-86E3-23810B37F3A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630" b="4564"/>
          <a:stretch/>
        </p:blipFill>
        <p:spPr bwMode="auto">
          <a:xfrm>
            <a:off x="5343429" y="3408087"/>
            <a:ext cx="6498396" cy="317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03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6" name="Rectangle 1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6F1B92-F57B-7342-9570-B037F64E36DE}"/>
              </a:ext>
            </a:extLst>
          </p:cNvPr>
          <p:cNvSpPr>
            <a:spLocks noGrp="1"/>
          </p:cNvSpPr>
          <p:nvPr>
            <p:ph type="title"/>
          </p:nvPr>
        </p:nvSpPr>
        <p:spPr>
          <a:xfrm>
            <a:off x="710317" y="765868"/>
            <a:ext cx="5410200" cy="1997075"/>
          </a:xfrm>
        </p:spPr>
        <p:txBody>
          <a:bodyPr vert="horz" lIns="91440" tIns="45720" rIns="91440" bIns="45720" rtlCol="0" anchor="t">
            <a:normAutofit/>
          </a:bodyPr>
          <a:lstStyle/>
          <a:p>
            <a:r>
              <a:rPr lang="en-US" sz="3600" dirty="0">
                <a:solidFill>
                  <a:schemeClr val="tx2"/>
                </a:solidFill>
              </a:rPr>
              <a:t>Data Description</a:t>
            </a:r>
          </a:p>
        </p:txBody>
      </p:sp>
      <p:sp>
        <p:nvSpPr>
          <p:cNvPr id="4" name="Marcador de texto 3">
            <a:extLst>
              <a:ext uri="{FF2B5EF4-FFF2-40B4-BE49-F238E27FC236}">
                <a16:creationId xmlns:a16="http://schemas.microsoft.com/office/drawing/2014/main" id="{D0763A9C-C5F2-7448-A44D-E133DA24AB85}"/>
              </a:ext>
            </a:extLst>
          </p:cNvPr>
          <p:cNvSpPr>
            <a:spLocks noGrp="1"/>
          </p:cNvSpPr>
          <p:nvPr>
            <p:ph type="body" sz="half" idx="2"/>
          </p:nvPr>
        </p:nvSpPr>
        <p:spPr>
          <a:xfrm>
            <a:off x="913517" y="1853835"/>
            <a:ext cx="5842883" cy="4542732"/>
          </a:xfrm>
        </p:spPr>
        <p:txBody>
          <a:bodyPr vert="horz" lIns="91440" tIns="45720" rIns="91440" bIns="45720" rtlCol="0">
            <a:noAutofit/>
          </a:bodyPr>
          <a:lstStyle/>
          <a:p>
            <a:pPr>
              <a:lnSpc>
                <a:spcPct val="100000"/>
              </a:lnSpc>
            </a:pPr>
            <a:r>
              <a:rPr lang="en-US" sz="2000" dirty="0">
                <a:solidFill>
                  <a:schemeClr val="tx2"/>
                </a:solidFill>
              </a:rPr>
              <a:t>The target observation will be Power Electricity scaled in Mega Watt-Hour.</a:t>
            </a:r>
          </a:p>
          <a:p>
            <a:pPr>
              <a:lnSpc>
                <a:spcPct val="100000"/>
              </a:lnSpc>
            </a:pPr>
            <a:r>
              <a:rPr lang="en-US" sz="2000" dirty="0">
                <a:solidFill>
                  <a:schemeClr val="tx2"/>
                </a:solidFill>
              </a:rPr>
              <a:t>It is calculated using the following equation:</a:t>
            </a:r>
          </a:p>
          <a:p>
            <a:pPr>
              <a:lnSpc>
                <a:spcPct val="100000"/>
              </a:lnSpc>
            </a:pPr>
            <a:endParaRPr lang="en-US" sz="2000" dirty="0">
              <a:solidFill>
                <a:schemeClr val="tx2"/>
              </a:solidFill>
            </a:endParaRPr>
          </a:p>
          <a:p>
            <a:pPr>
              <a:lnSpc>
                <a:spcPct val="100000"/>
              </a:lnSpc>
            </a:pPr>
            <a:r>
              <a:rPr lang="en-US" sz="2000" b="1" dirty="0">
                <a:solidFill>
                  <a:schemeClr val="tx2"/>
                </a:solidFill>
              </a:rPr>
              <a:t>P = IV </a:t>
            </a:r>
          </a:p>
          <a:p>
            <a:pPr>
              <a:lnSpc>
                <a:spcPct val="100000"/>
              </a:lnSpc>
            </a:pPr>
            <a:r>
              <a:rPr lang="en-US" sz="2000" dirty="0">
                <a:solidFill>
                  <a:schemeClr val="tx2"/>
                </a:solidFill>
              </a:rPr>
              <a:t>Where:</a:t>
            </a:r>
          </a:p>
          <a:p>
            <a:pPr>
              <a:lnSpc>
                <a:spcPct val="100000"/>
              </a:lnSpc>
            </a:pPr>
            <a:r>
              <a:rPr lang="en-US" sz="2000" dirty="0">
                <a:solidFill>
                  <a:schemeClr val="tx2"/>
                </a:solidFill>
              </a:rPr>
              <a:t>P=Power in Watts </a:t>
            </a:r>
          </a:p>
          <a:p>
            <a:pPr>
              <a:lnSpc>
                <a:spcPct val="100000"/>
              </a:lnSpc>
            </a:pPr>
            <a:r>
              <a:rPr lang="en-US" sz="2000" dirty="0">
                <a:solidFill>
                  <a:schemeClr val="tx2"/>
                </a:solidFill>
              </a:rPr>
              <a:t>I=current in </a:t>
            </a:r>
            <a:r>
              <a:rPr lang="en-US" sz="2000" dirty="0" err="1">
                <a:solidFill>
                  <a:schemeClr val="tx2"/>
                </a:solidFill>
              </a:rPr>
              <a:t>Ampers</a:t>
            </a:r>
            <a:r>
              <a:rPr lang="en-US" sz="2000" dirty="0">
                <a:solidFill>
                  <a:schemeClr val="tx2"/>
                </a:solidFill>
              </a:rPr>
              <a:t> </a:t>
            </a:r>
          </a:p>
          <a:p>
            <a:pPr>
              <a:lnSpc>
                <a:spcPct val="100000"/>
              </a:lnSpc>
            </a:pPr>
            <a:r>
              <a:rPr lang="en-US" sz="2000" dirty="0">
                <a:solidFill>
                  <a:schemeClr val="tx2"/>
                </a:solidFill>
              </a:rPr>
              <a:t>V=Voltage in Volts</a:t>
            </a:r>
          </a:p>
        </p:txBody>
      </p:sp>
      <p:graphicFrame>
        <p:nvGraphicFramePr>
          <p:cNvPr id="7" name="Marcador de contenido 3">
            <a:extLst>
              <a:ext uri="{FF2B5EF4-FFF2-40B4-BE49-F238E27FC236}">
                <a16:creationId xmlns:a16="http://schemas.microsoft.com/office/drawing/2014/main" id="{A35E4D29-FBA5-8D49-A49B-2F7255D2AF25}"/>
              </a:ext>
            </a:extLst>
          </p:cNvPr>
          <p:cNvGraphicFramePr>
            <a:graphicFrameLocks/>
          </p:cNvGraphicFramePr>
          <p:nvPr>
            <p:extLst>
              <p:ext uri="{D42A27DB-BD31-4B8C-83A1-F6EECF244321}">
                <p14:modId xmlns:p14="http://schemas.microsoft.com/office/powerpoint/2010/main" val="1542327517"/>
              </p:ext>
            </p:extLst>
          </p:nvPr>
        </p:nvGraphicFramePr>
        <p:xfrm>
          <a:off x="7655343" y="872067"/>
          <a:ext cx="3495475" cy="4724401"/>
        </p:xfrm>
        <a:graphic>
          <a:graphicData uri="http://schemas.openxmlformats.org/drawingml/2006/table">
            <a:tbl>
              <a:tblPr firstRow="1" bandRow="1">
                <a:noFill/>
                <a:tableStyleId>{5C22544A-7EE6-4342-B048-85BDC9FD1C3A}</a:tableStyleId>
              </a:tblPr>
              <a:tblGrid>
                <a:gridCol w="1735163">
                  <a:extLst>
                    <a:ext uri="{9D8B030D-6E8A-4147-A177-3AD203B41FA5}">
                      <a16:colId xmlns:a16="http://schemas.microsoft.com/office/drawing/2014/main" val="403081419"/>
                    </a:ext>
                  </a:extLst>
                </a:gridCol>
                <a:gridCol w="1760312">
                  <a:extLst>
                    <a:ext uri="{9D8B030D-6E8A-4147-A177-3AD203B41FA5}">
                      <a16:colId xmlns:a16="http://schemas.microsoft.com/office/drawing/2014/main" val="908172363"/>
                    </a:ext>
                  </a:extLst>
                </a:gridCol>
              </a:tblGrid>
              <a:tr h="429491">
                <a:tc>
                  <a:txBody>
                    <a:bodyPr/>
                    <a:lstStyle/>
                    <a:p>
                      <a:pPr algn="ctr" fontAlgn="ctr"/>
                      <a:r>
                        <a:rPr lang="es-MX" sz="1200" b="1" u="none" strike="noStrike" cap="all" spc="150" dirty="0">
                          <a:solidFill>
                            <a:srgbClr val="FFFFFF"/>
                          </a:solidFill>
                          <a:effectLst/>
                        </a:rPr>
                        <a:t>REF_DATE</a:t>
                      </a:r>
                      <a:endParaRPr lang="es-MX" sz="1200" b="1" i="0" u="none" strike="noStrike" cap="all" spc="150" dirty="0">
                        <a:solidFill>
                          <a:srgbClr val="FFFFFF"/>
                        </a:solidFill>
                        <a:effectLst/>
                        <a:latin typeface="Calibri" panose="020F0502020204030204" pitchFamily="34" charset="0"/>
                      </a:endParaRPr>
                    </a:p>
                  </a:txBody>
                  <a:tcPr marL="176988" marR="106193" marT="106193" marB="106193"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ctr"/>
                      <a:r>
                        <a:rPr lang="es-MX" sz="1200" b="1" u="none" strike="noStrike" cap="all" spc="150" dirty="0">
                          <a:solidFill>
                            <a:srgbClr val="FFFFFF"/>
                          </a:solidFill>
                          <a:effectLst/>
                        </a:rPr>
                        <a:t> Power </a:t>
                      </a:r>
                      <a:endParaRPr lang="es-MX" sz="1200" b="1" i="0" u="none" strike="noStrike" cap="all" spc="150" dirty="0">
                        <a:solidFill>
                          <a:srgbClr val="FFFFFF"/>
                        </a:solidFill>
                        <a:effectLst/>
                        <a:latin typeface="Calibri" panose="020F0502020204030204" pitchFamily="34" charset="0"/>
                      </a:endParaRPr>
                    </a:p>
                  </a:txBody>
                  <a:tcPr marL="176988" marR="106193" marT="106193" marB="106193"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050148118"/>
                  </a:ext>
                </a:extLst>
              </a:tr>
              <a:tr h="429491">
                <a:tc>
                  <a:txBody>
                    <a:bodyPr/>
                    <a:lstStyle/>
                    <a:p>
                      <a:pPr algn="ctr" fontAlgn="b"/>
                      <a:r>
                        <a:rPr lang="es-CA" sz="1200" u="none" strike="noStrike" cap="none" spc="0" dirty="0">
                          <a:solidFill>
                            <a:schemeClr val="tx1">
                              <a:lumMod val="85000"/>
                              <a:lumOff val="15000"/>
                            </a:schemeClr>
                          </a:solidFill>
                          <a:effectLst/>
                        </a:rPr>
                        <a:t>1985-11-01</a:t>
                      </a:r>
                      <a:endParaRPr lang="es-CA" sz="1200" b="0" i="0" u="none" strike="noStrike" cap="none" spc="0" dirty="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s-CA" sz="1200" u="none" strike="noStrike" cap="none" spc="0">
                          <a:solidFill>
                            <a:schemeClr val="tx1">
                              <a:lumMod val="85000"/>
                              <a:lumOff val="15000"/>
                            </a:schemeClr>
                          </a:solidFill>
                          <a:effectLst/>
                        </a:rPr>
                        <a:t>       40,023,030 </a:t>
                      </a:r>
                      <a:endParaRPr lang="es-CA" sz="1200" b="0" i="0" u="none" strike="noStrike" cap="none" spc="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944760787"/>
                  </a:ext>
                </a:extLst>
              </a:tr>
              <a:tr h="429491">
                <a:tc>
                  <a:txBody>
                    <a:bodyPr/>
                    <a:lstStyle/>
                    <a:p>
                      <a:pPr algn="ctr" fontAlgn="b"/>
                      <a:r>
                        <a:rPr lang="es-CA" sz="1200" u="none" strike="noStrike" cap="none" spc="0" dirty="0">
                          <a:solidFill>
                            <a:schemeClr val="tx1">
                              <a:lumMod val="85000"/>
                              <a:lumOff val="15000"/>
                            </a:schemeClr>
                          </a:solidFill>
                          <a:effectLst/>
                        </a:rPr>
                        <a:t>1970-01-01</a:t>
                      </a:r>
                      <a:endParaRPr lang="es-CA" sz="1200" b="0" i="0" u="none" strike="noStrike" cap="none" spc="0" dirty="0">
                        <a:solidFill>
                          <a:schemeClr val="tx1">
                            <a:lumMod val="85000"/>
                            <a:lumOff val="15000"/>
                          </a:schemeClr>
                        </a:solidFill>
                        <a:effectLst/>
                        <a:latin typeface="Calibri" panose="020F0502020204030204" pitchFamily="34" charset="0"/>
                      </a:endParaRPr>
                    </a:p>
                  </a:txBody>
                  <a:tcPr marL="176988" marR="106193" marT="106193" marB="106193"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s-CA" sz="1200" u="none" strike="noStrike" cap="none" spc="0">
                          <a:solidFill>
                            <a:schemeClr val="tx1">
                              <a:lumMod val="85000"/>
                              <a:lumOff val="15000"/>
                            </a:schemeClr>
                          </a:solidFill>
                          <a:effectLst/>
                        </a:rPr>
                        <a:t>       18,869,000 </a:t>
                      </a:r>
                      <a:endParaRPr lang="es-CA" sz="1200" b="0" i="0" u="none" strike="noStrike" cap="none" spc="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507197081"/>
                  </a:ext>
                </a:extLst>
              </a:tr>
              <a:tr h="429491">
                <a:tc>
                  <a:txBody>
                    <a:bodyPr/>
                    <a:lstStyle/>
                    <a:p>
                      <a:pPr algn="ctr" fontAlgn="b"/>
                      <a:r>
                        <a:rPr lang="es-CA" sz="1200" u="none" strike="noStrike" cap="none" spc="0" dirty="0">
                          <a:solidFill>
                            <a:schemeClr val="tx1">
                              <a:lumMod val="85000"/>
                              <a:lumOff val="15000"/>
                            </a:schemeClr>
                          </a:solidFill>
                          <a:effectLst/>
                        </a:rPr>
                        <a:t>2003-10-01</a:t>
                      </a:r>
                      <a:endParaRPr lang="es-CA" sz="1200" b="0" i="0" u="none" strike="noStrike" cap="none" spc="0" dirty="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s-CA" sz="1200" u="none" strike="noStrike" cap="none" spc="0">
                          <a:solidFill>
                            <a:schemeClr val="tx1">
                              <a:lumMod val="85000"/>
                              <a:lumOff val="15000"/>
                            </a:schemeClr>
                          </a:solidFill>
                          <a:effectLst/>
                        </a:rPr>
                        <a:t>       42,966,467 </a:t>
                      </a:r>
                      <a:endParaRPr lang="es-CA" sz="1200" b="0" i="0" u="none" strike="noStrike" cap="none" spc="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740643039"/>
                  </a:ext>
                </a:extLst>
              </a:tr>
              <a:tr h="429491">
                <a:tc>
                  <a:txBody>
                    <a:bodyPr/>
                    <a:lstStyle/>
                    <a:p>
                      <a:pPr algn="ctr" fontAlgn="b"/>
                      <a:r>
                        <a:rPr lang="es-CA" sz="1200" u="none" strike="noStrike" cap="none" spc="0" dirty="0">
                          <a:solidFill>
                            <a:schemeClr val="tx1">
                              <a:lumMod val="85000"/>
                              <a:lumOff val="15000"/>
                            </a:schemeClr>
                          </a:solidFill>
                          <a:effectLst/>
                        </a:rPr>
                        <a:t>1959-05-01</a:t>
                      </a:r>
                      <a:endParaRPr lang="es-CA" sz="1200" b="0" i="0" u="none" strike="noStrike" cap="none" spc="0" dirty="0">
                        <a:solidFill>
                          <a:schemeClr val="tx1">
                            <a:lumMod val="85000"/>
                            <a:lumOff val="15000"/>
                          </a:schemeClr>
                        </a:solidFill>
                        <a:effectLst/>
                        <a:latin typeface="Calibri" panose="020F0502020204030204" pitchFamily="34" charset="0"/>
                      </a:endParaRPr>
                    </a:p>
                  </a:txBody>
                  <a:tcPr marL="176988" marR="106193" marT="106193" marB="106193"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s-CA" sz="1200" u="none" strike="noStrike" cap="none" spc="0">
                          <a:solidFill>
                            <a:schemeClr val="tx1">
                              <a:lumMod val="85000"/>
                              <a:lumOff val="15000"/>
                            </a:schemeClr>
                          </a:solidFill>
                          <a:effectLst/>
                        </a:rPr>
                        <a:t>         8,739,000 </a:t>
                      </a:r>
                      <a:endParaRPr lang="es-CA" sz="1200" b="0" i="0" u="none" strike="noStrike" cap="none" spc="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504374645"/>
                  </a:ext>
                </a:extLst>
              </a:tr>
              <a:tr h="429491">
                <a:tc>
                  <a:txBody>
                    <a:bodyPr/>
                    <a:lstStyle/>
                    <a:p>
                      <a:pPr algn="ctr" fontAlgn="b"/>
                      <a:r>
                        <a:rPr lang="es-CA" sz="1200" u="none" strike="noStrike" cap="none" spc="0" dirty="0">
                          <a:solidFill>
                            <a:schemeClr val="tx1">
                              <a:lumMod val="85000"/>
                              <a:lumOff val="15000"/>
                            </a:schemeClr>
                          </a:solidFill>
                          <a:effectLst/>
                        </a:rPr>
                        <a:t>1965-10-01</a:t>
                      </a:r>
                      <a:endParaRPr lang="es-CA" sz="1200" b="0" i="0" u="none" strike="noStrike" cap="none" spc="0" dirty="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s-CA" sz="1200" u="none" strike="noStrike" cap="none" spc="0">
                          <a:solidFill>
                            <a:schemeClr val="tx1">
                              <a:lumMod val="85000"/>
                              <a:lumOff val="15000"/>
                            </a:schemeClr>
                          </a:solidFill>
                          <a:effectLst/>
                        </a:rPr>
                        <a:t>       12,568,000 </a:t>
                      </a:r>
                      <a:endParaRPr lang="es-CA" sz="1200" b="0" i="0" u="none" strike="noStrike" cap="none" spc="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41712903"/>
                  </a:ext>
                </a:extLst>
              </a:tr>
              <a:tr h="429491">
                <a:tc>
                  <a:txBody>
                    <a:bodyPr/>
                    <a:lstStyle/>
                    <a:p>
                      <a:pPr algn="ctr" fontAlgn="b"/>
                      <a:r>
                        <a:rPr lang="es-CA" sz="1200" u="none" strike="noStrike" cap="none" spc="0" dirty="0">
                          <a:solidFill>
                            <a:schemeClr val="tx1">
                              <a:lumMod val="85000"/>
                              <a:lumOff val="15000"/>
                            </a:schemeClr>
                          </a:solidFill>
                          <a:effectLst/>
                        </a:rPr>
                        <a:t>1979-04-01</a:t>
                      </a:r>
                      <a:endParaRPr lang="es-CA" sz="1200" b="0" i="0" u="none" strike="noStrike" cap="none" spc="0" dirty="0">
                        <a:solidFill>
                          <a:schemeClr val="tx1">
                            <a:lumMod val="85000"/>
                            <a:lumOff val="15000"/>
                          </a:schemeClr>
                        </a:solidFill>
                        <a:effectLst/>
                        <a:latin typeface="Calibri" panose="020F0502020204030204" pitchFamily="34" charset="0"/>
                      </a:endParaRPr>
                    </a:p>
                  </a:txBody>
                  <a:tcPr marL="176988" marR="106193" marT="106193" marB="106193"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s-CA" sz="1200" u="none" strike="noStrike" cap="none" spc="0">
                          <a:solidFill>
                            <a:schemeClr val="tx1">
                              <a:lumMod val="85000"/>
                              <a:lumOff val="15000"/>
                            </a:schemeClr>
                          </a:solidFill>
                          <a:effectLst/>
                        </a:rPr>
                        <a:t>       28,312,703 </a:t>
                      </a:r>
                      <a:endParaRPr lang="es-CA" sz="1200" b="0" i="0" u="none" strike="noStrike" cap="none" spc="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34851855"/>
                  </a:ext>
                </a:extLst>
              </a:tr>
              <a:tr h="429491">
                <a:tc>
                  <a:txBody>
                    <a:bodyPr/>
                    <a:lstStyle/>
                    <a:p>
                      <a:pPr algn="ctr" fontAlgn="b"/>
                      <a:r>
                        <a:rPr lang="es-CA" sz="1200" u="none" strike="noStrike" cap="none" spc="0" dirty="0">
                          <a:solidFill>
                            <a:schemeClr val="tx1">
                              <a:lumMod val="85000"/>
                              <a:lumOff val="15000"/>
                            </a:schemeClr>
                          </a:solidFill>
                          <a:effectLst/>
                        </a:rPr>
                        <a:t>1971-10-01</a:t>
                      </a:r>
                      <a:endParaRPr lang="es-CA" sz="1200" b="0" i="0" u="none" strike="noStrike" cap="none" spc="0" dirty="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s-CA" sz="1200" u="none" strike="noStrike" cap="none" spc="0">
                          <a:solidFill>
                            <a:schemeClr val="tx1">
                              <a:lumMod val="85000"/>
                              <a:lumOff val="15000"/>
                            </a:schemeClr>
                          </a:solidFill>
                          <a:effectLst/>
                        </a:rPr>
                        <a:t>       18,241,000 </a:t>
                      </a:r>
                      <a:endParaRPr lang="es-CA" sz="1200" b="0" i="0" u="none" strike="noStrike" cap="none" spc="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105538455"/>
                  </a:ext>
                </a:extLst>
              </a:tr>
              <a:tr h="429491">
                <a:tc>
                  <a:txBody>
                    <a:bodyPr/>
                    <a:lstStyle/>
                    <a:p>
                      <a:pPr algn="ctr" fontAlgn="b"/>
                      <a:r>
                        <a:rPr lang="es-CA" sz="1200" u="none" strike="noStrike" cap="none" spc="0" dirty="0">
                          <a:solidFill>
                            <a:schemeClr val="tx1">
                              <a:lumMod val="85000"/>
                              <a:lumOff val="15000"/>
                            </a:schemeClr>
                          </a:solidFill>
                          <a:effectLst/>
                        </a:rPr>
                        <a:t>1997-07-01</a:t>
                      </a:r>
                      <a:endParaRPr lang="es-CA" sz="1200" b="0" i="0" u="none" strike="noStrike" cap="none" spc="0" dirty="0">
                        <a:solidFill>
                          <a:schemeClr val="tx1">
                            <a:lumMod val="85000"/>
                            <a:lumOff val="15000"/>
                          </a:schemeClr>
                        </a:solidFill>
                        <a:effectLst/>
                        <a:latin typeface="Calibri" panose="020F0502020204030204" pitchFamily="34" charset="0"/>
                      </a:endParaRPr>
                    </a:p>
                  </a:txBody>
                  <a:tcPr marL="176988" marR="106193" marT="106193" marB="106193"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s-CA" sz="1200" u="none" strike="noStrike" cap="none" spc="0">
                          <a:solidFill>
                            <a:schemeClr val="tx1">
                              <a:lumMod val="85000"/>
                              <a:lumOff val="15000"/>
                            </a:schemeClr>
                          </a:solidFill>
                          <a:effectLst/>
                        </a:rPr>
                        <a:t>       43,816,610 </a:t>
                      </a:r>
                      <a:endParaRPr lang="es-CA" sz="1200" b="0" i="0" u="none" strike="noStrike" cap="none" spc="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074183055"/>
                  </a:ext>
                </a:extLst>
              </a:tr>
              <a:tr h="429491">
                <a:tc>
                  <a:txBody>
                    <a:bodyPr/>
                    <a:lstStyle/>
                    <a:p>
                      <a:pPr algn="ctr" fontAlgn="b"/>
                      <a:r>
                        <a:rPr lang="es-CA" sz="1200" u="none" strike="noStrike" cap="none" spc="0" dirty="0">
                          <a:solidFill>
                            <a:schemeClr val="tx1">
                              <a:lumMod val="85000"/>
                              <a:lumOff val="15000"/>
                            </a:schemeClr>
                          </a:solidFill>
                          <a:effectLst/>
                        </a:rPr>
                        <a:t>1984-10-01</a:t>
                      </a:r>
                      <a:endParaRPr lang="es-CA" sz="1200" b="0" i="0" u="none" strike="noStrike" cap="none" spc="0" dirty="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s-CA" sz="1200" u="none" strike="noStrike" cap="none" spc="0">
                          <a:solidFill>
                            <a:schemeClr val="tx1">
                              <a:lumMod val="85000"/>
                              <a:lumOff val="15000"/>
                            </a:schemeClr>
                          </a:solidFill>
                          <a:effectLst/>
                        </a:rPr>
                        <a:t>       35,291,380 </a:t>
                      </a:r>
                      <a:endParaRPr lang="es-CA" sz="1200" b="0" i="0" u="none" strike="noStrike" cap="none" spc="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67782079"/>
                  </a:ext>
                </a:extLst>
              </a:tr>
              <a:tr h="429491">
                <a:tc>
                  <a:txBody>
                    <a:bodyPr/>
                    <a:lstStyle/>
                    <a:p>
                      <a:pPr algn="ctr" fontAlgn="b"/>
                      <a:r>
                        <a:rPr lang="es-CA" sz="1200" u="none" strike="noStrike" cap="none" spc="0" dirty="0">
                          <a:solidFill>
                            <a:schemeClr val="tx1">
                              <a:lumMod val="85000"/>
                              <a:lumOff val="15000"/>
                            </a:schemeClr>
                          </a:solidFill>
                          <a:effectLst/>
                        </a:rPr>
                        <a:t>1960-03-01</a:t>
                      </a:r>
                      <a:endParaRPr lang="es-CA" sz="1200" b="0" i="0" u="none" strike="noStrike" cap="none" spc="0" dirty="0">
                        <a:solidFill>
                          <a:schemeClr val="tx1">
                            <a:lumMod val="85000"/>
                            <a:lumOff val="15000"/>
                          </a:schemeClr>
                        </a:solidFill>
                        <a:effectLst/>
                        <a:latin typeface="Calibri" panose="020F0502020204030204" pitchFamily="34" charset="0"/>
                      </a:endParaRPr>
                    </a:p>
                  </a:txBody>
                  <a:tcPr marL="176988" marR="106193" marT="106193" marB="106193" anchor="b">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fontAlgn="b"/>
                      <a:r>
                        <a:rPr lang="es-CA" sz="1200" u="none" strike="noStrike" cap="none" spc="0" dirty="0">
                          <a:solidFill>
                            <a:schemeClr val="tx1">
                              <a:lumMod val="85000"/>
                              <a:lumOff val="15000"/>
                            </a:schemeClr>
                          </a:solidFill>
                          <a:effectLst/>
                        </a:rPr>
                        <a:t>       10,071,000 </a:t>
                      </a:r>
                      <a:endParaRPr lang="es-CA" sz="1200" b="0" i="0" u="none" strike="noStrike" cap="none" spc="0" dirty="0">
                        <a:solidFill>
                          <a:schemeClr val="tx1">
                            <a:lumMod val="85000"/>
                            <a:lumOff val="15000"/>
                          </a:schemeClr>
                        </a:solidFill>
                        <a:effectLst/>
                        <a:latin typeface="Calibri" panose="020F0502020204030204" pitchFamily="34" charset="0"/>
                      </a:endParaRPr>
                    </a:p>
                  </a:txBody>
                  <a:tcPr marL="176988" marR="106193" marT="106193" marB="106193" anchor="b">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612986976"/>
                  </a:ext>
                </a:extLst>
              </a:tr>
            </a:tbl>
          </a:graphicData>
        </a:graphic>
      </p:graphicFrame>
    </p:spTree>
    <p:extLst>
      <p:ext uri="{BB962C8B-B14F-4D97-AF65-F5344CB8AC3E}">
        <p14:creationId xmlns:p14="http://schemas.microsoft.com/office/powerpoint/2010/main" val="141101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2" name="Picture 15">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ítulo 1">
            <a:extLst>
              <a:ext uri="{FF2B5EF4-FFF2-40B4-BE49-F238E27FC236}">
                <a16:creationId xmlns:a16="http://schemas.microsoft.com/office/drawing/2014/main" id="{1C1A52CC-495C-1842-AA88-DF347B3A31DC}"/>
              </a:ext>
            </a:extLst>
          </p:cNvPr>
          <p:cNvSpPr>
            <a:spLocks noGrp="1"/>
          </p:cNvSpPr>
          <p:nvPr>
            <p:ph type="title"/>
          </p:nvPr>
        </p:nvSpPr>
        <p:spPr>
          <a:xfrm>
            <a:off x="6975296" y="538539"/>
            <a:ext cx="5638800" cy="1573786"/>
          </a:xfrm>
        </p:spPr>
        <p:txBody>
          <a:bodyPr>
            <a:normAutofit/>
          </a:bodyPr>
          <a:lstStyle/>
          <a:p>
            <a:r>
              <a:rPr lang="es-CA" dirty="0">
                <a:solidFill>
                  <a:schemeClr val="tx2"/>
                </a:solidFill>
              </a:rPr>
              <a:t>Original Data</a:t>
            </a:r>
          </a:p>
        </p:txBody>
      </p:sp>
      <p:sp>
        <p:nvSpPr>
          <p:cNvPr id="9" name="Content Placeholder 8">
            <a:extLst>
              <a:ext uri="{FF2B5EF4-FFF2-40B4-BE49-F238E27FC236}">
                <a16:creationId xmlns:a16="http://schemas.microsoft.com/office/drawing/2014/main" id="{3BC30407-F8D5-1A66-EE6E-1B15EF15D11F}"/>
              </a:ext>
            </a:extLst>
          </p:cNvPr>
          <p:cNvSpPr>
            <a:spLocks noGrp="1"/>
          </p:cNvSpPr>
          <p:nvPr>
            <p:ph idx="1"/>
          </p:nvPr>
        </p:nvSpPr>
        <p:spPr>
          <a:xfrm>
            <a:off x="982717" y="258865"/>
            <a:ext cx="5684100" cy="2437026"/>
          </a:xfrm>
        </p:spPr>
        <p:txBody>
          <a:bodyPr>
            <a:noAutofit/>
          </a:bodyPr>
          <a:lstStyle/>
          <a:p>
            <a:r>
              <a:rPr lang="en-US" sz="2000" dirty="0">
                <a:solidFill>
                  <a:schemeClr val="tx2"/>
                </a:solidFill>
              </a:rPr>
              <a:t>Upward Trend</a:t>
            </a:r>
          </a:p>
          <a:p>
            <a:pPr lvl="1"/>
            <a:r>
              <a:rPr lang="en-US" sz="2000" dirty="0">
                <a:solidFill>
                  <a:schemeClr val="tx2"/>
                </a:solidFill>
              </a:rPr>
              <a:t>Higher Crest in Winter</a:t>
            </a:r>
          </a:p>
          <a:p>
            <a:pPr lvl="1"/>
            <a:r>
              <a:rPr lang="en-US" sz="2000" dirty="0">
                <a:solidFill>
                  <a:schemeClr val="tx2"/>
                </a:solidFill>
              </a:rPr>
              <a:t>Lower peak in summer</a:t>
            </a:r>
          </a:p>
          <a:p>
            <a:r>
              <a:rPr lang="en-US" sz="2000" dirty="0">
                <a:solidFill>
                  <a:schemeClr val="tx2"/>
                </a:solidFill>
              </a:rPr>
              <a:t>Year Seasonality</a:t>
            </a:r>
          </a:p>
          <a:p>
            <a:r>
              <a:rPr lang="en-US" sz="2000" dirty="0">
                <a:solidFill>
                  <a:schemeClr val="tx2"/>
                </a:solidFill>
              </a:rPr>
              <a:t>Fluctuating Variance</a:t>
            </a:r>
          </a:p>
        </p:txBody>
      </p:sp>
      <p:pic>
        <p:nvPicPr>
          <p:cNvPr id="5" name="Marcador de contenido 4">
            <a:extLst>
              <a:ext uri="{FF2B5EF4-FFF2-40B4-BE49-F238E27FC236}">
                <a16:creationId xmlns:a16="http://schemas.microsoft.com/office/drawing/2014/main" id="{C5B6AEC1-8579-0846-A50C-1953FB621A32}"/>
              </a:ext>
            </a:extLst>
          </p:cNvPr>
          <p:cNvPicPr>
            <a:picLocks noChangeAspect="1"/>
          </p:cNvPicPr>
          <p:nvPr/>
        </p:nvPicPr>
        <p:blipFill rotWithShape="1">
          <a:blip r:embed="rId4"/>
          <a:srcRect r="4837" b="8249"/>
          <a:stretch/>
        </p:blipFill>
        <p:spPr>
          <a:xfrm>
            <a:off x="-3047" y="2679671"/>
            <a:ext cx="11382228" cy="4178329"/>
          </a:xfrm>
          <a:prstGeom prst="rect">
            <a:avLst/>
          </a:prstGeom>
        </p:spPr>
      </p:pic>
      <p:pic>
        <p:nvPicPr>
          <p:cNvPr id="33" name="Picture 17">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277446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1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5" name="Rectangle 1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16">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18">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961A0CF-342C-2149-AA1D-0DEC5F8932BC}"/>
              </a:ext>
            </a:extLst>
          </p:cNvPr>
          <p:cNvSpPr>
            <a:spLocks noGrp="1"/>
          </p:cNvSpPr>
          <p:nvPr>
            <p:ph type="title"/>
          </p:nvPr>
        </p:nvSpPr>
        <p:spPr>
          <a:xfrm>
            <a:off x="838201" y="169452"/>
            <a:ext cx="10750570" cy="1514105"/>
          </a:xfrm>
        </p:spPr>
        <p:txBody>
          <a:bodyPr vert="horz" lIns="91440" tIns="45720" rIns="91440" bIns="45720" rtlCol="0" anchor="ctr">
            <a:normAutofit/>
          </a:bodyPr>
          <a:lstStyle/>
          <a:p>
            <a:r>
              <a:rPr lang="en-US" sz="5400" dirty="0"/>
              <a:t>Trend Decomposition</a:t>
            </a:r>
          </a:p>
        </p:txBody>
      </p:sp>
      <p:pic>
        <p:nvPicPr>
          <p:cNvPr id="6" name="Marcador de contenido 5">
            <a:extLst>
              <a:ext uri="{FF2B5EF4-FFF2-40B4-BE49-F238E27FC236}">
                <a16:creationId xmlns:a16="http://schemas.microsoft.com/office/drawing/2014/main" id="{E78094C9-773B-154E-81CB-503BDC892365}"/>
              </a:ext>
            </a:extLst>
          </p:cNvPr>
          <p:cNvPicPr>
            <a:picLocks noGrp="1" noChangeAspect="1"/>
          </p:cNvPicPr>
          <p:nvPr>
            <p:ph idx="1"/>
          </p:nvPr>
        </p:nvPicPr>
        <p:blipFill rotWithShape="1">
          <a:blip r:embed="rId5"/>
          <a:srcRect l="2875" t="7367" r="4665" b="3206"/>
          <a:stretch/>
        </p:blipFill>
        <p:spPr>
          <a:xfrm>
            <a:off x="3941379" y="2003099"/>
            <a:ext cx="8145518" cy="4513927"/>
          </a:xfrm>
          <a:prstGeom prst="rect">
            <a:avLst/>
          </a:prstGeom>
        </p:spPr>
      </p:pic>
      <p:sp>
        <p:nvSpPr>
          <p:cNvPr id="4" name="Marcador de texto 3">
            <a:extLst>
              <a:ext uri="{FF2B5EF4-FFF2-40B4-BE49-F238E27FC236}">
                <a16:creationId xmlns:a16="http://schemas.microsoft.com/office/drawing/2014/main" id="{9D30B3A3-B360-6340-B3F2-2E8DEDF63419}"/>
              </a:ext>
            </a:extLst>
          </p:cNvPr>
          <p:cNvSpPr>
            <a:spLocks noGrp="1"/>
          </p:cNvSpPr>
          <p:nvPr>
            <p:ph type="body" sz="half" idx="2"/>
          </p:nvPr>
        </p:nvSpPr>
        <p:spPr>
          <a:xfrm>
            <a:off x="105103" y="2120462"/>
            <a:ext cx="3932237" cy="3811588"/>
          </a:xfrm>
        </p:spPr>
        <p:txBody>
          <a:bodyPr/>
          <a:lstStyle/>
          <a:p>
            <a:pPr marL="285750" indent="-285750">
              <a:buClr>
                <a:schemeClr val="tx1">
                  <a:lumMod val="50000"/>
                  <a:lumOff val="50000"/>
                </a:schemeClr>
              </a:buClr>
              <a:buFont typeface="Arial" panose="020B0604020202020204" pitchFamily="34" charset="0"/>
              <a:buChar char="•"/>
            </a:pPr>
            <a:r>
              <a:rPr lang="es-CA" sz="2400" dirty="0">
                <a:solidFill>
                  <a:schemeClr val="tx2"/>
                </a:solidFill>
              </a:rPr>
              <a:t>Power generation growth</a:t>
            </a:r>
          </a:p>
          <a:p>
            <a:pPr marL="285750" indent="-285750">
              <a:buClr>
                <a:schemeClr val="tx1">
                  <a:lumMod val="50000"/>
                  <a:lumOff val="50000"/>
                </a:schemeClr>
              </a:buClr>
              <a:buFont typeface="Arial" panose="020B0604020202020204" pitchFamily="34" charset="0"/>
              <a:buChar char="•"/>
            </a:pPr>
            <a:r>
              <a:rPr lang="es-MX" sz="2400" dirty="0">
                <a:solidFill>
                  <a:schemeClr val="tx2"/>
                </a:solidFill>
              </a:rPr>
              <a:t>Seasonality is cyclical and same pattern</a:t>
            </a:r>
          </a:p>
          <a:p>
            <a:pPr marL="285750" indent="-285750">
              <a:buClr>
                <a:schemeClr val="tx1">
                  <a:lumMod val="50000"/>
                  <a:lumOff val="50000"/>
                </a:schemeClr>
              </a:buClr>
              <a:buFont typeface="Arial" panose="020B0604020202020204" pitchFamily="34" charset="0"/>
              <a:buChar char="•"/>
            </a:pPr>
            <a:r>
              <a:rPr lang="es-MX" sz="2400" dirty="0">
                <a:solidFill>
                  <a:schemeClr val="tx2"/>
                </a:solidFill>
              </a:rPr>
              <a:t>Residuals shows Heteroscedascity</a:t>
            </a:r>
          </a:p>
          <a:p>
            <a:pPr marL="285750" indent="-285750">
              <a:buFont typeface="Arial" panose="020B0604020202020204" pitchFamily="34" charset="0"/>
              <a:buChar char="•"/>
            </a:pPr>
            <a:endParaRPr lang="es-CA" dirty="0"/>
          </a:p>
          <a:p>
            <a:endParaRPr lang="es-CA" dirty="0"/>
          </a:p>
        </p:txBody>
      </p:sp>
    </p:spTree>
    <p:extLst>
      <p:ext uri="{BB962C8B-B14F-4D97-AF65-F5344CB8AC3E}">
        <p14:creationId xmlns:p14="http://schemas.microsoft.com/office/powerpoint/2010/main" val="206518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5" name="Rectangle 1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9" name="Picture 18">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ítulo 1">
            <a:extLst>
              <a:ext uri="{FF2B5EF4-FFF2-40B4-BE49-F238E27FC236}">
                <a16:creationId xmlns:a16="http://schemas.microsoft.com/office/drawing/2014/main" id="{B157A197-AA4C-5B42-ADA7-FD1417176E17}"/>
              </a:ext>
            </a:extLst>
          </p:cNvPr>
          <p:cNvSpPr>
            <a:spLocks noGrp="1"/>
          </p:cNvSpPr>
          <p:nvPr>
            <p:ph type="title"/>
          </p:nvPr>
        </p:nvSpPr>
        <p:spPr>
          <a:xfrm>
            <a:off x="180054" y="618786"/>
            <a:ext cx="5638800" cy="1573786"/>
          </a:xfrm>
        </p:spPr>
        <p:txBody>
          <a:bodyPr vert="horz" lIns="91440" tIns="45720" rIns="91440" bIns="45720" rtlCol="0" anchor="ctr">
            <a:normAutofit/>
          </a:bodyPr>
          <a:lstStyle/>
          <a:p>
            <a:r>
              <a:rPr lang="en-US" sz="4400" dirty="0">
                <a:solidFill>
                  <a:schemeClr val="tx2"/>
                </a:solidFill>
              </a:rPr>
              <a:t>ARIMA Grid Search</a:t>
            </a:r>
          </a:p>
        </p:txBody>
      </p:sp>
      <p:sp>
        <p:nvSpPr>
          <p:cNvPr id="4" name="Marcador de texto 3">
            <a:extLst>
              <a:ext uri="{FF2B5EF4-FFF2-40B4-BE49-F238E27FC236}">
                <a16:creationId xmlns:a16="http://schemas.microsoft.com/office/drawing/2014/main" id="{468668A6-1530-894C-80ED-268759B4D6F5}"/>
              </a:ext>
            </a:extLst>
          </p:cNvPr>
          <p:cNvSpPr>
            <a:spLocks noGrp="1"/>
          </p:cNvSpPr>
          <p:nvPr>
            <p:ph type="body" sz="half" idx="2"/>
          </p:nvPr>
        </p:nvSpPr>
        <p:spPr>
          <a:xfrm>
            <a:off x="8071945" y="357827"/>
            <a:ext cx="6283478" cy="2069150"/>
          </a:xfrm>
        </p:spPr>
        <p:txBody>
          <a:bodyPr vert="horz" lIns="91440" tIns="45720" rIns="91440" bIns="45720" rtlCol="0">
            <a:normAutofit/>
          </a:bodyPr>
          <a:lstStyle/>
          <a:p>
            <a:pPr indent="-228600">
              <a:buFont typeface="Arial" panose="020B0604020202020204" pitchFamily="34" charset="0"/>
              <a:buChar char="•"/>
            </a:pPr>
            <a:r>
              <a:rPr lang="en-US" sz="1800" dirty="0">
                <a:solidFill>
                  <a:schemeClr val="tx2"/>
                </a:solidFill>
              </a:rPr>
              <a:t>Keep Waveform</a:t>
            </a:r>
          </a:p>
          <a:p>
            <a:pPr indent="-228600">
              <a:buFont typeface="Arial" panose="020B0604020202020204" pitchFamily="34" charset="0"/>
              <a:buChar char="•"/>
            </a:pPr>
            <a:r>
              <a:rPr lang="en-US" sz="1800" dirty="0">
                <a:solidFill>
                  <a:schemeClr val="tx2"/>
                </a:solidFill>
              </a:rPr>
              <a:t>Upward </a:t>
            </a:r>
          </a:p>
          <a:p>
            <a:pPr indent="-228600">
              <a:buFont typeface="Arial" panose="020B0604020202020204" pitchFamily="34" charset="0"/>
              <a:buChar char="•"/>
            </a:pPr>
            <a:r>
              <a:rPr lang="en-US" sz="1800" dirty="0">
                <a:solidFill>
                  <a:schemeClr val="tx2"/>
                </a:solidFill>
              </a:rPr>
              <a:t>MAPE Train 2.62%</a:t>
            </a:r>
          </a:p>
          <a:p>
            <a:pPr indent="-228600">
              <a:buFont typeface="Arial" panose="020B0604020202020204" pitchFamily="34" charset="0"/>
              <a:buChar char="•"/>
            </a:pPr>
            <a:r>
              <a:rPr lang="en-US" sz="1800" b="1" dirty="0">
                <a:solidFill>
                  <a:schemeClr val="tx2"/>
                </a:solidFill>
              </a:rPr>
              <a:t>MAPE Test   8.13%</a:t>
            </a:r>
          </a:p>
          <a:p>
            <a:endParaRPr lang="en-US" sz="1800" dirty="0">
              <a:solidFill>
                <a:schemeClr val="tx2"/>
              </a:solidFill>
            </a:endParaRPr>
          </a:p>
        </p:txBody>
      </p:sp>
      <p:pic>
        <p:nvPicPr>
          <p:cNvPr id="21" name="Picture 20">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pic>
        <p:nvPicPr>
          <p:cNvPr id="10" name="Marcador de contenido 9">
            <a:extLst>
              <a:ext uri="{FF2B5EF4-FFF2-40B4-BE49-F238E27FC236}">
                <a16:creationId xmlns:a16="http://schemas.microsoft.com/office/drawing/2014/main" id="{D0BE3FD8-0799-894C-9923-BD422187D913}"/>
              </a:ext>
            </a:extLst>
          </p:cNvPr>
          <p:cNvPicPr>
            <a:picLocks noGrp="1" noChangeAspect="1"/>
          </p:cNvPicPr>
          <p:nvPr>
            <p:ph idx="1"/>
          </p:nvPr>
        </p:nvPicPr>
        <p:blipFill rotWithShape="1">
          <a:blip r:embed="rId6"/>
          <a:srcRect t="5303" b="6844"/>
          <a:stretch/>
        </p:blipFill>
        <p:spPr>
          <a:xfrm>
            <a:off x="90027" y="2596584"/>
            <a:ext cx="12008898" cy="3668880"/>
          </a:xfrm>
        </p:spPr>
      </p:pic>
    </p:spTree>
    <p:extLst>
      <p:ext uri="{BB962C8B-B14F-4D97-AF65-F5344CB8AC3E}">
        <p14:creationId xmlns:p14="http://schemas.microsoft.com/office/powerpoint/2010/main" val="102957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0" name="Picture 19">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ítulo 1">
            <a:extLst>
              <a:ext uri="{FF2B5EF4-FFF2-40B4-BE49-F238E27FC236}">
                <a16:creationId xmlns:a16="http://schemas.microsoft.com/office/drawing/2014/main" id="{45FEACD1-129C-884A-9587-262070765EBB}"/>
              </a:ext>
            </a:extLst>
          </p:cNvPr>
          <p:cNvSpPr>
            <a:spLocks noGrp="1"/>
          </p:cNvSpPr>
          <p:nvPr>
            <p:ph type="title"/>
          </p:nvPr>
        </p:nvSpPr>
        <p:spPr>
          <a:xfrm>
            <a:off x="266910" y="550553"/>
            <a:ext cx="5638800" cy="1573786"/>
          </a:xfrm>
        </p:spPr>
        <p:txBody>
          <a:bodyPr>
            <a:normAutofit/>
          </a:bodyPr>
          <a:lstStyle/>
          <a:p>
            <a:r>
              <a:rPr lang="es-CA" dirty="0">
                <a:solidFill>
                  <a:srgbClr val="4267B2"/>
                </a:solidFill>
              </a:rPr>
              <a:t>Facebook Prophet</a:t>
            </a:r>
          </a:p>
        </p:txBody>
      </p:sp>
      <p:sp>
        <p:nvSpPr>
          <p:cNvPr id="13" name="Content Placeholder 12">
            <a:extLst>
              <a:ext uri="{FF2B5EF4-FFF2-40B4-BE49-F238E27FC236}">
                <a16:creationId xmlns:a16="http://schemas.microsoft.com/office/drawing/2014/main" id="{87AF033C-40B9-E7BB-7151-9336D7AB2B2D}"/>
              </a:ext>
            </a:extLst>
          </p:cNvPr>
          <p:cNvSpPr>
            <a:spLocks noGrp="1"/>
          </p:cNvSpPr>
          <p:nvPr>
            <p:ph idx="1"/>
          </p:nvPr>
        </p:nvSpPr>
        <p:spPr>
          <a:xfrm>
            <a:off x="7239000" y="152400"/>
            <a:ext cx="4949952" cy="2076911"/>
          </a:xfrm>
        </p:spPr>
        <p:txBody>
          <a:bodyPr>
            <a:normAutofit lnSpcReduction="10000"/>
          </a:bodyPr>
          <a:lstStyle/>
          <a:p>
            <a:r>
              <a:rPr lang="en-US" sz="1800" dirty="0">
                <a:solidFill>
                  <a:schemeClr val="tx2"/>
                </a:solidFill>
              </a:rPr>
              <a:t>Multiplicative seasonality</a:t>
            </a:r>
          </a:p>
          <a:p>
            <a:r>
              <a:rPr lang="en-US" sz="1800" dirty="0">
                <a:solidFill>
                  <a:schemeClr val="tx2"/>
                </a:solidFill>
              </a:rPr>
              <a:t>Canadian Holidays input</a:t>
            </a:r>
          </a:p>
          <a:p>
            <a:r>
              <a:rPr lang="en-US" sz="1800" dirty="0">
                <a:solidFill>
                  <a:schemeClr val="tx2"/>
                </a:solidFill>
              </a:rPr>
              <a:t>User Friendly </a:t>
            </a:r>
            <a:r>
              <a:rPr lang="en-US" sz="1800" dirty="0">
                <a:solidFill>
                  <a:schemeClr val="tx2"/>
                </a:solidFill>
                <a:sym typeface="Wingdings" pitchFamily="2" charset="2"/>
              </a:rPr>
              <a:t> </a:t>
            </a:r>
            <a:r>
              <a:rPr lang="en-US" sz="1800" dirty="0">
                <a:solidFill>
                  <a:srgbClr val="4267B2"/>
                </a:solidFill>
                <a:sym typeface="Wingdings" pitchFamily="2" charset="2"/>
              </a:rPr>
              <a:t>Data Scientist Friendly</a:t>
            </a:r>
          </a:p>
          <a:p>
            <a:r>
              <a:rPr lang="en-US" sz="1800" dirty="0">
                <a:solidFill>
                  <a:srgbClr val="4267B2"/>
                </a:solidFill>
                <a:sym typeface="Wingdings" pitchFamily="2" charset="2"/>
              </a:rPr>
              <a:t>MAPE Training 4.15%</a:t>
            </a:r>
          </a:p>
          <a:p>
            <a:r>
              <a:rPr lang="en-US" sz="1800" b="1" dirty="0">
                <a:solidFill>
                  <a:srgbClr val="4267B2"/>
                </a:solidFill>
                <a:sym typeface="Wingdings" pitchFamily="2" charset="2"/>
              </a:rPr>
              <a:t>MAPE Test 4.18 %</a:t>
            </a:r>
          </a:p>
          <a:p>
            <a:endParaRPr lang="en-US" sz="1800" dirty="0">
              <a:solidFill>
                <a:srgbClr val="4267B2"/>
              </a:solidFill>
            </a:endParaRPr>
          </a:p>
        </p:txBody>
      </p:sp>
      <p:pic>
        <p:nvPicPr>
          <p:cNvPr id="22" name="Picture 21">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pic>
        <p:nvPicPr>
          <p:cNvPr id="19" name="Imagen 18">
            <a:extLst>
              <a:ext uri="{FF2B5EF4-FFF2-40B4-BE49-F238E27FC236}">
                <a16:creationId xmlns:a16="http://schemas.microsoft.com/office/drawing/2014/main" id="{2F86CC6C-5733-B045-B530-BEB08947874D}"/>
              </a:ext>
            </a:extLst>
          </p:cNvPr>
          <p:cNvPicPr>
            <a:picLocks noChangeAspect="1"/>
          </p:cNvPicPr>
          <p:nvPr/>
        </p:nvPicPr>
        <p:blipFill rotWithShape="1">
          <a:blip r:embed="rId5"/>
          <a:srcRect t="2882" b="7937"/>
          <a:stretch/>
        </p:blipFill>
        <p:spPr>
          <a:xfrm>
            <a:off x="106328" y="2493674"/>
            <a:ext cx="11950042" cy="3706127"/>
          </a:xfrm>
          <a:prstGeom prst="rect">
            <a:avLst/>
          </a:prstGeom>
        </p:spPr>
      </p:pic>
    </p:spTree>
    <p:extLst>
      <p:ext uri="{BB962C8B-B14F-4D97-AF65-F5344CB8AC3E}">
        <p14:creationId xmlns:p14="http://schemas.microsoft.com/office/powerpoint/2010/main" val="2593476253"/>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41242D"/>
      </a:dk2>
      <a:lt2>
        <a:srgbClr val="E8E2E2"/>
      </a:lt2>
      <a:accent1>
        <a:srgbClr val="46AEB2"/>
      </a:accent1>
      <a:accent2>
        <a:srgbClr val="3BB184"/>
      </a:accent2>
      <a:accent3>
        <a:srgbClr val="48B65E"/>
      </a:accent3>
      <a:accent4>
        <a:srgbClr val="55B13B"/>
      </a:accent4>
      <a:accent5>
        <a:srgbClr val="87AD44"/>
      </a:accent5>
      <a:accent6>
        <a:srgbClr val="AAA438"/>
      </a:accent6>
      <a:hlink>
        <a:srgbClr val="5B8E2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TotalTime>
  <Words>1031</Words>
  <Application>Microsoft Macintosh PowerPoint</Application>
  <PresentationFormat>Panorámica</PresentationFormat>
  <Paragraphs>144</Paragraphs>
  <Slides>14</Slides>
  <Notes>9</Notes>
  <HiddenSlides>2</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Avenir Next LT Pro</vt:lpstr>
      <vt:lpstr>AvenirNext LT Pro Medium</vt:lpstr>
      <vt:lpstr>Calibri</vt:lpstr>
      <vt:lpstr>BlockprintVTI</vt:lpstr>
      <vt:lpstr>Electricity Generation Forecast  in Canada 2000-2007</vt:lpstr>
      <vt:lpstr>Characterize the electricity generation in a timespan</vt:lpstr>
      <vt:lpstr>Business Case</vt:lpstr>
      <vt:lpstr>What is a Megawatt – Hour?</vt:lpstr>
      <vt:lpstr>Data Description</vt:lpstr>
      <vt:lpstr>Original Data</vt:lpstr>
      <vt:lpstr>Trend Decomposition</vt:lpstr>
      <vt:lpstr>ARIMA Grid Search</vt:lpstr>
      <vt:lpstr>Facebook Prophet</vt:lpstr>
      <vt:lpstr>Change points</vt:lpstr>
      <vt:lpstr>Model Comparison</vt:lpstr>
      <vt:lpstr>Raw Cost of Electricity</vt:lpstr>
      <vt:lpstr>References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generation </dc:title>
  <dc:creator>Vannia Moreno Gonzàlez</dc:creator>
  <cp:lastModifiedBy>Vannia Moreno Gonzàlez</cp:lastModifiedBy>
  <cp:revision>10</cp:revision>
  <dcterms:created xsi:type="dcterms:W3CDTF">2022-04-03T03:57:27Z</dcterms:created>
  <dcterms:modified xsi:type="dcterms:W3CDTF">2022-04-03T20:40:41Z</dcterms:modified>
</cp:coreProperties>
</file>