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12"/>
  </p:notesMasterIdLst>
  <p:handoutMasterIdLst>
    <p:handoutMasterId r:id="rId13"/>
  </p:handoutMasterIdLst>
  <p:sldIdLst>
    <p:sldId id="261" r:id="rId3"/>
    <p:sldId id="269" r:id="rId4"/>
    <p:sldId id="268" r:id="rId5"/>
    <p:sldId id="271" r:id="rId6"/>
    <p:sldId id="272" r:id="rId7"/>
    <p:sldId id="293" r:id="rId8"/>
    <p:sldId id="296" r:id="rId9"/>
    <p:sldId id="263"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885" autoAdjust="0"/>
  </p:normalViewPr>
  <p:slideViewPr>
    <p:cSldViewPr snapToGrid="0">
      <p:cViewPr varScale="1">
        <p:scale>
          <a:sx n="64" d="100"/>
          <a:sy n="64" d="100"/>
        </p:scale>
        <p:origin x="1378" y="62"/>
      </p:cViewPr>
      <p:guideLst>
        <p:guide pos="3840"/>
        <p:guide orient="horz" pos="2160"/>
      </p:guideLst>
    </p:cSldViewPr>
  </p:slideViewPr>
  <p:notesTextViewPr>
    <p:cViewPr>
      <p:scale>
        <a:sx n="1" d="1"/>
        <a:sy n="1" d="1"/>
      </p:scale>
      <p:origin x="0" y="0"/>
    </p:cViewPr>
  </p:notesTextViewPr>
  <p:sorterViewPr>
    <p:cViewPr>
      <p:scale>
        <a:sx n="100" d="100"/>
        <a:sy n="100" d="100"/>
      </p:scale>
      <p:origin x="0" y="-2659"/>
    </p:cViewPr>
  </p:sorter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6/24/2017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6/24/2017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353245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884752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87770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to how you would see me return to Leggett time after time, are there variables we can identify to characterize whether an individual is returning to the same thought? And do individual differences in natural thought behavior relate to hippocampal volumes?</a:t>
            </a:r>
          </a:p>
          <a:p>
            <a:endParaRPr lang="en-US" dirty="0"/>
          </a:p>
          <a:p>
            <a:r>
              <a:rPr lang="en-US" dirty="0"/>
              <a:t>These questions guided the investigation goals. Of course, a difficult problem since there is no ground truth, but interesting nonetheless!</a:t>
            </a: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33235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I used </a:t>
            </a:r>
            <a:r>
              <a:rPr lang="en-US" dirty="0" err="1"/>
              <a:t>rfMRI</a:t>
            </a:r>
            <a:r>
              <a:rPr lang="en-US" dirty="0"/>
              <a:t> data from the Human Connectome Project, which is a collection of a large amount of MRI, behavioral data with pre-processing. More in a second.</a:t>
            </a:r>
          </a:p>
          <a:p>
            <a:r>
              <a:rPr lang="en-US" dirty="0"/>
              <a:t>Also used built-in functions from toolboxes such as the Signal Processing toolbox, for data smoothing and analysis.</a:t>
            </a:r>
          </a:p>
          <a:p>
            <a:r>
              <a:rPr lang="en-US" dirty="0"/>
              <a:t>Finally, a major component of the multi-node analysis phase of this investigation is a dimensionality reduction algorithm. </a:t>
            </a:r>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428501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resting state fMRI data from the </a:t>
            </a:r>
            <a:r>
              <a:rPr lang="en-US" dirty="0" err="1"/>
              <a:t>MegaTrawl</a:t>
            </a:r>
            <a:r>
              <a:rPr lang="en-US" dirty="0"/>
              <a:t> release, where the data was pre-processed into network matrices which are easy to work with. </a:t>
            </a:r>
          </a:p>
          <a:p>
            <a:r>
              <a:rPr lang="en-US" dirty="0"/>
              <a:t>There were 820 subjects in the sample, each with an hour’s worth of fMRI data. </a:t>
            </a:r>
          </a:p>
          <a:p>
            <a:r>
              <a:rPr lang="en-US" dirty="0"/>
              <a:t>fMRIs are a method of looking at brain activity over time. They rely on the BOLD concept, where BOLD stands for Blood oxygen level dependent contrast imaging.</a:t>
            </a:r>
          </a:p>
          <a:p>
            <a:r>
              <a:rPr lang="en-US" dirty="0"/>
              <a:t>Essentially, when neurons fire, there is a sharp intake of oxygen to give it the energy it needs. Furthermore, there are differences in the magnetism of oxygenated and deoxygenated blood.</a:t>
            </a:r>
          </a:p>
          <a:p>
            <a:r>
              <a:rPr lang="en-US" dirty="0"/>
              <a:t>By taking a control condition, the fMRI looks at these changes in magnetism and infers brain activity from that. </a:t>
            </a:r>
          </a:p>
          <a:p>
            <a:endParaRPr lang="en-US" dirty="0"/>
          </a:p>
          <a:p>
            <a:r>
              <a:rPr lang="en-US" dirty="0"/>
              <a:t>The network matrices have 4800 timepoints sampled at 750ms – that’s an hour’s worth of data. Furthermore, the data for each individual is available in different numbers of nodes, or a group of regions of the brain. This data is provided for 15, 25, 50, 100, 200, 300 nodes – so at each time point, there are X values that collectively describe the state of the brain. We used the 15 node one in this analysis. </a:t>
            </a:r>
          </a:p>
          <a:p>
            <a:endParaRPr lang="en-US" dirty="0"/>
          </a:p>
          <a:p>
            <a:r>
              <a:rPr lang="en-US" dirty="0"/>
              <a:t>Back to my previous analogy about the travelling path – that was an easy one because we can very easily visualize the dimensions. However, we can’t visualize 15 dimensions! So where to begin? Firstly, by looking at a single node or dimension, and then looking at the multi-node case.</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67365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optimization problem means we’re choosing the coordinates to overall minimize the difference between the probability matrices. </a:t>
            </a:r>
          </a:p>
          <a:p>
            <a:endParaRPr lang="en-US" dirty="0"/>
          </a:p>
          <a:p>
            <a:r>
              <a:rPr lang="en-US" dirty="0"/>
              <a:t>Explain the physical analogy! </a:t>
            </a:r>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27360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 </a:t>
            </a:r>
          </a:p>
          <a:p>
            <a:endParaRPr lang="en-US" dirty="0"/>
          </a:p>
          <a:p>
            <a:r>
              <a:rPr lang="en-US" dirty="0"/>
              <a:t>For each of our 820 subjects, we have their fMRI data. For each of these subjects, we smoothed their node signal and reduced the data from 15 dimensions to 2. </a:t>
            </a:r>
          </a:p>
          <a:p>
            <a:r>
              <a:rPr lang="en-US" dirty="0"/>
              <a:t>We applied the duration analysis I just described on thresholds varying from 5 to 50 in intervals of 5. </a:t>
            </a:r>
          </a:p>
          <a:p>
            <a:r>
              <a:rPr lang="en-US" dirty="0"/>
              <a:t>THEN, we arrived at three potential variables:</a:t>
            </a:r>
          </a:p>
          <a:p>
            <a:pPr marL="228600" indent="-228600">
              <a:buAutoNum type="arabicPeriod"/>
            </a:pPr>
            <a:r>
              <a:rPr lang="en-US" dirty="0"/>
              <a:t>Maximum duration (out of all their ‘thoughts’, what was the longest one?)</a:t>
            </a:r>
          </a:p>
          <a:p>
            <a:pPr marL="228600" indent="-228600">
              <a:buAutoNum type="arabicPeriod"/>
            </a:pPr>
            <a:r>
              <a:rPr lang="en-US" dirty="0"/>
              <a:t>Average duration (are some more prone to having longer average thoughts?)</a:t>
            </a:r>
          </a:p>
          <a:p>
            <a:pPr marL="228600" indent="-228600">
              <a:buAutoNum type="arabicPeriod"/>
            </a:pPr>
            <a:r>
              <a:rPr lang="en-US" dirty="0"/>
              <a:t>Number of transitions (how many times did they jump from one thought to another?)</a:t>
            </a:r>
            <a:br>
              <a:rPr lang="en-US" dirty="0"/>
            </a:br>
            <a:r>
              <a:rPr lang="en-US" dirty="0"/>
              <a:t>NOTE: We treated “same locations” as separation transitions and did not consider overall time spent in a certain state. Hard to classify. </a:t>
            </a:r>
          </a:p>
          <a:p>
            <a:pPr marL="228600" indent="-228600">
              <a:buAutoNum type="arabicPeriod"/>
            </a:pPr>
            <a:endParaRPr lang="en-US" dirty="0"/>
          </a:p>
          <a:p>
            <a:pPr marL="0" indent="0">
              <a:buNone/>
            </a:pPr>
            <a:r>
              <a:rPr lang="en-US" dirty="0"/>
              <a:t>With these variables in mind, we want to now investigate whether there exists a correlation to hippocampus volumes. </a:t>
            </a:r>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204588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FEAC65-5193-4862-9352-1BB711B6B1F9}" type="datetime1">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CBB86-0596-40CF-9330-E76756A03E64}" type="datetime1">
              <a:rPr lang="en-US" smtClean="0"/>
              <a:t>6/24/2017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13A06E-9613-40CC-B4B3-B4A92F52EE92}" type="datetime1">
              <a:rPr lang="en-US" smtClean="0"/>
              <a:t>6/24/2017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56CE40-16FE-403B-842D-6203261E9313}" type="datetime1">
              <a:rPr lang="en-US" smtClean="0"/>
              <a:t>6/24/2017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0ADE00-8C06-4226-B816-0233F76FAAA5}" type="datetime1">
              <a:rPr lang="en-US" smtClean="0"/>
              <a:t>6/24/2017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94784-1CD7-4D02-A66B-9830881AF387}" type="datetime1">
              <a:rPr lang="en-US" smtClean="0"/>
              <a:t>6/24/2017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03789EFE-4290-45F5-88E0-CF6DE40F1A1D}" type="datetime1">
              <a:rPr lang="en-US" smtClean="0"/>
              <a:t>6/24/2017</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6552604-2F42-4FE0-880A-AD7579946570}" type="datetime1">
              <a:rPr lang="en-US" smtClean="0"/>
              <a:t>6/24/2017</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B0B7EB0-8097-415D-99CC-44001B9BE2ED}" type="datetime1">
              <a:rPr lang="en-US" smtClean="0"/>
              <a:t>6/24/2017</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a:t>junksort.AI</a:t>
            </a:r>
          </a:p>
        </p:txBody>
      </p:sp>
      <p:sp>
        <p:nvSpPr>
          <p:cNvPr id="3" name="Subtitle 2"/>
          <p:cNvSpPr>
            <a:spLocks noGrp="1"/>
          </p:cNvSpPr>
          <p:nvPr>
            <p:ph type="subTitle" idx="1"/>
          </p:nvPr>
        </p:nvSpPr>
        <p:spPr>
          <a:xfrm>
            <a:off x="1293845" y="5432563"/>
            <a:ext cx="9604310" cy="811825"/>
          </a:xfrm>
        </p:spPr>
        <p:txBody>
          <a:bodyPr>
            <a:normAutofit fontScale="92500" lnSpcReduction="10000"/>
          </a:bodyPr>
          <a:lstStyle/>
          <a:p>
            <a:r>
              <a:rPr lang="en-US" i="1" dirty="0"/>
              <a:t>Juliette Lavoie, Isabella </a:t>
            </a:r>
            <a:r>
              <a:rPr lang="en-US" i="1" dirty="0" err="1"/>
              <a:t>Nikolaidis</a:t>
            </a:r>
            <a:r>
              <a:rPr lang="en-US" i="1" dirty="0"/>
              <a:t>, Julie Tseng</a:t>
            </a:r>
            <a:br>
              <a:rPr lang="en-US" i="1" dirty="0"/>
            </a:br>
            <a:br>
              <a:rPr lang="en-US" dirty="0"/>
            </a:br>
            <a:r>
              <a:rPr lang="en-US" dirty="0"/>
              <a:t>AI for Social Good Summer Lab | McGill Innovation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Overview</a:t>
            </a:r>
          </a:p>
        </p:txBody>
      </p:sp>
      <p:sp>
        <p:nvSpPr>
          <p:cNvPr id="5" name="Content Placeholder 4"/>
          <p:cNvSpPr>
            <a:spLocks noGrp="1"/>
          </p:cNvSpPr>
          <p:nvPr>
            <p:ph idx="1"/>
          </p:nvPr>
        </p:nvSpPr>
        <p:spPr>
          <a:xfrm>
            <a:off x="717034" y="1888959"/>
            <a:ext cx="5384637" cy="3284621"/>
          </a:xfrm>
        </p:spPr>
        <p:txBody>
          <a:bodyPr>
            <a:normAutofit/>
          </a:bodyPr>
          <a:lstStyle/>
          <a:p>
            <a:r>
              <a:rPr lang="en-US" sz="2400" dirty="0"/>
              <a:t>Motivation</a:t>
            </a:r>
          </a:p>
          <a:p>
            <a:r>
              <a:rPr lang="en-US" sz="2400" dirty="0">
                <a:sym typeface="Wingdings" panose="05000000000000000000" pitchFamily="2" charset="2"/>
              </a:rPr>
              <a:t>Problem Definition and Scope</a:t>
            </a:r>
            <a:endParaRPr lang="en-US" sz="2200" dirty="0">
              <a:sym typeface="Wingdings" panose="05000000000000000000" pitchFamily="2" charset="2"/>
            </a:endParaRPr>
          </a:p>
          <a:p>
            <a:r>
              <a:rPr lang="en-US" sz="2400" dirty="0"/>
              <a:t>Design Process</a:t>
            </a:r>
          </a:p>
          <a:p>
            <a:r>
              <a:rPr lang="en-US" sz="2400" dirty="0"/>
              <a:t>Final Product Demo</a:t>
            </a:r>
          </a:p>
          <a:p>
            <a:r>
              <a:rPr lang="en-US" sz="2400" dirty="0">
                <a:sym typeface="Wingdings" panose="05000000000000000000" pitchFamily="2" charset="2"/>
              </a:rPr>
              <a:t>Further Areas of Work</a:t>
            </a:r>
            <a:endParaRPr lang="en-US" sz="2400"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28711" y="221992"/>
            <a:ext cx="2841709" cy="678889"/>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pPr algn="ctr"/>
            <a:r>
              <a:rPr lang="en-US" dirty="0"/>
              <a:t>Introduction</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199" y="2979254"/>
            <a:ext cx="4209393" cy="1142385"/>
          </a:xfrm>
        </p:spPr>
        <p:txBody>
          <a:bodyPr/>
          <a:lstStyle/>
          <a:p>
            <a:r>
              <a:rPr lang="en-US" dirty="0"/>
              <a:t>Investigation Goals</a:t>
            </a:r>
          </a:p>
        </p:txBody>
      </p:sp>
      <p:sp>
        <p:nvSpPr>
          <p:cNvPr id="3" name="Content Placeholder 2"/>
          <p:cNvSpPr>
            <a:spLocks noGrp="1"/>
          </p:cNvSpPr>
          <p:nvPr>
            <p:ph idx="1"/>
          </p:nvPr>
        </p:nvSpPr>
        <p:spPr>
          <a:xfrm>
            <a:off x="630621" y="4121639"/>
            <a:ext cx="10901855" cy="1292772"/>
          </a:xfrm>
          <a:prstGeom prst="roundRect">
            <a:avLst/>
          </a:prstGeom>
        </p:spPr>
        <p:style>
          <a:lnRef idx="2">
            <a:schemeClr val="accent1"/>
          </a:lnRef>
          <a:fillRef idx="1">
            <a:schemeClr val="lt1"/>
          </a:fillRef>
          <a:effectRef idx="0">
            <a:schemeClr val="accent1"/>
          </a:effectRef>
          <a:fontRef idx="minor">
            <a:schemeClr val="dk1"/>
          </a:fontRef>
        </p:style>
        <p:txBody>
          <a:bodyPr anchor="ctr" anchorCtr="0">
            <a:normAutofit/>
          </a:bodyPr>
          <a:lstStyle/>
          <a:p>
            <a:r>
              <a:rPr lang="en-US" dirty="0"/>
              <a:t>To determine meaningful variables that characterize the thought behavior of an individual</a:t>
            </a:r>
          </a:p>
          <a:p>
            <a:r>
              <a:rPr lang="en-US" dirty="0"/>
              <a:t>To investigate the existence of a correlation between the variables and hippocampal volume</a:t>
            </a:r>
          </a:p>
        </p:txBody>
      </p:sp>
      <p:sp>
        <p:nvSpPr>
          <p:cNvPr id="4" name="Slide Number Placeholder 3"/>
          <p:cNvSpPr>
            <a:spLocks noGrp="1"/>
          </p:cNvSpPr>
          <p:nvPr>
            <p:ph type="sldNum" sz="quarter" idx="12"/>
          </p:nvPr>
        </p:nvSpPr>
        <p:spPr/>
        <p:txBody>
          <a:bodyPr/>
          <a:lstStyle/>
          <a:p>
            <a:fld id="{E31375A4-56A4-47D6-9801-1991572033F7}" type="slidenum">
              <a:rPr lang="en-US" smtClean="0"/>
              <a:t>4</a:t>
            </a:fld>
            <a:endParaRPr lang="en-US"/>
          </a:p>
        </p:txBody>
      </p:sp>
      <p:sp>
        <p:nvSpPr>
          <p:cNvPr id="6" name="Title 1"/>
          <p:cNvSpPr txBox="1">
            <a:spLocks/>
          </p:cNvSpPr>
          <p:nvPr/>
        </p:nvSpPr>
        <p:spPr>
          <a:xfrm>
            <a:off x="1647199" y="-71252"/>
            <a:ext cx="4209393" cy="114238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Main Questions</a:t>
            </a:r>
          </a:p>
        </p:txBody>
      </p:sp>
      <p:sp>
        <p:nvSpPr>
          <p:cNvPr id="7" name="Content Placeholder 2"/>
          <p:cNvSpPr txBox="1">
            <a:spLocks/>
          </p:cNvSpPr>
          <p:nvPr/>
        </p:nvSpPr>
        <p:spPr>
          <a:xfrm>
            <a:off x="630621" y="1071133"/>
            <a:ext cx="10901855" cy="1798590"/>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a:bodyPr>
          <a:lst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dk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dk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dk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dk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dk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dk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dk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dk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dk1"/>
                </a:solidFill>
                <a:latin typeface="+mn-lt"/>
                <a:ea typeface="+mn-ea"/>
                <a:cs typeface="+mn-cs"/>
              </a:defRPr>
            </a:lvl9pPr>
          </a:lstStyle>
          <a:p>
            <a:r>
              <a:rPr lang="en-US" dirty="0"/>
              <a:t>Is the thought behavior of an individual similar to the travelling path idea?</a:t>
            </a:r>
          </a:p>
          <a:p>
            <a:pPr lvl="1"/>
            <a:r>
              <a:rPr lang="en-US" dirty="0"/>
              <a:t>How do we characterize this behavior from measurable quantities? </a:t>
            </a:r>
          </a:p>
          <a:p>
            <a:r>
              <a:rPr lang="en-US" dirty="0"/>
              <a:t>Do individual differences in thought behavior relate to hippocampal volumes?</a:t>
            </a:r>
          </a:p>
        </p:txBody>
      </p:sp>
    </p:spTree>
    <p:extLst>
      <p:ext uri="{BB962C8B-B14F-4D97-AF65-F5344CB8AC3E}">
        <p14:creationId xmlns:p14="http://schemas.microsoft.com/office/powerpoint/2010/main" val="4159328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5" name="Content Placeholder 4"/>
          <p:cNvSpPr>
            <a:spLocks noGrp="1"/>
          </p:cNvSpPr>
          <p:nvPr>
            <p:ph idx="1"/>
          </p:nvPr>
        </p:nvSpPr>
        <p:spPr>
          <a:xfrm>
            <a:off x="543197" y="796159"/>
            <a:ext cx="6217920" cy="5861815"/>
          </a:xfrm>
        </p:spPr>
        <p:txBody>
          <a:bodyPr/>
          <a:lstStyle/>
          <a:p>
            <a:r>
              <a:rPr lang="en-US" dirty="0"/>
              <a:t>Human Connectome Project</a:t>
            </a:r>
          </a:p>
          <a:p>
            <a:pPr lvl="1"/>
            <a:r>
              <a:rPr lang="en-US" dirty="0"/>
              <a:t>Collection of a large amount of MRI and behavioral data with valuable pre-processing (ex. Group ICA)</a:t>
            </a:r>
          </a:p>
          <a:p>
            <a:pPr lvl="1"/>
            <a:r>
              <a:rPr lang="en-US" dirty="0"/>
              <a:t>More on next slide</a:t>
            </a:r>
          </a:p>
          <a:p>
            <a:r>
              <a:rPr lang="en-US" dirty="0"/>
              <a:t>Other MATLAB Toolboxes</a:t>
            </a:r>
          </a:p>
          <a:p>
            <a:pPr lvl="1"/>
            <a:r>
              <a:rPr lang="en-US" dirty="0"/>
              <a:t>Built-in functions such as:</a:t>
            </a:r>
          </a:p>
          <a:p>
            <a:pPr lvl="2"/>
            <a:r>
              <a:rPr lang="en-US" dirty="0"/>
              <a:t>Smoothing average filter</a:t>
            </a:r>
          </a:p>
          <a:p>
            <a:pPr lvl="2"/>
            <a:r>
              <a:rPr lang="en-US" dirty="0"/>
              <a:t>Finding abrupt changes in standard deviation</a:t>
            </a:r>
          </a:p>
          <a:p>
            <a:pPr lvl="2"/>
            <a:r>
              <a:rPr lang="en-US" dirty="0"/>
              <a:t>Merging tables based on subject keys</a:t>
            </a:r>
          </a:p>
          <a:p>
            <a:pPr lvl="2"/>
            <a:r>
              <a:rPr lang="en-US" dirty="0"/>
              <a:t>… and more!</a:t>
            </a:r>
          </a:p>
          <a:p>
            <a:r>
              <a:rPr lang="en-US" dirty="0"/>
              <a:t>t-SNE dimensionality reduction algorithm</a:t>
            </a:r>
          </a:p>
          <a:p>
            <a:pPr lvl="1"/>
            <a:r>
              <a:rPr lang="en-US" dirty="0"/>
              <a:t>Major component of the multi-node analysis</a:t>
            </a:r>
          </a:p>
          <a:p>
            <a:pPr lvl="1"/>
            <a:r>
              <a:rPr lang="en-US" dirty="0"/>
              <a:t>Visualizing high dimensional data</a:t>
            </a:r>
          </a:p>
        </p:txBody>
      </p:sp>
      <p:sp>
        <p:nvSpPr>
          <p:cNvPr id="4" name="Text Placeholder 3"/>
          <p:cNvSpPr>
            <a:spLocks noGrp="1"/>
          </p:cNvSpPr>
          <p:nvPr>
            <p:ph type="body" sz="half" idx="2"/>
          </p:nvPr>
        </p:nvSpPr>
        <p:spPr>
          <a:xfrm>
            <a:off x="7909560" y="2999232"/>
            <a:ext cx="3657600" cy="2286000"/>
          </a:xfrm>
        </p:spPr>
        <p:txBody>
          <a:bodyPr/>
          <a:lstStyle/>
          <a:p>
            <a:r>
              <a:rPr lang="en-US" dirty="0"/>
              <a:t>Resources Used</a:t>
            </a:r>
          </a:p>
        </p:txBody>
      </p:sp>
    </p:spTree>
    <p:extLst>
      <p:ext uri="{BB962C8B-B14F-4D97-AF65-F5344CB8AC3E}">
        <p14:creationId xmlns:p14="http://schemas.microsoft.com/office/powerpoint/2010/main" val="42276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5" name="Content Placeholder 4"/>
          <p:cNvSpPr>
            <a:spLocks noGrp="1"/>
          </p:cNvSpPr>
          <p:nvPr>
            <p:ph idx="1"/>
          </p:nvPr>
        </p:nvSpPr>
        <p:spPr>
          <a:xfrm>
            <a:off x="543197" y="966019"/>
            <a:ext cx="6217920" cy="5691955"/>
          </a:xfrm>
        </p:spPr>
        <p:txBody>
          <a:bodyPr/>
          <a:lstStyle/>
          <a:p>
            <a:r>
              <a:rPr lang="en-US" dirty="0"/>
              <a:t>HCP820-MegaTrawl Release</a:t>
            </a:r>
          </a:p>
          <a:p>
            <a:pPr lvl="1"/>
            <a:r>
              <a:rPr lang="en-US" dirty="0" err="1"/>
              <a:t>rfMRI</a:t>
            </a:r>
            <a:r>
              <a:rPr lang="en-US" dirty="0"/>
              <a:t> data for 820 individuals</a:t>
            </a:r>
          </a:p>
          <a:p>
            <a:pPr lvl="2"/>
            <a:r>
              <a:rPr lang="en-US" dirty="0"/>
              <a:t>Resting-state functional magnetic resonance imaging</a:t>
            </a:r>
          </a:p>
          <a:p>
            <a:pPr lvl="1"/>
            <a:r>
              <a:rPr lang="en-US" dirty="0"/>
              <a:t>Data collection relies on BOLD contrast concept (Seiji):</a:t>
            </a:r>
          </a:p>
          <a:p>
            <a:pPr lvl="2"/>
            <a:r>
              <a:rPr lang="en-US" dirty="0"/>
              <a:t>“Blood-oxygen-level dependent contrast imaging”</a:t>
            </a:r>
          </a:p>
          <a:p>
            <a:pPr lvl="2"/>
            <a:r>
              <a:rPr lang="en-US" dirty="0"/>
              <a:t>Observes brain activity over time</a:t>
            </a:r>
          </a:p>
          <a:p>
            <a:pPr lvl="2"/>
            <a:r>
              <a:rPr lang="en-US" dirty="0"/>
              <a:t>Use magnetic characteristic of oxygenated and deoxygenated blood</a:t>
            </a:r>
          </a:p>
          <a:p>
            <a:pPr lvl="1"/>
            <a:r>
              <a:rPr lang="en-US" dirty="0"/>
              <a:t>Data available in </a:t>
            </a:r>
            <a:r>
              <a:rPr lang="en-US" b="1" u="sng" dirty="0"/>
              <a:t>15</a:t>
            </a:r>
            <a:r>
              <a:rPr lang="en-US" dirty="0"/>
              <a:t>, 25, 50, 100, 200, 300 nodes</a:t>
            </a:r>
          </a:p>
          <a:p>
            <a:pPr lvl="2"/>
            <a:r>
              <a:rPr lang="en-US" dirty="0"/>
              <a:t>Node = group of regions of the brain</a:t>
            </a:r>
          </a:p>
          <a:p>
            <a:pPr lvl="2"/>
            <a:r>
              <a:rPr lang="en-US" dirty="0"/>
              <a:t>Pre-processed with group ICA (independent components analysis)</a:t>
            </a:r>
          </a:p>
          <a:p>
            <a:r>
              <a:rPr lang="en-US" b="1" dirty="0"/>
              <a:t>Look at single node case and multi-node case</a:t>
            </a:r>
          </a:p>
        </p:txBody>
      </p:sp>
      <p:sp>
        <p:nvSpPr>
          <p:cNvPr id="4" name="Text Placeholder 3"/>
          <p:cNvSpPr>
            <a:spLocks noGrp="1"/>
          </p:cNvSpPr>
          <p:nvPr>
            <p:ph type="body" sz="half" idx="2"/>
          </p:nvPr>
        </p:nvSpPr>
        <p:spPr>
          <a:xfrm>
            <a:off x="7909560" y="2999232"/>
            <a:ext cx="3657600" cy="2286000"/>
          </a:xfrm>
        </p:spPr>
        <p:txBody>
          <a:bodyPr/>
          <a:lstStyle/>
          <a:p>
            <a:r>
              <a:rPr lang="en-US" dirty="0"/>
              <a:t>Human Connectome Project	</a:t>
            </a:r>
          </a:p>
        </p:txBody>
      </p:sp>
    </p:spTree>
    <p:extLst>
      <p:ext uri="{BB962C8B-B14F-4D97-AF65-F5344CB8AC3E}">
        <p14:creationId xmlns:p14="http://schemas.microsoft.com/office/powerpoint/2010/main" val="165317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792" y="0"/>
            <a:ext cx="9601200" cy="1142385"/>
          </a:xfrm>
        </p:spPr>
        <p:txBody>
          <a:bodyPr/>
          <a:lstStyle/>
          <a:p>
            <a:r>
              <a:rPr lang="en-US" dirty="0"/>
              <a:t>t-SNE Algorithm: Broad Strokes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39791" y="1457864"/>
                <a:ext cx="11178397" cy="3949708"/>
              </a:xfrm>
            </p:spPr>
            <p:txBody>
              <a:bodyPr>
                <a:normAutofit/>
              </a:bodyPr>
              <a:lstStyle/>
              <a:p>
                <a:r>
                  <a:rPr lang="en-US" dirty="0"/>
                  <a:t>Since the values of </a:t>
                </a:r>
                <a14:m>
                  <m:oMath xmlns:m="http://schemas.openxmlformats.org/officeDocument/2006/math">
                    <m:r>
                      <a:rPr lang="en-US" i="1">
                        <a:latin typeface="Cambria Math" panose="02040503050406030204" pitchFamily="18" charset="0"/>
                      </a:rPr>
                      <m:t>𝑞</m:t>
                    </m:r>
                  </m:oMath>
                </a14:m>
                <a:r>
                  <a:rPr lang="en-US" dirty="0"/>
                  <a:t> depend on the points selected, this becomes an optimization problem:</a:t>
                </a:r>
                <a:br>
                  <a:rPr lang="en-US" dirty="0"/>
                </a:br>
                <a:endParaRPr lang="en-US" dirty="0"/>
              </a:p>
              <a:p>
                <a:pPr marL="0" indent="0" algn="ctr">
                  <a:buNone/>
                </a:pPr>
                <a14:m>
                  <m:oMathPara xmlns:m="http://schemas.openxmlformats.org/officeDocument/2006/math">
                    <m:oMathParaPr>
                      <m:jc m:val="centerGroup"/>
                    </m:oMathParaPr>
                    <m:oMath xmlns:m="http://schemas.openxmlformats.org/officeDocument/2006/math">
                      <m:sPre>
                        <m:sPrePr>
                          <m:ctrlPr>
                            <a:rPr lang="en-US" b="0" i="1" smtClean="0">
                              <a:latin typeface="Cambria Math" panose="02040503050406030204" pitchFamily="18" charset="0"/>
                            </a:rPr>
                          </m:ctrlPr>
                        </m:sPre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ub>
                        <m:sup>
                          <m:r>
                            <m:rPr>
                              <m:sty m:val="p"/>
                            </m:rPr>
                            <a:rPr lang="en-US" b="0" i="0" smtClean="0">
                              <a:latin typeface="Cambria Math" panose="02040503050406030204" pitchFamily="18" charset="0"/>
                            </a:rPr>
                            <m:t>minimize</m:t>
                          </m:r>
                        </m:sup>
                        <m:e>
                          <m:r>
                            <a:rPr lang="en-US" b="0" i="0" smtClean="0">
                              <a:latin typeface="Cambria Math" panose="02040503050406030204" pitchFamily="18" charset="0"/>
                            </a:rPr>
                            <m:t>  </m:t>
                          </m:r>
                          <m:r>
                            <m:rPr>
                              <m:sty m:val="p"/>
                            </m:rPr>
                            <a:rPr lang="en-US">
                              <a:latin typeface="Cambria Math" panose="02040503050406030204" pitchFamily="18" charset="0"/>
                            </a:rPr>
                            <m:t>KL</m:t>
                          </m:r>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e>
                          </m:d>
                          <m:r>
                            <a:rPr lang="en-US" i="1">
                              <a:latin typeface="Cambria Math" panose="02040503050406030204" pitchFamily="18" charset="0"/>
                            </a:rPr>
                            <m:t>)</m:t>
                          </m:r>
                        </m:e>
                      </m:sPre>
                    </m:oMath>
                    <m:oMath xmlns:m="http://schemas.openxmlformats.org/officeDocument/2006/math">
                      <m:r>
                        <m:rPr>
                          <m:sty m:val="p"/>
                        </m:rPr>
                        <a:rPr lang="en-US" b="0" i="0" smtClean="0">
                          <a:latin typeface="Cambria Math" panose="02040503050406030204" pitchFamily="18" charset="0"/>
                        </a:rPr>
                        <m:t>subject</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e>
                          </m:d>
                        </m:e>
                      </m:d>
                    </m:oMath>
                  </m:oMathPara>
                </a14:m>
                <a:endParaRPr lang="en-US" b="0" dirty="0"/>
              </a:p>
              <a:p>
                <a:endParaRPr lang="en-US" dirty="0"/>
              </a:p>
              <a:p>
                <a:r>
                  <a:rPr lang="en-US" dirty="0"/>
                  <a:t>Physical analogy: </a:t>
                </a:r>
              </a:p>
              <a:p>
                <a:pPr lvl="1"/>
                <a:r>
                  <a:rPr lang="en-US" b="0" dirty="0"/>
                  <a:t>Imagine a spring connecting each pair of points in the reduced data set</a:t>
                </a:r>
              </a:p>
              <a:p>
                <a:pPr lvl="1"/>
                <a:r>
                  <a:rPr lang="en-US" dirty="0"/>
                  <a:t>Stiffness of spring depends on distance between the points in the original data set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endParaRPr lang="en-US" b="1" dirty="0"/>
              </a:p>
              <a:p>
                <a:pPr lvl="1"/>
                <a:r>
                  <a:rPr lang="en-US" dirty="0"/>
                  <a:t>Ensures that similar points in original data set are close in 2D, and ensures that the opposite holds too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39791" y="1457864"/>
                <a:ext cx="11178397" cy="3949708"/>
              </a:xfrm>
              <a:blipFill>
                <a:blip r:embed="rId3"/>
                <a:stretch>
                  <a:fillRect l="-491" t="-1389"/>
                </a:stretch>
              </a:blipFill>
            </p:spPr>
            <p:txBody>
              <a:bodyPr/>
              <a:lstStyle/>
              <a:p>
                <a:r>
                  <a:rPr lang="en-US">
                    <a:noFill/>
                  </a:rPr>
                  <a:t> </a:t>
                </a:r>
              </a:p>
            </p:txBody>
          </p:sp>
        </mc:Fallback>
      </mc:AlternateContent>
      <p:sp>
        <p:nvSpPr>
          <p:cNvPr id="4" name="TextBox 3"/>
          <p:cNvSpPr txBox="1"/>
          <p:nvPr/>
        </p:nvSpPr>
        <p:spPr>
          <a:xfrm>
            <a:off x="560717" y="6254150"/>
            <a:ext cx="10912415" cy="276999"/>
          </a:xfrm>
          <a:prstGeom prst="rect">
            <a:avLst/>
          </a:prstGeom>
          <a:noFill/>
        </p:spPr>
        <p:txBody>
          <a:bodyPr wrap="square" rtlCol="0">
            <a:spAutoFit/>
          </a:bodyPr>
          <a:lstStyle/>
          <a:p>
            <a:r>
              <a:rPr lang="en-US" sz="1200" dirty="0"/>
              <a:t>1  L.J.P. van der </a:t>
            </a:r>
            <a:r>
              <a:rPr lang="en-US" sz="1200" dirty="0" err="1"/>
              <a:t>Maaten</a:t>
            </a:r>
            <a:r>
              <a:rPr lang="en-US" sz="1200" dirty="0"/>
              <a:t> and G.E. Hinton. </a:t>
            </a:r>
            <a:r>
              <a:rPr lang="en-US" sz="1200" b="1" dirty="0"/>
              <a:t>Visualizing High-Dimensional Data Using t-SNE</a:t>
            </a:r>
            <a:r>
              <a:rPr lang="en-US" sz="1200" dirty="0"/>
              <a:t>. </a:t>
            </a:r>
            <a:r>
              <a:rPr lang="en-US" sz="1200" i="1" dirty="0"/>
              <a:t>Journal of Machine Learning Research</a:t>
            </a:r>
            <a:r>
              <a:rPr lang="en-US" sz="1200" dirty="0"/>
              <a:t> 9(Nov):2579-2605, 2008</a:t>
            </a:r>
          </a:p>
        </p:txBody>
      </p:sp>
      <p:sp>
        <p:nvSpPr>
          <p:cNvPr id="5" name="Slide Number Placeholder 4"/>
          <p:cNvSpPr>
            <a:spLocks noGrp="1"/>
          </p:cNvSpPr>
          <p:nvPr>
            <p:ph type="sldNum" sz="quarter" idx="12"/>
          </p:nvPr>
        </p:nvSpPr>
        <p:spPr/>
        <p:txBody>
          <a:bodyPr/>
          <a:lstStyle/>
          <a:p>
            <a:fld id="{E31375A4-56A4-47D6-9801-1991572033F7}" type="slidenum">
              <a:rPr lang="en-US" smtClean="0"/>
              <a:t>7</a:t>
            </a:fld>
            <a:endParaRPr lang="en-US"/>
          </a:p>
        </p:txBody>
      </p:sp>
    </p:spTree>
    <p:extLst>
      <p:ext uri="{BB962C8B-B14F-4D97-AF65-F5344CB8AC3E}">
        <p14:creationId xmlns:p14="http://schemas.microsoft.com/office/powerpoint/2010/main" val="2407817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365" y="377729"/>
            <a:ext cx="10126718" cy="639147"/>
          </a:xfrm>
        </p:spPr>
        <p:txBody>
          <a:bodyPr>
            <a:normAutofit/>
          </a:bodyPr>
          <a:lstStyle/>
          <a:p>
            <a:r>
              <a:rPr lang="en-US" dirty="0"/>
              <a:t>Duration and Number of Transitions</a:t>
            </a:r>
          </a:p>
        </p:txBody>
      </p:sp>
      <p:sp>
        <p:nvSpPr>
          <p:cNvPr id="3" name="Content Placeholder 2"/>
          <p:cNvSpPr>
            <a:spLocks noGrp="1"/>
          </p:cNvSpPr>
          <p:nvPr>
            <p:ph sz="half" idx="1"/>
          </p:nvPr>
        </p:nvSpPr>
        <p:spPr>
          <a:xfrm>
            <a:off x="500593" y="1173193"/>
            <a:ext cx="4930047" cy="4604979"/>
          </a:xfrm>
        </p:spPr>
        <p:txBody>
          <a:bodyPr/>
          <a:lstStyle/>
          <a:p>
            <a:r>
              <a:rPr lang="en-US" dirty="0"/>
              <a:t>Layer 0: </a:t>
            </a:r>
          </a:p>
          <a:p>
            <a:pPr lvl="1"/>
            <a:r>
              <a:rPr lang="en-US" dirty="0"/>
              <a:t>820 subjects</a:t>
            </a:r>
          </a:p>
          <a:p>
            <a:r>
              <a:rPr lang="en-US" dirty="0"/>
              <a:t>Layer 1:</a:t>
            </a:r>
          </a:p>
          <a:p>
            <a:pPr lvl="1"/>
            <a:r>
              <a:rPr lang="en-US" dirty="0"/>
              <a:t>Varying the threshold value from 5 to 50 and in intervals of 5</a:t>
            </a:r>
          </a:p>
          <a:p>
            <a:r>
              <a:rPr lang="en-US" dirty="0"/>
              <a:t>Layer 2: </a:t>
            </a:r>
          </a:p>
          <a:p>
            <a:pPr lvl="1"/>
            <a:r>
              <a:rPr lang="en-US" dirty="0"/>
              <a:t>Maximum duration</a:t>
            </a:r>
          </a:p>
          <a:p>
            <a:pPr lvl="1"/>
            <a:r>
              <a:rPr lang="en-US" dirty="0"/>
              <a:t>Average duration</a:t>
            </a:r>
          </a:p>
          <a:p>
            <a:pPr lvl="1"/>
            <a:r>
              <a:rPr lang="en-US" dirty="0"/>
              <a:t>Number of </a:t>
            </a:r>
            <a:r>
              <a:rPr lang="en-US" u="sng" dirty="0"/>
              <a:t>transitions</a:t>
            </a:r>
          </a:p>
          <a:p>
            <a:r>
              <a:rPr lang="en-US" dirty="0"/>
              <a:t>Layer 3:</a:t>
            </a:r>
          </a:p>
          <a:p>
            <a:pPr lvl="1"/>
            <a:r>
              <a:rPr lang="en-US" dirty="0"/>
              <a:t>Hippocampal volumes</a:t>
            </a:r>
          </a:p>
        </p:txBody>
      </p:sp>
      <p:sp>
        <p:nvSpPr>
          <p:cNvPr id="4" name="Slide Number Placeholder 3"/>
          <p:cNvSpPr>
            <a:spLocks noGrp="1"/>
          </p:cNvSpPr>
          <p:nvPr>
            <p:ph type="sldNum" sz="quarter" idx="12"/>
          </p:nvPr>
        </p:nvSpPr>
        <p:spPr/>
        <p:txBody>
          <a:bodyPr/>
          <a:lstStyle/>
          <a:p>
            <a:fld id="{E31375A4-56A4-47D6-9801-1991572033F7}" type="slidenum">
              <a:rPr lang="en-US" smtClean="0"/>
              <a:t>8</a:t>
            </a:fld>
            <a:endParaRPr lang="en-US"/>
          </a:p>
        </p:txBody>
      </p:sp>
      <p:pic>
        <p:nvPicPr>
          <p:cNvPr id="5" name="Picture 4"/>
          <p:cNvPicPr>
            <a:picLocks noChangeAspect="1"/>
          </p:cNvPicPr>
          <p:nvPr/>
        </p:nvPicPr>
        <p:blipFill rotWithShape="1">
          <a:blip r:embed="rId3"/>
          <a:srcRect b="63229"/>
          <a:stretch/>
        </p:blipFill>
        <p:spPr>
          <a:xfrm>
            <a:off x="5719574" y="1173193"/>
            <a:ext cx="5864619" cy="2518914"/>
          </a:xfrm>
          <a:prstGeom prst="rect">
            <a:avLst/>
          </a:prstGeom>
        </p:spPr>
      </p:pic>
      <p:sp>
        <p:nvSpPr>
          <p:cNvPr id="6" name="Oval 5"/>
          <p:cNvSpPr/>
          <p:nvPr/>
        </p:nvSpPr>
        <p:spPr>
          <a:xfrm>
            <a:off x="9621983" y="2470611"/>
            <a:ext cx="1541031" cy="5351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6232533" y="3848424"/>
            <a:ext cx="4838700" cy="971550"/>
          </a:xfrm>
          <a:prstGeom prst="rect">
            <a:avLst/>
          </a:prstGeom>
        </p:spPr>
      </p:pic>
      <p:pic>
        <p:nvPicPr>
          <p:cNvPr id="8" name="Picture 7"/>
          <p:cNvPicPr>
            <a:picLocks noChangeAspect="1"/>
          </p:cNvPicPr>
          <p:nvPr/>
        </p:nvPicPr>
        <p:blipFill>
          <a:blip r:embed="rId5"/>
          <a:stretch>
            <a:fillRect/>
          </a:stretch>
        </p:blipFill>
        <p:spPr>
          <a:xfrm>
            <a:off x="6299208" y="5102389"/>
            <a:ext cx="4772025" cy="904875"/>
          </a:xfrm>
          <a:prstGeom prst="rect">
            <a:avLst/>
          </a:prstGeom>
        </p:spPr>
      </p:pic>
      <p:sp>
        <p:nvSpPr>
          <p:cNvPr id="9" name="Rectangle 8"/>
          <p:cNvSpPr/>
          <p:nvPr/>
        </p:nvSpPr>
        <p:spPr>
          <a:xfrm>
            <a:off x="9492118" y="3974552"/>
            <a:ext cx="1173193" cy="42269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492118" y="5292201"/>
            <a:ext cx="1173193" cy="422695"/>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Areas of Work</a:t>
            </a:r>
          </a:p>
        </p:txBody>
      </p:sp>
      <p:sp>
        <p:nvSpPr>
          <p:cNvPr id="5" name="Content Placeholder 4"/>
          <p:cNvSpPr>
            <a:spLocks noGrp="1"/>
          </p:cNvSpPr>
          <p:nvPr>
            <p:ph idx="1"/>
          </p:nvPr>
        </p:nvSpPr>
        <p:spPr>
          <a:xfrm>
            <a:off x="508691" y="571500"/>
            <a:ext cx="6217920" cy="5899391"/>
          </a:xfrm>
        </p:spPr>
        <p:txBody>
          <a:bodyPr/>
          <a:lstStyle/>
          <a:p>
            <a:r>
              <a:rPr lang="en-US" dirty="0"/>
              <a:t>Better image recognition and category sorting</a:t>
            </a:r>
          </a:p>
          <a:p>
            <a:r>
              <a:rPr lang="en-US" dirty="0"/>
              <a:t>Better user interface</a:t>
            </a:r>
          </a:p>
          <a:p>
            <a:r>
              <a:rPr lang="en-US" dirty="0"/>
              <a:t>Integrate with university app or city app</a:t>
            </a:r>
          </a:p>
        </p:txBody>
      </p:sp>
      <p:sp>
        <p:nvSpPr>
          <p:cNvPr id="4" name="Text Placeholder 3"/>
          <p:cNvSpPr>
            <a:spLocks noGrp="1"/>
          </p:cNvSpPr>
          <p:nvPr>
            <p:ph type="body" sz="half" idx="2"/>
          </p:nvPr>
        </p:nvSpPr>
        <p:spPr>
          <a:xfrm>
            <a:off x="7909560" y="2999232"/>
            <a:ext cx="3657600" cy="2286000"/>
          </a:xfrm>
        </p:spPr>
        <p:txBody>
          <a:bodyPr/>
          <a:lstStyle/>
          <a:p>
            <a:r>
              <a:rPr lang="en-US" dirty="0"/>
              <a:t>Multi-Node Analysis</a:t>
            </a:r>
          </a:p>
        </p:txBody>
      </p:sp>
    </p:spTree>
    <p:extLst>
      <p:ext uri="{BB962C8B-B14F-4D97-AF65-F5344CB8AC3E}">
        <p14:creationId xmlns:p14="http://schemas.microsoft.com/office/powerpoint/2010/main" val="1195946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0</TotalTime>
  <Words>910</Words>
  <Application>Microsoft Office PowerPoint</Application>
  <PresentationFormat>Widescreen</PresentationFormat>
  <Paragraphs>107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Wingdings</vt:lpstr>
      <vt:lpstr>Diamond Grid 16x9</vt:lpstr>
      <vt:lpstr>junksort.AI</vt:lpstr>
      <vt:lpstr>Overview</vt:lpstr>
      <vt:lpstr>PowerPoint Presentation</vt:lpstr>
      <vt:lpstr>Investigation Goals</vt:lpstr>
      <vt:lpstr>Background</vt:lpstr>
      <vt:lpstr>Background</vt:lpstr>
      <vt:lpstr>t-SNE Algorithm: Broad Strokes</vt:lpstr>
      <vt:lpstr>Duration and Number of Transitions</vt:lpstr>
      <vt:lpstr>Further Areas of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2017-04-17T17:52:06Z</dcterms:created>
  <dcterms:modified xsi:type="dcterms:W3CDTF">2017-06-24T22:54:41Z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