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ZUjja7YLxzPnUQWga430SP2QK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5f6a1dc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5f6a1dc36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85f6a1dc36_0_5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500" cy="29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5f6a1dc3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5f6a1dc36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85f6a1dc36_0_1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500" cy="29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5f6a1dc3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5f6a1dc36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85f6a1dc36_0_38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500" cy="29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5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6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6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7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8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6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30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0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30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0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0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3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9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39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0" name="Google Shape;140;p3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41" name="Google Shape;141;p3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42" name="Google Shape;142;p3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3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3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3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3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3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3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" name="Google Shape;150;p3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51" name="Google Shape;151;p3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52" name="Google Shape;152;p3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3" name="Google Shape;153;p3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4" name="Google Shape;154;p3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5" name="Google Shape;155;p3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6" name="Google Shape;156;p3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57" name="Google Shape;157;p3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8" name="Google Shape;158;p3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4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4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4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4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1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41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41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41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1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41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1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31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3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3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4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6" name="Google Shape;46;p34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" name="Google Shape;48;p34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9" name="Google Shape;49;p34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0" name="Google Shape;50;p3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34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34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34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34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" name="Google Shape;55;p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4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" name="Google Shape;57;p34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34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9" name="Google Shape;59;p34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60" name="Google Shape;60;p34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" name="Google Shape;61;p34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2" name="Google Shape;62;p34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3" name="Google Shape;63;p34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" name="Google Shape;64;p34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65" name="Google Shape;65;p34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" name="Google Shape;66;p34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3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1" name="Google Shape;71;p3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35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74" name="Google Shape;74;p3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75" name="Google Shape;75;p3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3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3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3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3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" name="Google Shape;80;p3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" name="Google Shape;82;p3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83;p3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" name="Google Shape;84;p3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85" name="Google Shape;85;p3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" name="Google Shape;86;p3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7" name="Google Shape;87;p35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Google Shape;88;p3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3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90" name="Google Shape;90;p3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" name="Google Shape;91;p3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92" name="Google Shape;92;p35"/>
          <p:cNvCxnSpPr>
            <a:stCxn id="76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6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6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36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3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6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6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36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lang="en-US" sz="1600" u="sng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37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3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108" name="Google Shape;108;p37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37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37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7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37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37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4" name="Google Shape;114;p3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115;p3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" name="Google Shape;116;p3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117;p3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3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" name="Google Shape;119;p3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120;p3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" name="Google Shape;121;p3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22" name="Google Shape;122;p37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3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4" name="Google Shape;124;p37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38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8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8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8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8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8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9" descr="SoftUni Background"/>
          <p:cNvPicPr preferRelativeResize="0"/>
          <p:nvPr/>
        </p:nvPicPr>
        <p:blipFill rotWithShape="1">
          <a:blip r:embed="rId14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s.unity3d.com/Manua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unity3d.com/learn/tutorials/modules" TargetMode="External"/><Relationship Id="rId4" Type="http://schemas.openxmlformats.org/officeDocument/2006/relationships/hyperlink" Target="https://www.docs.unity3d.com/ScriptReferen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ty3d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ocs.unity3d.com/Manual/IL2CPP.html" TargetMode="External"/><Relationship Id="rId4" Type="http://schemas.openxmlformats.org/officeDocument/2006/relationships/hyperlink" Target="https://www.mono.project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endParaRPr/>
          </a:p>
        </p:txBody>
      </p:sp>
      <p:sp>
        <p:nvSpPr>
          <p:cNvPr id="183" name="Google Shape;183;p1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184" name="Google Shape;184;p1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sp>
        <p:nvSpPr>
          <p:cNvPr id="185" name="Google Shape;185;p1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186" name="Google Shape;186;p1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/>
              <a:t>Unity Basics</a:t>
            </a:r>
            <a:endParaRPr/>
          </a:p>
        </p:txBody>
      </p:sp>
      <p:sp>
        <p:nvSpPr>
          <p:cNvPr id="187" name="Google Shape;187;p1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Unity 3D Essentials</a:t>
            </a:r>
            <a:endParaRPr/>
          </a:p>
        </p:txBody>
      </p:sp>
      <p:pic>
        <p:nvPicPr>
          <p:cNvPr id="188" name="Google Shape;188;p1" descr="Unity Unity3d Transparent &amp; PNG Clipart #1738542 - PNG Images - PNGi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082" y="2814418"/>
            <a:ext cx="1797001" cy="179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Lights and Shadows</a:t>
            </a:r>
            <a:endParaRPr/>
          </a:p>
        </p:txBody>
      </p:sp>
      <p:sp>
        <p:nvSpPr>
          <p:cNvPr id="256" name="Google Shape;256;p10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10" descr="A picture containing clo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998" y="1385091"/>
            <a:ext cx="2592004" cy="2592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63" name="Google Shape;263;p11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Lights types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Shadow types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Performance/Baking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Quality Settings</a:t>
            </a:r>
            <a:endParaRPr/>
          </a:p>
        </p:txBody>
      </p:sp>
      <p:sp>
        <p:nvSpPr>
          <p:cNvPr id="264" name="Google Shape;264;p1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Lights and Shadows</a:t>
            </a:r>
            <a:endParaRPr/>
          </a:p>
        </p:txBody>
      </p:sp>
      <p:pic>
        <p:nvPicPr>
          <p:cNvPr id="265" name="Google Shape;265;p11" descr="http://docs.unity3d.com/uploads/Main/LightInspectorV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6000" y="1989000"/>
            <a:ext cx="3555000" cy="3420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Shaders and Materials</a:t>
            </a:r>
            <a:endParaRPr/>
          </a:p>
        </p:txBody>
      </p:sp>
      <p:sp>
        <p:nvSpPr>
          <p:cNvPr id="271" name="Google Shape;271;p12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12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1952" y="1134000"/>
            <a:ext cx="1628095" cy="162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2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4451" y="2762095"/>
            <a:ext cx="1403095" cy="140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Shaders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Materials</a:t>
            </a:r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Shaders and Materials</a:t>
            </a:r>
            <a:endParaRPr/>
          </a:p>
        </p:txBody>
      </p:sp>
      <p:pic>
        <p:nvPicPr>
          <p:cNvPr id="281" name="Google Shape;28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6000" y="1269000"/>
            <a:ext cx="4018500" cy="40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Game Objects and Components</a:t>
            </a:r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14" descr="A picture containing object, clock,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1952" y="1404036"/>
            <a:ext cx="2528095" cy="252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94" name="Google Shape;294;p1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What is Game Object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MonoBehaviour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Components</a:t>
            </a:r>
            <a:endParaRPr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295" name="Google Shape;295;p1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Game Objects and Components</a:t>
            </a:r>
            <a:endParaRPr/>
          </a:p>
        </p:txBody>
      </p:sp>
      <p:pic>
        <p:nvPicPr>
          <p:cNvPr id="296" name="Google Shape;2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6000" y="1919949"/>
            <a:ext cx="2921899" cy="39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5421" y="3450527"/>
            <a:ext cx="5968719" cy="10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Scene, Hierarchy and Assets</a:t>
            </a:r>
            <a:endParaRPr/>
          </a:p>
        </p:txBody>
      </p:sp>
      <p:sp>
        <p:nvSpPr>
          <p:cNvPr id="303" name="Google Shape;303;p16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16" descr="A picture containing drawing, table, mu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25" y="1385091"/>
            <a:ext cx="2438350" cy="24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6" descr="A picture containing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76476" y="2169000"/>
            <a:ext cx="1039048" cy="103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11" name="Google Shape;311;p17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Parent/Child relation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Scene hierarchy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Assets hierarchy </a:t>
            </a:r>
            <a:endParaRPr/>
          </a:p>
        </p:txBody>
      </p:sp>
      <p:sp>
        <p:nvSpPr>
          <p:cNvPr id="312" name="Google Shape;312;p1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Scene, Hierarchy and Assets</a:t>
            </a:r>
            <a:endParaRPr/>
          </a:p>
        </p:txBody>
      </p:sp>
      <p:pic>
        <p:nvPicPr>
          <p:cNvPr id="313" name="Google Shape;3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1000" y="1989000"/>
            <a:ext cx="4275000" cy="4296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Interface</a:t>
            </a:r>
            <a:endParaRPr/>
          </a:p>
        </p:txBody>
      </p:sp>
      <p:sp>
        <p:nvSpPr>
          <p:cNvPr id="319" name="Google Shape;319;p18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18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952" y="1449000"/>
            <a:ext cx="2438095" cy="243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26" name="Google Shape;326;p19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Console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Animation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Animator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Asset Store</a:t>
            </a:r>
            <a:endParaRPr sz="340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Scene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Game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Inspector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Hierarchy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Project</a:t>
            </a:r>
            <a:endParaRPr sz="3400"/>
          </a:p>
        </p:txBody>
      </p:sp>
      <p:sp>
        <p:nvSpPr>
          <p:cNvPr id="328" name="Google Shape;328;p1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Interface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14041" lvl="0" indent="-51404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What is Unity?</a:t>
            </a:r>
            <a:endParaRPr/>
          </a:p>
          <a:p>
            <a:pPr marL="514041" lvl="0" indent="-5140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Coordinate System</a:t>
            </a:r>
            <a:endParaRPr/>
          </a:p>
          <a:p>
            <a:pPr marL="514041" lvl="0" indent="-5140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Cameras</a:t>
            </a:r>
            <a:endParaRPr/>
          </a:p>
          <a:p>
            <a:pPr marL="514041" lvl="0" indent="-5140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Lights, Shadows, Shaders and Materials</a:t>
            </a:r>
            <a:endParaRPr/>
          </a:p>
          <a:p>
            <a:pPr marL="514041" lvl="0" indent="-5140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Game Objects and Components</a:t>
            </a:r>
            <a:endParaRPr/>
          </a:p>
          <a:p>
            <a:pPr marL="514041" lvl="0" indent="-5140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Scene, Hierarchy and Assets</a:t>
            </a:r>
            <a:endParaRPr/>
          </a:p>
          <a:p>
            <a:pPr marL="514041" lvl="0" indent="-5140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Interface</a:t>
            </a:r>
            <a:endParaRPr/>
          </a:p>
          <a:p>
            <a:pPr marL="514041" lvl="0" indent="-51404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MonoBehaviour basics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9669213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MonoBehaviour basics</a:t>
            </a:r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ldNum" idx="12"/>
          </p:nvPr>
        </p:nvSpPr>
        <p:spPr>
          <a:xfrm>
            <a:off x="11823700" y="646271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2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8976" y="1314000"/>
            <a:ext cx="2614048" cy="261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41" name="Google Shape;341;p21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FixedUpdate, Update, LateUpdate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Awake and Start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OnEnable and OnDisable</a:t>
            </a:r>
            <a:endParaRPr/>
          </a:p>
        </p:txBody>
      </p:sp>
      <p:sp>
        <p:nvSpPr>
          <p:cNvPr id="342" name="Google Shape;342;p2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MonoBehaviour Basics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48" name="Google Shape;348;p22"/>
          <p:cNvSpPr txBox="1">
            <a:spLocks noGrp="1"/>
          </p:cNvSpPr>
          <p:nvPr>
            <p:ph type="body" idx="1"/>
          </p:nvPr>
        </p:nvSpPr>
        <p:spPr>
          <a:xfrm>
            <a:off x="1849325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2" lvl="0" indent="-36036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Transform</a:t>
            </a:r>
            <a:endParaRPr/>
          </a:p>
          <a:p>
            <a:pPr marL="803275" lvl="1" indent="-366839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Translate() - Transform.Translate(X,Y,Z) - move the GO 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198"/>
              <a:buChar char="▪"/>
            </a:pPr>
            <a:r>
              <a:rPr lang="en-US"/>
              <a:t>Rotate() - Transform.Rotate(X,Y,Z) - rotate to GO 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198"/>
              <a:buChar char="▪"/>
            </a:pPr>
            <a:r>
              <a:rPr lang="en-US"/>
              <a:t>LocalScale - Transform.localScale = Vector3.One</a:t>
            </a:r>
            <a:endParaRPr/>
          </a:p>
          <a:p>
            <a:pPr marL="360362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MonoBehaviour Basics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5f6a1dc36_0_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56" name="Google Shape;356;g85f6a1dc36_0_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800" cy="5546700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2" lvl="0" indent="-360362" algn="l" rtl="0"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Activate/Deactivate Game Object </a:t>
            </a:r>
            <a:endParaRPr/>
          </a:p>
          <a:p>
            <a:pPr marL="803275" lvl="1" indent="-366839" algn="l" rtl="0"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FixedUpdate, Update, Late Update won’t be called </a:t>
            </a:r>
            <a:endParaRPr/>
          </a:p>
          <a:p>
            <a:pPr marL="360362" lvl="0" indent="-360362" algn="l" rtl="0"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Destroy </a:t>
            </a:r>
            <a:endParaRPr/>
          </a:p>
          <a:p>
            <a:pPr marL="803275" lvl="1" indent="-366839" algn="l" rtl="0"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Removes it from the scene </a:t>
            </a:r>
            <a:endParaRPr/>
          </a:p>
          <a:p>
            <a:pPr marL="803275" lvl="1" indent="-360362" algn="l" rtl="0">
              <a:spcBef>
                <a:spcPts val="1200"/>
              </a:spcBef>
              <a:spcAft>
                <a:spcPts val="0"/>
              </a:spcAft>
              <a:buSzPts val="3198"/>
              <a:buChar char="▪"/>
            </a:pPr>
            <a:r>
              <a:rPr lang="en-US"/>
              <a:t>OnDestroy callback gets called</a:t>
            </a:r>
            <a:endParaRPr/>
          </a:p>
          <a:p>
            <a:pPr marL="360362" lvl="0" indent="-360362" algn="l" rtl="0"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Capture Input </a:t>
            </a:r>
            <a:endParaRPr/>
          </a:p>
          <a:p>
            <a:pPr marL="803275" lvl="1" indent="-366839" algn="l" rtl="0"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 sz="3398"/>
              <a:t>Input.GetKey(KeyCode.A)</a:t>
            </a:r>
            <a:endParaRPr sz="3398"/>
          </a:p>
          <a:p>
            <a:pPr marL="803275" lvl="1" indent="-360362" algn="l" rtl="0">
              <a:spcBef>
                <a:spcPts val="1200"/>
              </a:spcBef>
              <a:spcAft>
                <a:spcPts val="0"/>
              </a:spcAft>
              <a:buSzPts val="3198"/>
              <a:buChar char="▪"/>
            </a:pPr>
            <a:r>
              <a:rPr lang="en-US"/>
              <a:t>KeyCode - enum for different keys</a:t>
            </a:r>
            <a:endParaRPr/>
          </a:p>
        </p:txBody>
      </p:sp>
      <p:sp>
        <p:nvSpPr>
          <p:cNvPr id="357" name="Google Shape;357;g85f6a1dc36_0_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600" cy="882600"/>
          </a:xfrm>
          <a:prstGeom prst="rect">
            <a:avLst/>
          </a:prstGeom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MonoBehaviour Basics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Lab</a:t>
            </a:r>
            <a:endParaRPr/>
          </a:p>
        </p:txBody>
      </p:sp>
      <p:sp>
        <p:nvSpPr>
          <p:cNvPr id="363" name="Google Shape;363;p2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Our First Game</a:t>
            </a:r>
            <a:endParaRPr/>
          </a:p>
        </p:txBody>
      </p:sp>
      <p:sp>
        <p:nvSpPr>
          <p:cNvPr id="364" name="Google Shape;364;p23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5" name="Google Shape;365;p23" descr="A picture containing graphics,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7111" y="1224000"/>
            <a:ext cx="2417777" cy="2417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5f6a1dc36_0_1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72" name="Google Shape;372;g85f6a1dc36_0_12"/>
          <p:cNvSpPr txBox="1">
            <a:spLocks noGrp="1"/>
          </p:cNvSpPr>
          <p:nvPr>
            <p:ph type="body" idx="1"/>
          </p:nvPr>
        </p:nvSpPr>
        <p:spPr>
          <a:xfrm>
            <a:off x="621225" y="2141275"/>
            <a:ext cx="10949400" cy="4479900"/>
          </a:xfrm>
          <a:prstGeom prst="rect">
            <a:avLst/>
          </a:prstGeom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// Update is called once per frame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void LateUpdate ()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if (sphere != null)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this.transform.LookAt(sphere);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if (Vector3.Distance(this.transform.position, sphere.position) &gt; minDistance)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this.transform.Translate(0f, 0f, followSpeed * Time.deltaTime);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}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}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}</a:t>
            </a:r>
            <a:endParaRPr sz="1800"/>
          </a:p>
        </p:txBody>
      </p:sp>
      <p:sp>
        <p:nvSpPr>
          <p:cNvPr id="373" name="Google Shape;373;g85f6a1dc36_0_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00" cy="882600"/>
          </a:xfrm>
          <a:prstGeom prst="rect">
            <a:avLst/>
          </a:prstGeom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First Game</a:t>
            </a:r>
            <a:endParaRPr/>
          </a:p>
        </p:txBody>
      </p:sp>
      <p:sp>
        <p:nvSpPr>
          <p:cNvPr id="374" name="Google Shape;374;g85f6a1dc36_0_12"/>
          <p:cNvSpPr txBox="1">
            <a:spLocks noGrp="1"/>
          </p:cNvSpPr>
          <p:nvPr>
            <p:ph type="body" idx="2"/>
          </p:nvPr>
        </p:nvSpPr>
        <p:spPr>
          <a:xfrm>
            <a:off x="190500" y="1196126"/>
            <a:ext cx="11811000" cy="882600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57200" lvl="0" indent="-444372" algn="l" rtl="0">
              <a:spcBef>
                <a:spcPts val="600"/>
              </a:spcBef>
              <a:spcAft>
                <a:spcPts val="0"/>
              </a:spcAft>
              <a:buSzPts val="3398"/>
              <a:buChar char="-"/>
            </a:pPr>
            <a:r>
              <a:rPr lang="en-US"/>
              <a:t>How to follow an object based on distance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5f6a1dc36_0_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81" name="Google Shape;381;g85f6a1dc36_0_38"/>
          <p:cNvSpPr txBox="1">
            <a:spLocks noGrp="1"/>
          </p:cNvSpPr>
          <p:nvPr>
            <p:ph type="body" idx="1"/>
          </p:nvPr>
        </p:nvSpPr>
        <p:spPr>
          <a:xfrm>
            <a:off x="621225" y="2141275"/>
            <a:ext cx="10949400" cy="3591900"/>
          </a:xfrm>
          <a:prstGeom prst="rect">
            <a:avLst/>
          </a:prstGeom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void Update ()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if (Input.GetKey(KeyCode.UpArrow))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this.transform.Translate(0f, 0f, speed * Time.deltaTime);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}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else if (Input.GetKey(KeyCode.DownArrow))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this.transform.Translate(0f, 0f, speed * -1 * Time.deltaTime);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}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}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2" name="Google Shape;382;g85f6a1dc36_0_3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00" cy="882600"/>
          </a:xfrm>
          <a:prstGeom prst="rect">
            <a:avLst/>
          </a:prstGeom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First Game</a:t>
            </a:r>
            <a:endParaRPr/>
          </a:p>
        </p:txBody>
      </p:sp>
      <p:sp>
        <p:nvSpPr>
          <p:cNvPr id="383" name="Google Shape;383;g85f6a1dc36_0_38"/>
          <p:cNvSpPr txBox="1">
            <a:spLocks noGrp="1"/>
          </p:cNvSpPr>
          <p:nvPr>
            <p:ph type="body" idx="2"/>
          </p:nvPr>
        </p:nvSpPr>
        <p:spPr>
          <a:xfrm>
            <a:off x="190500" y="1196126"/>
            <a:ext cx="11811000" cy="882600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57200" lvl="0" indent="-444372" algn="l" rtl="0">
              <a:spcBef>
                <a:spcPts val="600"/>
              </a:spcBef>
              <a:spcAft>
                <a:spcPts val="0"/>
              </a:spcAft>
              <a:buSzPts val="3398"/>
              <a:buChar char="-"/>
            </a:pPr>
            <a:r>
              <a:rPr lang="en-US"/>
              <a:t>How to move an object via keyboard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body" idx="1"/>
          </p:nvPr>
        </p:nvSpPr>
        <p:spPr>
          <a:xfrm>
            <a:off x="2041766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http://www.docs.unity3d.com/Manual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https://www.docs.unity3d.com/ScriptReference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https://unity3d.com/learn/tutorials/modules</a:t>
            </a:r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Useful Links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7" name="Google Shape;397;p25"/>
          <p:cNvGrpSpPr/>
          <p:nvPr/>
        </p:nvGrpSpPr>
        <p:grpSpPr>
          <a:xfrm>
            <a:off x="190403" y="1294337"/>
            <a:ext cx="9190598" cy="5394328"/>
            <a:chOff x="472011" y="1508786"/>
            <a:chExt cx="3799787" cy="4865561"/>
          </a:xfrm>
        </p:grpSpPr>
        <p:sp>
          <p:nvSpPr>
            <p:cNvPr id="398" name="Google Shape;398;p25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1" name="Google Shape;40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5"/>
          <p:cNvSpPr txBox="1">
            <a:spLocks noGrp="1"/>
          </p:cNvSpPr>
          <p:nvPr>
            <p:ph type="body" idx="1"/>
          </p:nvPr>
        </p:nvSpPr>
        <p:spPr>
          <a:xfrm>
            <a:off x="650480" y="1583461"/>
            <a:ext cx="8548875" cy="4681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14350" lvl="0" indent="-5143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45"/>
              <a:buFont typeface="Noto Sans Symbols"/>
              <a:buChar char="▪"/>
            </a:pPr>
            <a:r>
              <a:rPr lang="en-US" sz="3145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What is Unity?</a:t>
            </a:r>
            <a:endParaRPr/>
          </a:p>
          <a:p>
            <a:pPr marL="514350" lvl="0" indent="-5143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Font typeface="Noto Sans Symbols"/>
              <a:buChar char="▪"/>
            </a:pPr>
            <a:r>
              <a:rPr lang="en-US" sz="3145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Coordinate System</a:t>
            </a:r>
            <a:endParaRPr/>
          </a:p>
          <a:p>
            <a:pPr marL="514350" lvl="0" indent="-5143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Font typeface="Noto Sans Symbols"/>
              <a:buChar char="▪"/>
            </a:pPr>
            <a:r>
              <a:rPr lang="en-US" sz="3145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Cameras</a:t>
            </a:r>
            <a:endParaRPr/>
          </a:p>
          <a:p>
            <a:pPr marL="514350" lvl="0" indent="-5143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Font typeface="Noto Sans Symbols"/>
              <a:buChar char="▪"/>
            </a:pPr>
            <a:r>
              <a:rPr lang="en-US" sz="3145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Lights, Shadows, Shaders and Materials</a:t>
            </a:r>
            <a:endParaRPr/>
          </a:p>
          <a:p>
            <a:pPr marL="514350" lvl="0" indent="-5143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Font typeface="Noto Sans Symbols"/>
              <a:buChar char="▪"/>
            </a:pPr>
            <a:r>
              <a:rPr lang="en-US" sz="3145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Game Objects and Components</a:t>
            </a:r>
            <a:endParaRPr/>
          </a:p>
          <a:p>
            <a:pPr marL="514350" lvl="0" indent="-5143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Font typeface="Noto Sans Symbols"/>
              <a:buChar char="▪"/>
            </a:pPr>
            <a:r>
              <a:rPr lang="en-US" sz="3145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Scene, Hierarchy and Assets</a:t>
            </a:r>
            <a:endParaRPr/>
          </a:p>
          <a:p>
            <a:pPr marL="514350" lvl="0" indent="-5143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Font typeface="Noto Sans Symbols"/>
              <a:buChar char="▪"/>
            </a:pPr>
            <a:r>
              <a:rPr lang="en-US" sz="3145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endParaRPr/>
          </a:p>
          <a:p>
            <a:pPr marL="514350" lvl="0" indent="-5143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Font typeface="Noto Sans Symbols"/>
              <a:buChar char="▪"/>
            </a:pPr>
            <a:r>
              <a:rPr lang="en-US" sz="3145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MonoBehaviour basics</a:t>
            </a:r>
            <a:endParaRPr/>
          </a:p>
        </p:txBody>
      </p:sp>
      <p:sp>
        <p:nvSpPr>
          <p:cNvPr id="403" name="Google Shape;403;p2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"/>
          <p:cNvSpPr txBox="1">
            <a:spLocks noGrp="1"/>
          </p:cNvSpPr>
          <p:nvPr>
            <p:ph type="body" idx="1"/>
          </p:nvPr>
        </p:nvSpPr>
        <p:spPr>
          <a:xfrm>
            <a:off x="190402" y="1404000"/>
            <a:ext cx="11818096" cy="532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 dirty="0"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500"/>
              <a:buNone/>
            </a:pPr>
            <a:r>
              <a:rPr lang="en-US" sz="11500" b="1" dirty="0">
                <a:solidFill>
                  <a:schemeClr val="lt1"/>
                </a:solidFill>
              </a:rPr>
              <a:t>sli.do</a:t>
            </a:r>
            <a:endParaRPr dirty="0"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</a:pPr>
            <a:r>
              <a:rPr lang="en-US" sz="11500" b="1"/>
              <a:t>#Unity3D-Basics</a:t>
            </a:r>
            <a:endParaRPr sz="11500" b="1" dirty="0"/>
          </a:p>
        </p:txBody>
      </p:sp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7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https://about.softuni.bg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pic>
        <p:nvPicPr>
          <p:cNvPr id="419" name="Google Shape;419;p27" descr="Licen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8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about.softuni.bg</a:t>
            </a:r>
            <a:r>
              <a:rPr lang="en-US" sz="3000"/>
              <a:t>, 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softuni.org</a:t>
            </a:r>
            <a:r>
              <a:rPr lang="en-US" sz="3000"/>
              <a:t> </a:t>
            </a:r>
            <a:endParaRPr/>
          </a:p>
          <a:p>
            <a:pPr marL="360363" lvl="0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7"/>
              </a:rPr>
              <a:t>forum.softuni.bg</a:t>
            </a:r>
            <a:endParaRPr sz="3000"/>
          </a:p>
        </p:txBody>
      </p:sp>
      <p:sp>
        <p:nvSpPr>
          <p:cNvPr id="429" name="Google Shape;429;p2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What is Unity?</a:t>
            </a:r>
            <a:endParaRPr/>
          </a:p>
        </p:txBody>
      </p:sp>
      <p:sp>
        <p:nvSpPr>
          <p:cNvPr id="212" name="Google Shape;212;p4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4" descr="Unity Icon - Free Download, PNG and Vec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6000" y="1134000"/>
            <a:ext cx="2835000" cy="28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Multi-platform Game Engine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https://www.unity3d.com</a:t>
            </a:r>
            <a:r>
              <a:rPr lang="en-US"/>
              <a:t>)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Supported Languages - C# (+ JS and Boo in the past)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Backend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Mono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https://www.mono.project.com</a:t>
            </a:r>
            <a:r>
              <a:rPr lang="en-US"/>
              <a:t>)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IL2CPP (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https://www.docs.unity3d.com/Manual/IL2CPP.html</a:t>
            </a:r>
            <a:r>
              <a:rPr lang="en-US"/>
              <a:t>)</a:t>
            </a:r>
            <a:endParaRPr/>
          </a:p>
          <a:p>
            <a:pPr marL="360362" lvl="0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98"/>
              <a:buChar char="▪"/>
            </a:pPr>
            <a:r>
              <a:rPr lang="en-US"/>
              <a:t>Unity 3D version used - 2019.3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198"/>
              <a:buChar char="▪"/>
            </a:pPr>
            <a:r>
              <a:rPr lang="en-US"/>
              <a:t>Link - unityhub://2019.3.13f1/d4ddf0d95db9</a:t>
            </a:r>
            <a:endParaRPr/>
          </a:p>
          <a:p>
            <a:pPr marL="360362" lvl="0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98"/>
              <a:buChar char="▪"/>
            </a:pPr>
            <a:r>
              <a:rPr lang="en-US"/>
              <a:t>What is Unity Hub?</a:t>
            </a:r>
            <a:endParaRPr/>
          </a:p>
        </p:txBody>
      </p:sp>
      <p:sp>
        <p:nvSpPr>
          <p:cNvPr id="219" name="Google Shape;219;p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What is Unity 3D?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Coordinate System</a:t>
            </a:r>
            <a:endParaRPr/>
          </a:p>
        </p:txBody>
      </p:sp>
      <p:sp>
        <p:nvSpPr>
          <p:cNvPr id="225" name="Google Shape;225;p6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6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4452" y="1179000"/>
            <a:ext cx="3023095" cy="302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32" name="Google Shape;232;p7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Cartesian coordinate system (Vector 3)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Local and world position (child/parent)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Rotation (Euler/Quaternion)</a:t>
            </a:r>
            <a:endParaRPr/>
          </a:p>
        </p:txBody>
      </p:sp>
      <p:sp>
        <p:nvSpPr>
          <p:cNvPr id="233" name="Google Shape;233;p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Coordinate System</a:t>
            </a:r>
            <a:endParaRPr/>
          </a:p>
        </p:txBody>
      </p:sp>
      <p:pic>
        <p:nvPicPr>
          <p:cNvPr id="234" name="Google Shape;23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1000" y="2754000"/>
            <a:ext cx="3101361" cy="32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Cameras</a:t>
            </a:r>
            <a:endParaRPr/>
          </a:p>
        </p:txBody>
      </p:sp>
      <p:sp>
        <p:nvSpPr>
          <p:cNvPr id="240" name="Google Shape;240;p8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8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8500" y="990160"/>
            <a:ext cx="1575000" cy="15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8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8976" y="2678167"/>
            <a:ext cx="1354047" cy="1354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48" name="Google Shape;248;p9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Defines what player see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Properties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Multiple cameras</a:t>
            </a:r>
            <a:endParaRPr/>
          </a:p>
        </p:txBody>
      </p:sp>
      <p:sp>
        <p:nvSpPr>
          <p:cNvPr id="249" name="Google Shape;249;p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Cameras</a:t>
            </a:r>
            <a:endParaRPr/>
          </a:p>
        </p:txBody>
      </p:sp>
      <p:pic>
        <p:nvPicPr>
          <p:cNvPr id="250" name="Google Shape;25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6000" y="1989000"/>
            <a:ext cx="5095855" cy="414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</Words>
  <Application>Microsoft Office PowerPoint</Application>
  <PresentationFormat>Widescreen</PresentationFormat>
  <Paragraphs>192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Noto Sans Symbols</vt:lpstr>
      <vt:lpstr>SoftUni</vt:lpstr>
      <vt:lpstr>Unity 3D Essentials</vt:lpstr>
      <vt:lpstr>Table of Contents</vt:lpstr>
      <vt:lpstr>Have a Question?</vt:lpstr>
      <vt:lpstr>What is Unity?</vt:lpstr>
      <vt:lpstr>What is Unity 3D?</vt:lpstr>
      <vt:lpstr>Coordinate System</vt:lpstr>
      <vt:lpstr>Coordinate System</vt:lpstr>
      <vt:lpstr>Cameras</vt:lpstr>
      <vt:lpstr>Cameras</vt:lpstr>
      <vt:lpstr>Lights and Shadows</vt:lpstr>
      <vt:lpstr>Lights and Shadows</vt:lpstr>
      <vt:lpstr>Shaders and Materials</vt:lpstr>
      <vt:lpstr>Shaders and Materials</vt:lpstr>
      <vt:lpstr>Game Objects and Components</vt:lpstr>
      <vt:lpstr>Game Objects and Components</vt:lpstr>
      <vt:lpstr>Scene, Hierarchy and Assets</vt:lpstr>
      <vt:lpstr>Scene, Hierarchy and Assets</vt:lpstr>
      <vt:lpstr>Interface</vt:lpstr>
      <vt:lpstr>Interface</vt:lpstr>
      <vt:lpstr>MonoBehaviour basics</vt:lpstr>
      <vt:lpstr>MonoBehaviour Basics</vt:lpstr>
      <vt:lpstr>MonoBehaviour Basics</vt:lpstr>
      <vt:lpstr>MonoBehaviour Basics</vt:lpstr>
      <vt:lpstr>Our First Game</vt:lpstr>
      <vt:lpstr>Our First Game</vt:lpstr>
      <vt:lpstr>Our First Game</vt:lpstr>
      <vt:lpstr>Useful Links</vt:lpstr>
      <vt:lpstr>Summary</vt:lpstr>
      <vt:lpstr>Questions?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Essentials</dc:title>
  <dc:creator>Software University</dc:creator>
  <cp:lastModifiedBy>Lazarina Rabadzhieva</cp:lastModifiedBy>
  <cp:revision>1</cp:revision>
  <dcterms:created xsi:type="dcterms:W3CDTF">2018-05-23T13:08:44Z</dcterms:created>
  <dcterms:modified xsi:type="dcterms:W3CDTF">2021-04-29T15:08:54Z</dcterms:modified>
</cp:coreProperties>
</file>