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a8e40ffd1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a8e40ffd1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b90ece77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b90ece77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b90ece77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b90ece77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b90ece77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b90ece77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b90ece77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b90ece77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0d036465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ge0d036465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0d036465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0d036465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a8e40ffd1_0_18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8a8e40ffd1_0_18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a8e40ffd1_0_2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8a8e40ffd1_0_2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8a8e40ffd1_0_2123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8a8e40ffd1_0_2123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SoftUni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a8e40ffd1_0_23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8a8e40ffd1_0_23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8a8e40ffd1_0_2380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8a8e40ffd1_0_2380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SoftUni –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a8e40ffd1_0_23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8a8e40ffd1_0_23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8a8e40ffd1_0_2387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g8a8e40ffd1_0_2387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SoftUni –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a8e40ffd1_0_764:notes"/>
          <p:cNvSpPr/>
          <p:nvPr>
            <p:ph idx="2" type="sldImg"/>
          </p:nvPr>
        </p:nvSpPr>
        <p:spPr>
          <a:xfrm>
            <a:off x="379413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8a8e40ffd1_0_76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8a8e40ffd1_0_764:notes"/>
          <p:cNvSpPr txBox="1"/>
          <p:nvPr>
            <p:ph idx="11" type="ftr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b="0" i="0" lang="en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b="0" i="0" lang="en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8a8e40ffd1_0_764:notes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a8e40ffd1_0_23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8a8e40ffd1_0_23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8a8e40ffd1_0_2396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8a8e40ffd1_0_2396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SoftUni –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a8e40ffd1_0_10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8a8e40ffd1_0_10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8a8e40ffd1_0_1017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8a8e40ffd1_0_1017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© SoftUni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a8e40ffd1_0_12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8a8e40ffd1_0_12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a8e40ffd1_0_1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a8e40ffd1_0_1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b90ece77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b90ece77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b90ece7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b90ece7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b90ece77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b90ece77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b90ece77c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8b90ece77c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3" Type="http://schemas.openxmlformats.org/officeDocument/2006/relationships/image" Target="../media/image10.png"/><Relationship Id="rId1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about.softuni.bg/" TargetMode="External"/><Relationship Id="rId3" Type="http://schemas.openxmlformats.org/officeDocument/2006/relationships/image" Target="../media/image23.png"/><Relationship Id="rId4" Type="http://schemas.openxmlformats.org/officeDocument/2006/relationships/image" Target="../media/image13.png"/><Relationship Id="rId9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33.png"/><Relationship Id="rId7" Type="http://schemas.openxmlformats.org/officeDocument/2006/relationships/image" Target="../media/image17.png"/><Relationship Id="rId8" Type="http://schemas.openxmlformats.org/officeDocument/2006/relationships/image" Target="../media/image2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um.softuni.bg/" TargetMode="External"/><Relationship Id="rId3" Type="http://schemas.openxmlformats.org/officeDocument/2006/relationships/image" Target="../media/image20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4.png"/><Relationship Id="rId5" Type="http://schemas.openxmlformats.org/officeDocument/2006/relationships/image" Target="../media/image12.png"/><Relationship Id="rId6" Type="http://schemas.openxmlformats.org/officeDocument/2006/relationships/hyperlink" Target="https://softuni.org/" TargetMode="External"/><Relationship Id="rId7" Type="http://schemas.openxmlformats.org/officeDocument/2006/relationships/image" Target="../media/image18.png"/><Relationship Id="rId8" Type="http://schemas.openxmlformats.org/officeDocument/2006/relationships/hyperlink" Target="https://softuni.bg/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027007"/>
            <a:ext cx="9146400" cy="1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logo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3345" y="3888000"/>
            <a:ext cx="2813654" cy="9732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body"/>
          </p:nvPr>
        </p:nvSpPr>
        <p:spPr>
          <a:xfrm>
            <a:off x="6531379" y="4598147"/>
            <a:ext cx="2213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300"/>
              <a:buNone/>
              <a:defRPr b="1" sz="13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6531379" y="4317471"/>
            <a:ext cx="22137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500"/>
              <a:buNone/>
              <a:defRPr b="1" sz="15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Uni mascot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636694" y="1957233"/>
            <a:ext cx="2091669" cy="22637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5" name="Google Shape;15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958" y="4438925"/>
            <a:ext cx="1372731" cy="47112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" name="Google Shape;18;p2"/>
          <p:cNvSpPr/>
          <p:nvPr>
            <p:ph idx="5" type="pic"/>
          </p:nvPr>
        </p:nvSpPr>
        <p:spPr>
          <a:xfrm>
            <a:off x="414811" y="2055685"/>
            <a:ext cx="3482100" cy="14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Noto Sans Symbols"/>
              <a:buNone/>
              <a:def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Content">
  <p:cSld name="8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 1">
  <p:cSld name="Questions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1147337" y="4800601"/>
            <a:ext cx="78639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rtl="0" algn="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78" name="Google Shape;78;p12">
            <a:hlinkClick r:id="rId3"/>
          </p:cNvPr>
          <p:cNvSpPr txBox="1"/>
          <p:nvPr/>
        </p:nvSpPr>
        <p:spPr>
          <a:xfrm rot="322337">
            <a:off x="7551762" y="1690136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>
            <a:hlinkClick r:id="rId4"/>
          </p:cNvPr>
          <p:cNvSpPr txBox="1"/>
          <p:nvPr/>
        </p:nvSpPr>
        <p:spPr>
          <a:xfrm rot="-969807">
            <a:off x="5677587" y="3255928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>
            <a:hlinkClick r:id="rId6"/>
          </p:cNvPr>
          <p:cNvSpPr txBox="1"/>
          <p:nvPr/>
        </p:nvSpPr>
        <p:spPr>
          <a:xfrm rot="-624257">
            <a:off x="4572024" y="4581943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>
            <a:hlinkClick r:id="rId7"/>
          </p:cNvPr>
          <p:cNvSpPr txBox="1"/>
          <p:nvPr/>
        </p:nvSpPr>
        <p:spPr>
          <a:xfrm rot="567739">
            <a:off x="6868791" y="3024503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400"/>
              <a:buFont typeface="Calibri"/>
              <a:buNone/>
            </a:pPr>
            <a:r>
              <a:rPr b="1" i="0" lang="en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>
            <a:hlinkClick r:id="rId8"/>
          </p:cNvPr>
          <p:cNvSpPr txBox="1"/>
          <p:nvPr/>
        </p:nvSpPr>
        <p:spPr>
          <a:xfrm rot="222700">
            <a:off x="5286821" y="1920196"/>
            <a:ext cx="245615" cy="346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800"/>
              <a:buFont typeface="Calibri"/>
              <a:buNone/>
            </a:pPr>
            <a:r>
              <a:rPr b="1" i="0" lang="en" sz="18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>
            <a:hlinkClick r:id="rId9"/>
          </p:cNvPr>
          <p:cNvSpPr txBox="1"/>
          <p:nvPr/>
        </p:nvSpPr>
        <p:spPr>
          <a:xfrm rot="-624257">
            <a:off x="8818249" y="1740728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>
            <a:hlinkClick r:id="rId10"/>
          </p:cNvPr>
          <p:cNvSpPr txBox="1"/>
          <p:nvPr/>
        </p:nvSpPr>
        <p:spPr>
          <a:xfrm rot="557986">
            <a:off x="8833189" y="2585801"/>
            <a:ext cx="191213" cy="207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>
            <a:hlinkClick r:id="rId11"/>
          </p:cNvPr>
          <p:cNvSpPr txBox="1"/>
          <p:nvPr/>
        </p:nvSpPr>
        <p:spPr>
          <a:xfrm rot="571955">
            <a:off x="8354576" y="4219429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 rot="-650216">
            <a:off x="2039343" y="2479527"/>
            <a:ext cx="3406653" cy="711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2600"/>
              <a:buFont typeface="Noto Sans Symbols"/>
              <a:buNone/>
            </a:pPr>
            <a:r>
              <a:rPr b="1" i="0" lang="en" sz="5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339249" y="239894"/>
            <a:ext cx="1659087" cy="41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632287">
            <a:off x="378252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oftUni mascot with laptop" id="93" name="Google Shape;9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137001" y="2556372"/>
            <a:ext cx="1688292" cy="228332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147575" y="1028703"/>
            <a:ext cx="67869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4000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  <a:defRPr sz="2700">
                <a:solidFill>
                  <a:schemeClr val="dk1"/>
                </a:solidFill>
              </a:defRPr>
            </a:lvl1pPr>
            <a:lvl2pPr indent="-3937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  <a:defRPr sz="2600"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14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Slide">
  <p:cSld name="Section Title Slid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3239802" y="650813"/>
            <a:ext cx="2664300" cy="266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461332" y="4189437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461332" y="3528619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Example">
  <p:cSld name="Important Examp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1255171" y="840857"/>
            <a:ext cx="77412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106" name="Google Shape;10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08" name="Google Shape;108;p16"/>
          <p:cNvGrpSpPr/>
          <p:nvPr/>
        </p:nvGrpSpPr>
        <p:grpSpPr>
          <a:xfrm>
            <a:off x="294658" y="2571773"/>
            <a:ext cx="1141558" cy="1808955"/>
            <a:chOff x="3928039" y="1792355"/>
            <a:chExt cx="1830300" cy="2900361"/>
          </a:xfrm>
        </p:grpSpPr>
        <p:grpSp>
          <p:nvGrpSpPr>
            <p:cNvPr id="109" name="Google Shape;109;p16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110" name="Google Shape;110;p16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" name="Google Shape;115;p16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2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" name="Google Shape;117;p16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16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9" name="Google Shape;119;p16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20" name="Google Shape;120;p16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16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22" name="Google Shape;122;p16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3" name="Google Shape;123;p16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" name="Google Shape;124;p16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25" name="Google Shape;125;p16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" name="Google Shape;126;p16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131" name="Google Shape;13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33" name="Google Shape;133;p17"/>
          <p:cNvGrpSpPr/>
          <p:nvPr/>
        </p:nvGrpSpPr>
        <p:grpSpPr>
          <a:xfrm>
            <a:off x="138693" y="1401079"/>
            <a:ext cx="1453075" cy="2302597"/>
            <a:chOff x="3928039" y="1792355"/>
            <a:chExt cx="1830300" cy="2900361"/>
          </a:xfrm>
        </p:grpSpPr>
        <p:grpSp>
          <p:nvGrpSpPr>
            <p:cNvPr id="134" name="Google Shape;134;p17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135" name="Google Shape;135;p17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7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7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7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0" name="Google Shape;140;p17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2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" name="Google Shape;142;p17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17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4" name="Google Shape;144;p17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45" name="Google Shape;145;p17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" name="Google Shape;146;p17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47" name="Google Shape;147;p17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8" name="Google Shape;148;p17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" name="Google Shape;149;p17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50" name="Google Shape;150;p17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7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52" name="Google Shape;152;p17"/>
          <p:cNvCxnSpPr>
            <a:stCxn id="136" idx="2"/>
          </p:cNvCxnSpPr>
          <p:nvPr/>
        </p:nvCxnSpPr>
        <p:spPr>
          <a:xfrm rot="10800000">
            <a:off x="505304" y="3152965"/>
            <a:ext cx="716400" cy="0"/>
          </a:xfrm>
          <a:prstGeom prst="straightConnector1">
            <a:avLst/>
          </a:prstGeom>
          <a:solidFill>
            <a:srgbClr val="464646"/>
          </a:solidFill>
          <a:ln cap="flat" cmpd="sng" w="381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>
  <p:cSld name="Comparison Slid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>
            <a:off x="1" y="4698000"/>
            <a:ext cx="9144000" cy="44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814772" y="48465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3871238" y="3618499"/>
            <a:ext cx="1401600" cy="1401600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57" name="Google Shape;15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12413" y="3905080"/>
            <a:ext cx="719175" cy="88865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4842000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2" type="body"/>
          </p:nvPr>
        </p:nvSpPr>
        <p:spPr>
          <a:xfrm>
            <a:off x="142802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0" name="Google Shape;160;p18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61" name="Google Shape;16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465925" y="1448365"/>
            <a:ext cx="8212200" cy="1022100"/>
          </a:xfrm>
          <a:prstGeom prst="rect">
            <a:avLst/>
          </a:prstGeom>
          <a:solidFill>
            <a:srgbClr val="ACB4C3">
              <a:alpha val="14120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175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19"/>
          <p:cNvSpPr txBox="1"/>
          <p:nvPr>
            <p:ph idx="2" type="body"/>
          </p:nvPr>
        </p:nvSpPr>
        <p:spPr>
          <a:xfrm>
            <a:off x="142876" y="897094"/>
            <a:ext cx="8858100" cy="4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7" name="Google Shape;167;p19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68" name="Google Shape;16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solidFill>
          <a:schemeClr val="l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0" y="4778499"/>
            <a:ext cx="9146400" cy="3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83250" y="4841068"/>
            <a:ext cx="89775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https://about.softuni.bg</a:t>
            </a: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b="0" i="0" sz="1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mascot with open hand" id="173" name="Google Shape;17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939" y="2174123"/>
            <a:ext cx="1838705" cy="2219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20"/>
          <p:cNvGrpSpPr/>
          <p:nvPr/>
        </p:nvGrpSpPr>
        <p:grpSpPr>
          <a:xfrm>
            <a:off x="2499162" y="1276855"/>
            <a:ext cx="6236181" cy="2657836"/>
            <a:chOff x="3332216" y="1702473"/>
            <a:chExt cx="8314909" cy="3543782"/>
          </a:xfrm>
        </p:grpSpPr>
        <p:pic>
          <p:nvPicPr>
            <p:cNvPr descr="SoftUni Kids logo" id="175" name="Google Shape;175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Foundation logo" id="176" name="Google Shape;176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Digital logo" id="177" name="Google Shape;177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Creative logo" id="178" name="Google Shape;178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Svetlina logo" id="179" name="Google Shape;179;p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ware University logo" id="180" name="Google Shape;180;p2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1" name="Google Shape;181;p20"/>
            <p:cNvCxnSpPr/>
            <p:nvPr/>
          </p:nvCxnSpPr>
          <p:spPr>
            <a:xfrm>
              <a:off x="110771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" name="Google Shape;182;p20"/>
            <p:cNvCxnSpPr/>
            <p:nvPr/>
          </p:nvCxnSpPr>
          <p:spPr>
            <a:xfrm>
              <a:off x="963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20"/>
            <p:cNvCxnSpPr/>
            <p:nvPr/>
          </p:nvCxnSpPr>
          <p:spPr>
            <a:xfrm>
              <a:off x="819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20"/>
            <p:cNvCxnSpPr/>
            <p:nvPr/>
          </p:nvCxnSpPr>
          <p:spPr>
            <a:xfrm>
              <a:off x="675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20"/>
            <p:cNvCxnSpPr/>
            <p:nvPr/>
          </p:nvCxnSpPr>
          <p:spPr>
            <a:xfrm>
              <a:off x="53099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" name="Google Shape;186;p20"/>
            <p:cNvCxnSpPr/>
            <p:nvPr/>
          </p:nvCxnSpPr>
          <p:spPr>
            <a:xfrm>
              <a:off x="3915327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20"/>
            <p:cNvCxnSpPr/>
            <p:nvPr/>
          </p:nvCxnSpPr>
          <p:spPr>
            <a:xfrm>
              <a:off x="3915327" y="3335565"/>
              <a:ext cx="7161900" cy="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20"/>
            <p:cNvCxnSpPr/>
            <p:nvPr/>
          </p:nvCxnSpPr>
          <p:spPr>
            <a:xfrm>
              <a:off x="7496220" y="309299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SoftUni logo" id="189" name="Google Shape;189;p2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0" name="Google Shape;190;p20"/>
          <p:cNvSpPr txBox="1"/>
          <p:nvPr>
            <p:ph type="title"/>
          </p:nvPr>
        </p:nvSpPr>
        <p:spPr>
          <a:xfrm>
            <a:off x="607221" y="527433"/>
            <a:ext cx="44373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Software University logo" id="191" name="Google Shape;191;p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42802" y="897094"/>
            <a:ext cx="88638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Slide">
  <p:cSld name="About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rum icon" id="194" name="Google Shape;194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3263" y="3937167"/>
            <a:ext cx="727617" cy="724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logo" id="195" name="Google Shape;195;p2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0588" y="2767453"/>
            <a:ext cx="752965" cy="763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96" name="Google Shape;196;p21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10051" y="1255500"/>
            <a:ext cx="894040" cy="11054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mascot" id="197" name="Google Shape;197;p21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6468" y="1938217"/>
            <a:ext cx="2049716" cy="272324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114307" y="889730"/>
            <a:ext cx="6516300" cy="4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619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 sz="2100"/>
            </a:lvl1pPr>
            <a:lvl2pPr indent="-3619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/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9" name="Google Shape;199;p21"/>
          <p:cNvSpPr/>
          <p:nvPr/>
        </p:nvSpPr>
        <p:spPr>
          <a:xfrm>
            <a:off x="0" y="0"/>
            <a:ext cx="91464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00" name="Google Shape;200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>
            <p:ph type="title"/>
          </p:nvPr>
        </p:nvSpPr>
        <p:spPr>
          <a:xfrm>
            <a:off x="129214" y="81655"/>
            <a:ext cx="73068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0" y="0"/>
            <a:ext cx="32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438882" y="840857"/>
            <a:ext cx="85575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type="title"/>
          </p:nvPr>
        </p:nvSpPr>
        <p:spPr>
          <a:xfrm>
            <a:off x="438882" y="75563"/>
            <a:ext cx="85575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07" name="Google Shape;207;p22"/>
          <p:cNvGrpSpPr/>
          <p:nvPr/>
        </p:nvGrpSpPr>
        <p:grpSpPr>
          <a:xfrm>
            <a:off x="81572" y="4193838"/>
            <a:ext cx="481369" cy="762795"/>
            <a:chOff x="3928039" y="1792355"/>
            <a:chExt cx="1830300" cy="2900361"/>
          </a:xfrm>
        </p:grpSpPr>
        <p:grpSp>
          <p:nvGrpSpPr>
            <p:cNvPr id="208" name="Google Shape;208;p22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209" name="Google Shape;209;p22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4" name="Google Shape;214;p22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2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" name="Google Shape;216;p22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22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8" name="Google Shape;218;p22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19" name="Google Shape;219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21" name="Google Shape;221;p22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22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22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24" name="Google Shape;224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idx="12" type="sldNum"/>
          </p:nvPr>
        </p:nvSpPr>
        <p:spPr>
          <a:xfrm>
            <a:off x="8814772" y="48330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3426751" y="1015400"/>
            <a:ext cx="55695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9" name="Google Shape;229;p23"/>
          <p:cNvSpPr/>
          <p:nvPr>
            <p:ph idx="2" type="pic"/>
          </p:nvPr>
        </p:nvSpPr>
        <p:spPr>
          <a:xfrm>
            <a:off x="142804" y="1016308"/>
            <a:ext cx="2917200" cy="40248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23"/>
          <p:cNvSpPr/>
          <p:nvPr/>
        </p:nvSpPr>
        <p:spPr>
          <a:xfrm>
            <a:off x="3095833" y="1311749"/>
            <a:ext cx="180000" cy="25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3059831" y="1016305"/>
            <a:ext cx="36000" cy="412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1" y="5041112"/>
            <a:ext cx="9144000" cy="10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34" name="Google Shape;23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 1">
  <p:cSld name="Presentation Title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ctrTitle"/>
          </p:nvPr>
        </p:nvSpPr>
        <p:spPr>
          <a:xfrm>
            <a:off x="3275663" y="235726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3100"/>
              <a:buFont typeface="Calibri"/>
              <a:buNone/>
              <a:defRPr b="1" i="0" sz="41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Font typeface="Noto Sans Symbols"/>
              <a:buNone/>
              <a:defRPr b="0" i="0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idx="2" type="body"/>
          </p:nvPr>
        </p:nvSpPr>
        <p:spPr>
          <a:xfrm>
            <a:off x="570458" y="3123062"/>
            <a:ext cx="239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600"/>
              <a:buFont typeface="Noto Sans Symbols"/>
              <a:buNone/>
              <a:defRPr b="1" i="0" sz="21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24"/>
          <p:cNvSpPr/>
          <p:nvPr>
            <p:ph idx="3" type="pic"/>
          </p:nvPr>
        </p:nvSpPr>
        <p:spPr>
          <a:xfrm>
            <a:off x="3275663" y="3143250"/>
            <a:ext cx="55383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00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300"/>
              <a:buFont typeface="Noto Sans Symbols"/>
              <a:buNone/>
              <a:defRPr b="1" i="0" sz="17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24"/>
          <p:cNvSpPr txBox="1"/>
          <p:nvPr>
            <p:ph idx="5" type="body"/>
          </p:nvPr>
        </p:nvSpPr>
        <p:spPr>
          <a:xfrm>
            <a:off x="570458" y="3758753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500" u="none" cap="none" strike="noStrike">
                <a:solidFill>
                  <a:srgbClr val="FAE4B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24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Google Shape;244;p24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900"/>
              <a:buFont typeface="Noto Sans Symbols"/>
              <a:buNone/>
              <a:defRPr b="1" i="0" sz="12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27000" lIns="81000" spcFirstLastPara="1" rIns="81000" wrap="square" tIns="27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7" name="Google Shape;247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8" name="Google Shape;2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Uni Background" id="6" name="Google Shape;6;p1"/>
          <p:cNvPicPr preferRelativeResize="0"/>
          <p:nvPr/>
        </p:nvPicPr>
        <p:blipFill rotWithShape="1">
          <a:blip r:embed="rId1">
            <a:alphaModFix/>
          </a:blip>
          <a:srcRect b="1671" l="0" r="0" t="0"/>
          <a:stretch/>
        </p:blipFill>
        <p:spPr>
          <a:xfrm>
            <a:off x="0" y="1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idx="1" type="body"/>
          </p:nvPr>
        </p:nvSpPr>
        <p:spPr>
          <a:xfrm>
            <a:off x="142803" y="854133"/>
            <a:ext cx="88536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42804" y="75563"/>
            <a:ext cx="8853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oftuni.bg/" TargetMode="External"/><Relationship Id="rId4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softuni.org/" TargetMode="External"/><Relationship Id="rId5" Type="http://schemas.openxmlformats.org/officeDocument/2006/relationships/hyperlink" Target="https://softuni.foundation/" TargetMode="External"/><Relationship Id="rId6" Type="http://schemas.openxmlformats.org/officeDocument/2006/relationships/hyperlink" Target="https://www.facebook.com/SoftwareUniversity" TargetMode="External"/><Relationship Id="rId7" Type="http://schemas.openxmlformats.org/officeDocument/2006/relationships/hyperlink" Target="https://forum.softuni.b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6568379" y="4605547"/>
            <a:ext cx="2213400" cy="2562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https://softuni.org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trainers</a:t>
            </a:r>
            <a:endParaRPr/>
          </a:p>
        </p:txBody>
      </p:sp>
      <p:sp>
        <p:nvSpPr>
          <p:cNvPr id="255" name="Google Shape;255;p26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SoftUni Team</a:t>
            </a:r>
            <a:endParaRPr/>
          </a:p>
        </p:txBody>
      </p:sp>
      <p:sp>
        <p:nvSpPr>
          <p:cNvPr id="256" name="Google Shape;256;p26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Advanced Scripting</a:t>
            </a:r>
            <a:br>
              <a:rPr lang="en"/>
            </a:br>
            <a:r>
              <a:rPr lang="en"/>
              <a:t>Optimizations</a:t>
            </a:r>
            <a:endParaRPr/>
          </a:p>
        </p:txBody>
      </p:sp>
      <p:sp>
        <p:nvSpPr>
          <p:cNvPr id="257" name="Google Shape;257;p26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98"/>
              <a:t>Unity 3D Essentials</a:t>
            </a:r>
            <a:endParaRPr/>
          </a:p>
        </p:txBody>
      </p:sp>
      <p:sp>
        <p:nvSpPr>
          <p:cNvPr id="258" name="Google Shape;258;p26"/>
          <p:cNvSpPr txBox="1"/>
          <p:nvPr/>
        </p:nvSpPr>
        <p:spPr>
          <a:xfrm>
            <a:off x="5793375" y="4191875"/>
            <a:ext cx="29883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98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  <a:endParaRPr b="1" sz="1998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ity Unity3d Transparent &amp; PNG Clipart #1738542 - PNG Images - PNGio" id="259" name="Google Shape;25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877" y="2090024"/>
            <a:ext cx="1389525" cy="13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Why?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Pre-Made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Filled in at the Awake/Start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Dynamically add</a:t>
            </a:r>
            <a:endParaRPr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Instantiate when empty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5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pooling</a:t>
            </a:r>
            <a:endParaRPr/>
          </a:p>
        </p:txBody>
      </p:sp>
      <p:pic>
        <p:nvPicPr>
          <p:cNvPr id="323" name="Google Shape;3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3250" y="1120663"/>
            <a:ext cx="25527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Why?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When?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GetComponent&lt;&gt;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Awake/Start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6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components lookups</a:t>
            </a:r>
            <a:endParaRPr/>
          </a:p>
        </p:txBody>
      </p:sp>
      <p:pic>
        <p:nvPicPr>
          <p:cNvPr id="330" name="Google Shape;3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088" y="1504288"/>
            <a:ext cx="364807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Callings in the Update</a:t>
            </a:r>
            <a:endParaRPr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OnBecameVisible</a:t>
            </a:r>
            <a:endParaRPr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Lambda &amp; Linq</a:t>
            </a:r>
            <a:endParaRPr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Use same material across GOs</a:t>
            </a:r>
            <a:endParaRPr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Keep layer collision matrix updated to your needs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7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Rules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Bulk operations spread in frames</a:t>
            </a:r>
            <a:endParaRPr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Coroutines</a:t>
            </a:r>
            <a:endParaRPr sz="22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Always destroy GO when not needed</a:t>
            </a:r>
            <a:endParaRPr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Collections that have static size -&gt; arrays</a:t>
            </a:r>
            <a:endParaRPr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Garbage Collector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Rules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/>
          <p:nvPr>
            <p:ph type="title"/>
          </p:nvPr>
        </p:nvSpPr>
        <p:spPr>
          <a:xfrm>
            <a:off x="461325" y="3396938"/>
            <a:ext cx="82212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"/>
              <a:t>LAB</a:t>
            </a:r>
            <a:endParaRPr/>
          </a:p>
        </p:txBody>
      </p:sp>
      <p:sp>
        <p:nvSpPr>
          <p:cNvPr id="348" name="Google Shape;348;p39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graphics, drawing&#10;&#10;Description automatically generated" id="349" name="Google Shape;34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5333" y="918000"/>
            <a:ext cx="1813332" cy="1813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"/>
          <p:cNvSpPr txBox="1"/>
          <p:nvPr>
            <p:ph idx="1" type="body"/>
          </p:nvPr>
        </p:nvSpPr>
        <p:spPr>
          <a:xfrm>
            <a:off x="142802" y="897094"/>
            <a:ext cx="8863800" cy="41466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Open scene Lab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▪"/>
            </a:pPr>
            <a:r>
              <a:rPr lang="en"/>
              <a:t>Alter the PoolManager.cs script to: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Upon mouse click to fire the ball at the direction of the click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Start position of the ball should be 0.5m below the camera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If the ball hits the Target GO to disable itself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If the pool runs out of prefabs to create/instantiate another one</a:t>
            </a:r>
            <a:endParaRPr/>
          </a:p>
        </p:txBody>
      </p:sp>
      <p:sp>
        <p:nvSpPr>
          <p:cNvPr id="355" name="Google Shape;355;p40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practice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 txBox="1"/>
          <p:nvPr>
            <p:ph idx="1" type="body"/>
          </p:nvPr>
        </p:nvSpPr>
        <p:spPr>
          <a:xfrm>
            <a:off x="1457325" y="880675"/>
            <a:ext cx="7596900" cy="3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>
                <a:solidFill>
                  <a:schemeClr val="accent1"/>
                </a:solidFill>
              </a:rPr>
              <a:t>https://docs.unity3d.com/Manual/LogFiles.html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>
                <a:solidFill>
                  <a:schemeClr val="accent1"/>
                </a:solidFill>
              </a:rPr>
              <a:t>https://docs.unity3d.com/Manual/PlatformDependentCompilation.html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>
                <a:solidFill>
                  <a:schemeClr val="accent1"/>
                </a:solidFill>
              </a:rPr>
              <a:t>https://docs.unity3d.com/ScriptReference/MenuItem.html</a:t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361" name="Google Shape;361;p41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"/>
              <a:t>Useful Links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9" name="Google Shape;369;p42"/>
          <p:cNvGrpSpPr/>
          <p:nvPr/>
        </p:nvGrpSpPr>
        <p:grpSpPr>
          <a:xfrm>
            <a:off x="142786" y="970743"/>
            <a:ext cx="6892837" cy="4045830"/>
            <a:chOff x="472011" y="1508786"/>
            <a:chExt cx="3799800" cy="4865700"/>
          </a:xfrm>
        </p:grpSpPr>
        <p:sp>
          <p:nvSpPr>
            <p:cNvPr id="370" name="Google Shape;370;p42"/>
            <p:cNvSpPr/>
            <p:nvPr/>
          </p:nvSpPr>
          <p:spPr>
            <a:xfrm>
              <a:off x="472011" y="1508786"/>
              <a:ext cx="3799800" cy="4865700"/>
            </a:xfrm>
            <a:prstGeom prst="roundRect">
              <a:avLst>
                <a:gd fmla="val 3968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42"/>
            <p:cNvSpPr/>
            <p:nvPr/>
          </p:nvSpPr>
          <p:spPr>
            <a:xfrm>
              <a:off x="546866" y="1696737"/>
              <a:ext cx="81600" cy="4489800"/>
            </a:xfrm>
            <a:prstGeom prst="roundRect">
              <a:avLst>
                <a:gd fmla="val 50000" name="adj"/>
              </a:avLst>
            </a:prstGeom>
            <a:solidFill>
              <a:schemeClr val="lt2">
                <a:alpha val="4078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42"/>
            <p:cNvSpPr/>
            <p:nvPr/>
          </p:nvSpPr>
          <p:spPr>
            <a:xfrm rot="5400000">
              <a:off x="3742498" y="1912436"/>
              <a:ext cx="669900" cy="238500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2">
                <a:alpha val="2275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3" name="Google Shape;37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163733" y="2943000"/>
            <a:ext cx="1736307" cy="187912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2"/>
          <p:cNvSpPr txBox="1"/>
          <p:nvPr>
            <p:ph idx="1" type="body"/>
          </p:nvPr>
        </p:nvSpPr>
        <p:spPr>
          <a:xfrm>
            <a:off x="487860" y="1187596"/>
            <a:ext cx="6411600" cy="3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Advanced Methods in Unity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Performance Techniques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Code Practices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Useful links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375" name="Google Shape;375;p42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 txBox="1"/>
          <p:nvPr>
            <p:ph type="title"/>
          </p:nvPr>
        </p:nvSpPr>
        <p:spPr>
          <a:xfrm>
            <a:off x="455416" y="395575"/>
            <a:ext cx="33279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" sz="5200">
                <a:solidFill>
                  <a:srgbClr val="234465"/>
                </a:solidFill>
              </a:rPr>
              <a:t>Questions?</a:t>
            </a:r>
            <a:endParaRPr sz="5200"/>
          </a:p>
        </p:txBody>
      </p:sp>
      <p:sp>
        <p:nvSpPr>
          <p:cNvPr id="383" name="Google Shape;383;p43"/>
          <p:cNvSpPr txBox="1"/>
          <p:nvPr>
            <p:ph type="title"/>
          </p:nvPr>
        </p:nvSpPr>
        <p:spPr>
          <a:xfrm>
            <a:off x="2616449" y="4041125"/>
            <a:ext cx="6089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" sz="3600">
                <a:solidFill>
                  <a:srgbClr val="234465"/>
                </a:solidFill>
              </a:rPr>
              <a:t>Email : dstrashilov@gmail.com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44"/>
          <p:cNvSpPr txBox="1"/>
          <p:nvPr>
            <p:ph idx="1" type="body"/>
          </p:nvPr>
        </p:nvSpPr>
        <p:spPr>
          <a:xfrm>
            <a:off x="142802" y="951751"/>
            <a:ext cx="88638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273050" lvl="0" marL="266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This course (slides, examples, demos, exercises, homework, documents, videos and other assets) is </a:t>
            </a:r>
            <a:r>
              <a:rPr b="1" lang="en"/>
              <a:t>copyrighted content</a:t>
            </a:r>
            <a:endParaRPr/>
          </a:p>
          <a:p>
            <a:pPr indent="-27305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Unauthorized copy, reproduction or use is illegal</a:t>
            </a:r>
            <a:endParaRPr/>
          </a:p>
          <a:p>
            <a:pPr indent="-27305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© SoftUni – https://about.softuni.bg</a:t>
            </a:r>
            <a:endParaRPr/>
          </a:p>
          <a:p>
            <a:pPr indent="-27305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© Software University –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pic>
        <p:nvPicPr>
          <p:cNvPr descr="License" id="392" name="Google Shape;39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767" y="3334091"/>
            <a:ext cx="1448233" cy="153265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4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License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142847" y="893600"/>
            <a:ext cx="88557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Advanced Methods in Unity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Performance Techniques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Code Practices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Useful links</a:t>
            </a:r>
            <a:endParaRPr sz="2400"/>
          </a:p>
          <a:p>
            <a:pPr indent="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68" name="Google Shape;268;p27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drawing of a cartoon character  Description generated with high confidence" id="269" name="Google Shape;2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319647" y="1028700"/>
            <a:ext cx="2679122" cy="3288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5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45"/>
          <p:cNvSpPr txBox="1"/>
          <p:nvPr>
            <p:ph idx="4294967295" type="body"/>
          </p:nvPr>
        </p:nvSpPr>
        <p:spPr>
          <a:xfrm>
            <a:off x="142803" y="884250"/>
            <a:ext cx="65217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– High-Quality Education, Profession and Job for Software Developers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about.softuni.bg</a:t>
            </a:r>
            <a:r>
              <a:rPr lang="en" sz="2300"/>
              <a:t>, </a:t>
            </a:r>
            <a:r>
              <a:rPr lang="en" sz="2300" u="sng">
                <a:solidFill>
                  <a:schemeClr val="hlink"/>
                </a:solidFill>
                <a:hlinkClick r:id="rId4"/>
              </a:rPr>
              <a:t>softuni.org</a:t>
            </a:r>
            <a:r>
              <a:rPr lang="en" sz="2300"/>
              <a:t> 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Foundation</a:t>
            </a:r>
            <a:endParaRPr sz="2400"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5"/>
              </a:rPr>
              <a:t>softuni.foundation</a:t>
            </a:r>
            <a:endParaRPr sz="2300"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@ Facebook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6"/>
              </a:rPr>
              <a:t>facebook.com/SoftwareUniversity</a:t>
            </a:r>
            <a:endParaRPr sz="2300"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Forums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7"/>
              </a:rPr>
              <a:t>forum.softuni.bg</a:t>
            </a:r>
            <a:endParaRPr sz="2300"/>
          </a:p>
        </p:txBody>
      </p:sp>
      <p:sp>
        <p:nvSpPr>
          <p:cNvPr id="402" name="Google Shape;402;p45"/>
          <p:cNvSpPr txBox="1"/>
          <p:nvPr>
            <p:ph type="title"/>
          </p:nvPr>
        </p:nvSpPr>
        <p:spPr>
          <a:xfrm>
            <a:off x="96911" y="61241"/>
            <a:ext cx="5480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 sz="2300"/>
              <a:t>Trainings @ Software University (SoftUni)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28"/>
          <p:cNvSpPr txBox="1"/>
          <p:nvPr>
            <p:ph idx="1" type="body"/>
          </p:nvPr>
        </p:nvSpPr>
        <p:spPr>
          <a:xfrm>
            <a:off x="142802" y="1053000"/>
            <a:ext cx="8863800" cy="3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0" marL="0" rt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8600"/>
              <a:buNone/>
            </a:pPr>
            <a:r>
              <a:rPr b="1" lang="en" sz="8600">
                <a:solidFill>
                  <a:schemeClr val="lt1"/>
                </a:solidFill>
              </a:rPr>
              <a:t>sli.do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</a:pPr>
            <a:r>
              <a:rPr b="1" lang="en" sz="8600"/>
              <a:t>#</a:t>
            </a:r>
            <a:r>
              <a:rPr b="1" lang="en" sz="8600"/>
              <a:t>Unity3D-Basics</a:t>
            </a:r>
            <a:endParaRPr b="1" sz="8600"/>
          </a:p>
        </p:txBody>
      </p:sp>
      <p:sp>
        <p:nvSpPr>
          <p:cNvPr id="278" name="Google Shape;278;p28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Have a Question?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1184250" y="3706975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Advanced Methods</a:t>
            </a:r>
            <a:endParaRPr/>
          </a:p>
        </p:txBody>
      </p:sp>
      <p:sp>
        <p:nvSpPr>
          <p:cNvPr id="284" name="Google Shape;284;p29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025" y="1340825"/>
            <a:ext cx="1332050" cy="13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idx="1" type="body"/>
          </p:nvPr>
        </p:nvSpPr>
        <p:spPr>
          <a:xfrm>
            <a:off x="465925" y="1448397"/>
            <a:ext cx="8212200" cy="3421800"/>
          </a:xfrm>
          <a:prstGeom prst="rect">
            <a:avLst/>
          </a:prstGeom>
        </p:spPr>
        <p:txBody>
          <a:bodyPr anchorCtr="0" anchor="t" bIns="81000" lIns="108000" spcFirstLastPara="1" rIns="108000" wrap="square" tIns="81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IEnumerator Move()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{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for (int i = 0; i &lt; 10; i++)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{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transform.Translate(-0.05f, 0f, 0f);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yield return new WaitForSeconds(0.5f);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91" name="Google Shape;291;p30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>
            <p:ph idx="1" type="body"/>
          </p:nvPr>
        </p:nvSpPr>
        <p:spPr>
          <a:xfrm>
            <a:off x="465925" y="890225"/>
            <a:ext cx="8212200" cy="4132500"/>
          </a:xfrm>
          <a:prstGeom prst="rect">
            <a:avLst/>
          </a:prstGeom>
        </p:spPr>
        <p:txBody>
          <a:bodyPr anchorCtr="0" anchor="t" bIns="81000" lIns="108000" spcFirstLastPara="1" rIns="108000" wrap="square" tIns="81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IEnumerator DownloadStuff()</a:t>
            </a:r>
            <a:endParaRPr sz="9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{</a:t>
            </a:r>
            <a:endParaRPr sz="9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	using (var webRequest = UnityWebRequestTexture.GetTexture(url))</a:t>
            </a:r>
            <a:endParaRPr sz="9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	{</a:t>
            </a:r>
            <a:endParaRPr sz="9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		Debug.Log("Start downloading at : " + Time.frameCount);</a:t>
            </a:r>
            <a:endParaRPr sz="9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		yield return webRequest.SendWebRequest();</a:t>
            </a:r>
            <a:endParaRPr sz="9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		Debug.Log("Finish downloading at : " + +Time.frameCount);</a:t>
            </a:r>
            <a:endParaRPr sz="9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		if (webRequest.isNetworkError || webRequest.isHttpError)</a:t>
            </a:r>
            <a:endParaRPr sz="9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		{</a:t>
            </a:r>
            <a:endParaRPr sz="9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			Debug.Log(webRequest.error);</a:t>
            </a:r>
            <a:endParaRPr sz="9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		}</a:t>
            </a:r>
            <a:endParaRPr sz="9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		else</a:t>
            </a:r>
            <a:endParaRPr sz="9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		{</a:t>
            </a:r>
            <a:endParaRPr sz="9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			// Get downloaded asset bundle</a:t>
            </a:r>
            <a:endParaRPr sz="9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			RawImageUI.texture = DownloadHandlerTexture.GetContent(webRequest);</a:t>
            </a:r>
            <a:endParaRPr sz="9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		}</a:t>
            </a:r>
            <a:endParaRPr sz="9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	}</a:t>
            </a:r>
            <a:endParaRPr sz="9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}</a:t>
            </a:r>
            <a:endParaRPr sz="9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97" name="Google Shape;297;p31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Unity web request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/>
          <p:nvPr>
            <p:ph idx="1" type="body"/>
          </p:nvPr>
        </p:nvSpPr>
        <p:spPr>
          <a:xfrm>
            <a:off x="465900" y="1681525"/>
            <a:ext cx="8212200" cy="2725500"/>
          </a:xfrm>
          <a:prstGeom prst="rect">
            <a:avLst/>
          </a:prstGeom>
        </p:spPr>
        <p:txBody>
          <a:bodyPr anchorCtr="0" anchor="t" bIns="81000" lIns="108000" spcFirstLastPara="1" rIns="108000" wrap="square" tIns="81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[MenuItem ("GameObject/Get Names of Selection")]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static void MenuAddChild()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{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GameObject[] selectedObjects = Selection.gameObjects;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foreach (GameObject go in selectedObjects)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{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Debug.Log("Object name is : " + go.name);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}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03" name="Google Shape;303;p32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menus to Editor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idx="1" type="body"/>
          </p:nvPr>
        </p:nvSpPr>
        <p:spPr>
          <a:xfrm>
            <a:off x="465900" y="1681525"/>
            <a:ext cx="8212200" cy="2725500"/>
          </a:xfrm>
          <a:prstGeom prst="rect">
            <a:avLst/>
          </a:prstGeom>
        </p:spPr>
        <p:txBody>
          <a:bodyPr anchorCtr="0" anchor="t" bIns="81000" lIns="108000" spcFirstLastPara="1" rIns="108000" wrap="square" tIns="81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void SaveProgress()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{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PlayerPrefs.SetInt("Score", 454);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void LoadProgress()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{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Debug.Log("Get score : " + PlayerPrefs.GetInt("Score", 0));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09" name="Google Shape;309;p3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Prefs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type="title"/>
          </p:nvPr>
        </p:nvSpPr>
        <p:spPr>
          <a:xfrm>
            <a:off x="1031850" y="3706975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Performance Optimizations</a:t>
            </a:r>
            <a:endParaRPr/>
          </a:p>
        </p:txBody>
      </p:sp>
      <p:sp>
        <p:nvSpPr>
          <p:cNvPr id="315" name="Google Shape;315;p34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875" y="1327500"/>
            <a:ext cx="1244250" cy="12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