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5" r:id="rId56"/>
    <p:sldId id="317" r:id="rId57"/>
    <p:sldId id="31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CA7DDBE-FAC6-4A10-9B93-A22BABF65ACD}">
          <p14:sldIdLst>
            <p14:sldId id="256"/>
            <p14:sldId id="257"/>
            <p14:sldId id="258"/>
          </p14:sldIdLst>
        </p14:section>
        <p14:section name="Introduction and Basic Syntax" id="{79F45A36-EE9F-41BD-A892-9EBD5739E7C6}">
          <p14:sldIdLst>
            <p14:sldId id="259"/>
            <p14:sldId id="260"/>
            <p14:sldId id="261"/>
            <p14:sldId id="262"/>
            <p14:sldId id="263"/>
          </p14:sldIdLst>
        </p14:section>
        <p14:section name="Input/Output" id="{168731ED-CDD3-4660-A5DF-C74302F3B606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omparison Operators" id="{2397FA48-BC1D-4895-97F5-5F63B7F41FA0}">
          <p14:sldIdLst>
            <p14:sldId id="273"/>
            <p14:sldId id="274"/>
            <p14:sldId id="275"/>
          </p14:sldIdLst>
        </p14:section>
        <p14:section name="Implementing Control-Flow Logic" id="{04CD3DF3-EDA3-44FE-8D88-C2ABE52F61B6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Logical Operators" id="{100AA997-5A21-4403-B315-11B33BE414FC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oops" id="{44C61B1D-D47E-4861-8E5E-051A29064E04}">
          <p14:sldIdLst>
            <p14:sldId id="291"/>
            <p14:sldId id="292"/>
          </p14:sldIdLst>
        </p14:section>
        <p14:section name="For-Loops" id="{3C4C0D0B-B914-45F5-A26C-6D30C91D7FBB}">
          <p14:sldIdLst>
            <p14:sldId id="293"/>
            <p14:sldId id="294"/>
            <p14:sldId id="295"/>
            <p14:sldId id="296"/>
            <p14:sldId id="297"/>
          </p14:sldIdLst>
        </p14:section>
        <p14:section name="Iterations While a Condition is True" id="{F17073A8-D118-4B38-9DAF-6B070BE72CE6}">
          <p14:sldIdLst>
            <p14:sldId id="298"/>
            <p14:sldId id="299"/>
            <p14:sldId id="300"/>
          </p14:sldIdLst>
        </p14:section>
        <p14:section name="Do...While Loop" id="{BD18E52F-73CF-4F31-9927-BEA72BC436F0}">
          <p14:sldIdLst>
            <p14:sldId id="301"/>
            <p14:sldId id="302"/>
            <p14:sldId id="303"/>
          </p14:sldIdLst>
        </p14:section>
        <p14:section name="Debugging and Troubleshooting" id="{05BBA99B-54F4-4364-8A61-9D4D95C93907}">
          <p14:sldIdLst>
            <p14:sldId id="304"/>
            <p14:sldId id="305"/>
            <p14:sldId id="306"/>
            <p14:sldId id="307"/>
            <p14:sldId id="308"/>
          </p14:sldIdLst>
        </p14:section>
        <p14:section name="Conclusion" id="{0329CA56-F9F1-4EE4-87D0-613C5C9EFCF9}">
          <p14:sldIdLst>
            <p14:sldId id="309"/>
            <p14:sldId id="315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9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516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88/Intro-and-Basic-Syntax-Lab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udge.softuni.bg/Contests/1188/Intro-and-Basic-Syntax-Lab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178879"/>
            <a:ext cx="10962447" cy="1225140"/>
          </a:xfrm>
        </p:spPr>
        <p:txBody>
          <a:bodyPr>
            <a:noAutofit/>
          </a:bodyPr>
          <a:lstStyle/>
          <a:p>
            <a:r>
              <a:rPr lang="en-US" sz="4000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1" y="254857"/>
            <a:ext cx="11097320" cy="882654"/>
          </a:xfrm>
        </p:spPr>
        <p:txBody>
          <a:bodyPr>
            <a:noAutofit/>
          </a:bodyPr>
          <a:lstStyle/>
          <a:p>
            <a:r>
              <a:rPr lang="en-US" sz="5400" dirty="0"/>
              <a:t>C#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0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29D80-EC3F-4C59-903D-A55EE0F8B6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6893" y="2068237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999000"/>
            <a:ext cx="10321675" cy="5546589"/>
          </a:xfrm>
        </p:spPr>
        <p:txBody>
          <a:bodyPr>
            <a:normAutofit/>
          </a:bodyPr>
          <a:lstStyle/>
          <a:p>
            <a:r>
              <a:rPr lang="en-US" sz="3600" dirty="0"/>
              <a:t>We can </a:t>
            </a:r>
            <a:r>
              <a:rPr lang="en-US" sz="3600" b="1" dirty="0">
                <a:solidFill>
                  <a:schemeClr val="bg1"/>
                </a:solidFill>
              </a:rPr>
              <a:t>read/write</a:t>
            </a:r>
            <a:r>
              <a:rPr lang="en-US" sz="3600" dirty="0"/>
              <a:t> to the console, using</a:t>
            </a:r>
            <a:br>
              <a:rPr lang="en-US" sz="3600" dirty="0"/>
            </a:b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/>
              <a:t> namespace to access</a:t>
            </a:r>
            <a:br>
              <a:rPr lang="en-US" sz="3600" dirty="0"/>
            </a:b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sz="3600" dirty="0"/>
              <a:t> class</a:t>
            </a:r>
          </a:p>
          <a:p>
            <a:endParaRPr lang="en-US" sz="3600" dirty="0"/>
          </a:p>
          <a:p>
            <a:r>
              <a:rPr lang="en-US" sz="3600" dirty="0"/>
              <a:t>Reading input from the console using</a:t>
            </a:r>
            <a:br>
              <a:rPr lang="en-US" sz="3600" dirty="0"/>
            </a:b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0" y="3581400"/>
            <a:ext cx="2819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using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System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5719917"/>
            <a:ext cx="65532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Console.ReadLine()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80984" y="4897109"/>
            <a:ext cx="3084004" cy="769074"/>
          </a:xfrm>
          <a:prstGeom prst="wedgeRoundRectCallout">
            <a:avLst>
              <a:gd name="adj1" fmla="val -54343"/>
              <a:gd name="adj2" fmla="val 44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Returns </a:t>
            </a: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bg-BG" sz="27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/>
              <a:t>returns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/>
              <a:t> </a:t>
            </a:r>
          </a:p>
          <a:p>
            <a:r>
              <a:rPr lang="en-US" sz="3600" dirty="0"/>
              <a:t>Convert the string to number by </a:t>
            </a:r>
            <a:r>
              <a:rPr lang="en-US" sz="3600" b="1" dirty="0">
                <a:solidFill>
                  <a:schemeClr val="bg1"/>
                </a:solidFill>
              </a:rPr>
              <a:t>parsing</a:t>
            </a:r>
            <a:r>
              <a:rPr lang="en-US" sz="3600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7401" y="2743200"/>
            <a:ext cx="9604837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700" b="1" noProof="1">
                <a:latin typeface="Consolas" pitchFamily="49" charset="0"/>
              </a:rPr>
              <a:t> name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700" b="1" noProof="1">
                <a:latin typeface="Consolas" pitchFamily="49" charset="0"/>
              </a:rPr>
              <a:t> age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salary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700" b="1" noProof="1">
                <a:latin typeface="Consolas" pitchFamily="49" charset="0"/>
              </a:rPr>
              <a:t> isHungry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We can </a:t>
            </a:r>
            <a:r>
              <a:rPr lang="en-US" sz="3600" b="1" dirty="0">
                <a:solidFill>
                  <a:schemeClr val="bg1"/>
                </a:solidFill>
              </a:rPr>
              <a:t>print</a:t>
            </a:r>
            <a:r>
              <a:rPr lang="en-US" sz="3600" dirty="0"/>
              <a:t> to the console, using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/>
              <a:t> namespace to access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3400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31000" y="4239000"/>
            <a:ext cx="5105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Write(</a:t>
            </a:r>
            <a:r>
              <a:rPr lang="en-US" sz="2400" b="1" noProof="1">
                <a:latin typeface="Consolas" pitchFamily="49" charset="0"/>
              </a:rPr>
              <a:t>"Hi,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WriteLine(</a:t>
            </a:r>
            <a:r>
              <a:rPr lang="en-US" sz="2400" b="1" noProof="1">
                <a:latin typeface="Consolas" pitchFamily="49" charset="0"/>
              </a:rPr>
              <a:t>"John!"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John!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</a:rPr>
              <a:t>placeholders</a:t>
            </a:r>
            <a:r>
              <a:rPr lang="en-US" sz="3600" dirty="0"/>
              <a:t>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5800" y="2779138"/>
            <a:ext cx="1011405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int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Console.WriteLine("Name: </a:t>
            </a:r>
            <a:r>
              <a:rPr lang="en-US" sz="2700" dirty="0">
                <a:solidFill>
                  <a:schemeClr val="bg1"/>
                </a:solidFill>
              </a:rPr>
              <a:t>{0}</a:t>
            </a:r>
            <a:r>
              <a:rPr lang="en-US" sz="2700" dirty="0"/>
              <a:t>, Age: </a:t>
            </a:r>
            <a:r>
              <a:rPr lang="en-US" sz="2700" dirty="0">
                <a:solidFill>
                  <a:schemeClr val="bg1"/>
                </a:solidFill>
              </a:rPr>
              <a:t>{1}</a:t>
            </a:r>
            <a:r>
              <a:rPr lang="en-US" sz="2700" dirty="0"/>
              <a:t>",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 Name: George, Age: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Placeholders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21000" y="2570877"/>
            <a:ext cx="3469196" cy="1084220"/>
          </a:xfrm>
          <a:prstGeom prst="wedgeRoundRectCallout">
            <a:avLst>
              <a:gd name="adj1" fmla="val -32568"/>
              <a:gd name="adj2" fmla="val 752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{0}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37311" y="4886405"/>
            <a:ext cx="3469196" cy="1084220"/>
          </a:xfrm>
          <a:prstGeom prst="wedgeRoundRectCallout">
            <a:avLst>
              <a:gd name="adj1" fmla="val -29071"/>
              <a:gd name="adj2" fmla="val -760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{1}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</a:t>
            </a:r>
            <a:br>
              <a:rPr lang="en-US" dirty="0"/>
            </a:br>
            <a:r>
              <a:rPr lang="en-US" dirty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3788938"/>
            <a:ext cx="939697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double grade = 5.5334;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int</a:t>
            </a:r>
            <a:r>
              <a:rPr lang="en-US" sz="2700" dirty="0"/>
              <a:t> percentage = 55;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Console.WriteLine</a:t>
            </a:r>
            <a:r>
              <a:rPr lang="en-US" sz="2700" dirty="0"/>
              <a:t>("</a:t>
            </a:r>
            <a:r>
              <a:rPr lang="en-US" sz="2700" dirty="0">
                <a:solidFill>
                  <a:schemeClr val="bg1"/>
                </a:solidFill>
              </a:rPr>
              <a:t>{0:F2}</a:t>
            </a:r>
            <a:r>
              <a:rPr lang="en-US" sz="2700" dirty="0"/>
              <a:t>", grade);      </a:t>
            </a:r>
            <a:r>
              <a:rPr lang="en-US" sz="2700" i="1" dirty="0">
                <a:solidFill>
                  <a:schemeClr val="accent2"/>
                </a:solidFill>
              </a:rPr>
              <a:t>// 5.53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Console.WriteLine</a:t>
            </a:r>
            <a:r>
              <a:rPr lang="en-US" sz="2700" dirty="0"/>
              <a:t>("</a:t>
            </a:r>
            <a:r>
              <a:rPr lang="en-US" sz="2700" dirty="0">
                <a:solidFill>
                  <a:schemeClr val="bg1"/>
                </a:solidFill>
              </a:rPr>
              <a:t>{0:D3}</a:t>
            </a:r>
            <a:r>
              <a:rPr lang="en-US" sz="2700" dirty="0"/>
              <a:t>", percentage); </a:t>
            </a:r>
            <a:r>
              <a:rPr lang="en-US" sz="2700" i="1" dirty="0">
                <a:solidFill>
                  <a:schemeClr val="accent2"/>
                </a:solidFill>
              </a:rPr>
              <a:t>// 055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 in Placeholders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string interpolation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667000"/>
            <a:ext cx="9296400" cy="29950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name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int age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7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Console.WriteLine(</a:t>
            </a:r>
            <a:r>
              <a:rPr lang="en-US" sz="2700" dirty="0">
                <a:solidFill>
                  <a:schemeClr val="bg1"/>
                </a:solidFill>
              </a:rPr>
              <a:t>$</a:t>
            </a:r>
            <a:r>
              <a:rPr lang="en-US" sz="2700" dirty="0"/>
              <a:t>"Name: </a:t>
            </a:r>
            <a:r>
              <a:rPr lang="en-US" sz="2700" dirty="0">
                <a:solidFill>
                  <a:schemeClr val="bg1"/>
                </a:solidFill>
              </a:rPr>
              <a:t>{name}</a:t>
            </a:r>
            <a:r>
              <a:rPr lang="en-US" sz="2700" dirty="0"/>
              <a:t>, Age: </a:t>
            </a:r>
            <a:r>
              <a:rPr lang="en-US" sz="2700" dirty="0">
                <a:solidFill>
                  <a:schemeClr val="bg1"/>
                </a:solidFill>
              </a:rPr>
              <a:t>{age}</a:t>
            </a:r>
            <a:r>
              <a:rPr lang="en-US" sz="2700" dirty="0"/>
              <a:t>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//Name: George, Age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String Interpolation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3200401"/>
            <a:ext cx="3657600" cy="1226959"/>
          </a:xfrm>
          <a:prstGeom prst="wedgeRoundRectCallout">
            <a:avLst>
              <a:gd name="adj1" fmla="val -58932"/>
              <a:gd name="adj2" fmla="val 43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Put </a:t>
            </a:r>
            <a:r>
              <a:rPr lang="en-US" sz="2700" b="1" dirty="0">
                <a:solidFill>
                  <a:schemeClr val="bg1"/>
                </a:solidFill>
              </a:rPr>
              <a:t>$</a:t>
            </a:r>
            <a:r>
              <a:rPr lang="en-US" sz="2700" b="1" dirty="0">
                <a:solidFill>
                  <a:srgbClr val="FFFFFF"/>
                </a:solidFill>
              </a:rPr>
              <a:t> in front of the string to use </a:t>
            </a:r>
            <a:r>
              <a:rPr lang="en-US" sz="2700" b="1" dirty="0">
                <a:solidFill>
                  <a:schemeClr val="bg1"/>
                </a:solidFill>
              </a:rPr>
              <a:t>string interpolation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Grade: {grade}"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90800" y="5217571"/>
            <a:ext cx="5597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50" y="4724401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CCFEA-219A-4AA1-B2D5-4C0A613B788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420" y="1371601"/>
            <a:ext cx="1133958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name = </a:t>
            </a:r>
            <a:r>
              <a:rPr lang="en-US" dirty="0" err="1">
                <a:solidFill>
                  <a:schemeClr val="bg1"/>
                </a:solidFill>
              </a:rPr>
              <a:t>Console.ReadLine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age = </a:t>
            </a:r>
            <a:r>
              <a:rPr lang="en-US" dirty="0" err="1">
                <a:solidFill>
                  <a:schemeClr val="bg1"/>
                </a:solidFill>
              </a:rPr>
              <a:t>int.Parse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double grade = </a:t>
            </a:r>
            <a:r>
              <a:rPr lang="en-US" dirty="0" err="1">
                <a:solidFill>
                  <a:schemeClr val="bg1"/>
                </a:solidFill>
              </a:rPr>
              <a:t>double.Parse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"Name: </a:t>
            </a:r>
            <a:r>
              <a:rPr lang="en-US" dirty="0">
                <a:solidFill>
                  <a:schemeClr val="bg1"/>
                </a:solidFill>
              </a:rPr>
              <a:t>{name}</a:t>
            </a:r>
            <a:r>
              <a:rPr lang="en-US" dirty="0">
                <a:solidFill>
                  <a:schemeClr val="tx1"/>
                </a:solidFill>
              </a:rPr>
              <a:t>, Age: </a:t>
            </a:r>
            <a:r>
              <a:rPr lang="en-US" dirty="0">
                <a:solidFill>
                  <a:schemeClr val="bg1"/>
                </a:solidFill>
              </a:rPr>
              <a:t>{age}</a:t>
            </a:r>
            <a:r>
              <a:rPr lang="en-US" dirty="0">
                <a:solidFill>
                  <a:schemeClr val="tx1"/>
                </a:solidFill>
              </a:rPr>
              <a:t>, Grade: </a:t>
            </a:r>
            <a:r>
              <a:rPr lang="en-US" dirty="0">
                <a:solidFill>
                  <a:schemeClr val="bg1"/>
                </a:solidFill>
              </a:rPr>
              <a:t>{grade:f2}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DBF2C-62DF-42FF-9D32-A11DD00FE697}"/>
              </a:ext>
            </a:extLst>
          </p:cNvPr>
          <p:cNvSpPr/>
          <p:nvPr/>
        </p:nvSpPr>
        <p:spPr bwMode="auto">
          <a:xfrm>
            <a:off x="4267200" y="4800600"/>
            <a:ext cx="5805420" cy="762000"/>
          </a:xfrm>
          <a:prstGeom prst="rect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John, Age: 15, Grade: 5.40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4B3AF833-DDDC-4CCD-8A46-B19E6B048046}"/>
              </a:ext>
            </a:extLst>
          </p:cNvPr>
          <p:cNvSpPr/>
          <p:nvPr/>
        </p:nvSpPr>
        <p:spPr bwMode="auto">
          <a:xfrm rot="5400000">
            <a:off x="2846877" y="4365748"/>
            <a:ext cx="1169377" cy="107192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36CA2-A1E2-4826-AD71-5B1ED3491E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Comparison Operators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995120"/>
              </p:ext>
            </p:extLst>
          </p:nvPr>
        </p:nvGraphicFramePr>
        <p:xfrm>
          <a:off x="1981200" y="1600200"/>
          <a:ext cx="8229600" cy="4319016"/>
        </p:xfrm>
        <a:graphic>
          <a:graphicData uri="http://schemas.openxmlformats.org/drawingml/2006/table">
            <a:tbl>
              <a:tblPr/>
              <a:tblGrid>
                <a:gridCol w="4911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902" y="1179000"/>
            <a:ext cx="9049234" cy="5207396"/>
          </a:xfrm>
        </p:spPr>
        <p:txBody>
          <a:bodyPr>
            <a:noAutofit/>
          </a:bodyPr>
          <a:lstStyle/>
          <a:p>
            <a:r>
              <a:rPr lang="en-GB" dirty="0"/>
              <a:t>Introduction and Basic Syntax </a:t>
            </a:r>
          </a:p>
          <a:p>
            <a:r>
              <a:rPr lang="en-GB" dirty="0"/>
              <a:t>Input / Output</a:t>
            </a:r>
          </a:p>
          <a:p>
            <a:r>
              <a:rPr lang="en-GB" dirty="0"/>
              <a:t>Comparison Operators</a:t>
            </a:r>
          </a:p>
          <a:p>
            <a:r>
              <a:rPr lang="en-GB" dirty="0"/>
              <a:t>Implementing Control-Flow Logic</a:t>
            </a:r>
          </a:p>
          <a:p>
            <a:r>
              <a:rPr lang="en-GB" dirty="0"/>
              <a:t>Logical Operators</a:t>
            </a:r>
          </a:p>
          <a:p>
            <a:r>
              <a:rPr lang="en-GB" dirty="0"/>
              <a:t>Loops</a:t>
            </a:r>
          </a:p>
          <a:p>
            <a:r>
              <a:rPr lang="en-GB" dirty="0"/>
              <a:t>Debugging and Troubleshooting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int</a:t>
            </a:r>
            <a:r>
              <a:rPr lang="en-US" sz="2400" dirty="0"/>
              <a:t> a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int</a:t>
            </a:r>
            <a:r>
              <a:rPr lang="en-US" sz="2400" dirty="0"/>
              <a:t>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b);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0);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100); 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a);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/>
              <a:t> 5);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/>
              <a:t> 2 * a);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91400" y="3122181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91400" y="3684323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91400" y="4847626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91400" y="4263489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91400" y="5350557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91400" y="5853488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Implementing Control-Flow Logic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8F9EF0-ED98-46C3-86B4-1CF553A7B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The If-else Statement</a:t>
            </a:r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most simple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 Statement</a:t>
            </a:r>
            <a:endParaRPr lang="en-US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20788" y="3865271"/>
            <a:ext cx="8474727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</a:t>
            </a:r>
            <a:r>
              <a:rPr lang="it-IT" sz="2400" b="1" noProof="1">
                <a:latin typeface="Consolas" pitchFamily="49" charset="0"/>
              </a:rPr>
              <a:t>grade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3.00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59087" y="4900511"/>
            <a:ext cx="3732814" cy="85026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 C# the opening bracket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en-US" sz="3200" noProof="1"/>
              <a:t>"</a:t>
            </a:r>
            <a:r>
              <a:rPr lang="en-US" sz="3200" b="1" noProof="1">
                <a:solidFill>
                  <a:schemeClr val="bg1"/>
                </a:solidFill>
              </a:rPr>
              <a:t>Failed</a:t>
            </a:r>
            <a:r>
              <a:rPr lang="en-US" sz="3200" noProof="1"/>
              <a:t>!", </a:t>
            </a:r>
            <a:br>
              <a:rPr lang="en-US" sz="3200" noProof="1"/>
            </a:br>
            <a:r>
              <a:rPr lang="en-US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If-else Statement</a:t>
            </a:r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3324475" y="3393830"/>
            <a:ext cx="5438526" cy="290233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if (grade &gt;</a:t>
            </a:r>
            <a:r>
              <a:rPr lang="bg-BG" sz="2200" b="1" noProof="1">
                <a:latin typeface="Consolas" pitchFamily="49" charset="0"/>
              </a:rPr>
              <a:t>=</a:t>
            </a:r>
            <a:r>
              <a:rPr lang="it-IT" sz="2200" b="1" noProof="1"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2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9057" y="4351014"/>
            <a:ext cx="2438400" cy="1242275"/>
          </a:xfrm>
          <a:prstGeom prst="wedgeRoundRectCallout">
            <a:avLst>
              <a:gd name="adj1" fmla="val 63391"/>
              <a:gd name="adj2" fmla="val 11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else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keyword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6142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5454" y="397563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4227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2495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30794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6140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3866" y="396131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61295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2233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4129" y="545469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4228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11464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30794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6911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9017" y="540712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61295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9F631A-59DD-4D87-81F8-C49CE6447B8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28" name="Right Arrow 14"/>
          <p:cNvSpPr/>
          <p:nvPr/>
        </p:nvSpPr>
        <p:spPr>
          <a:xfrm>
            <a:off x="2413028" y="5442285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ight Arrow 14"/>
          <p:cNvSpPr/>
          <p:nvPr/>
        </p:nvSpPr>
        <p:spPr>
          <a:xfrm>
            <a:off x="2404866" y="3970538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Back in 30 Minutes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4400" y="1295400"/>
            <a:ext cx="10287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int.Parse(Console.ReadLine()) + 30;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Console.WriteLine("</a:t>
            </a:r>
            <a:r>
              <a:rPr lang="en-US" sz="2800" b="1" noProof="1">
                <a:latin typeface="Consolas" pitchFamily="49" charset="0"/>
              </a:rPr>
              <a:t>{0}:{1:D2}", hours, minutes</a:t>
            </a:r>
            <a:r>
              <a:rPr lang="it-IT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6E057-8F7E-40C6-B810-82C36D87F99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The Switch-Case Statement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6420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Simplified If-else-if-else</a:t>
            </a:r>
          </a:p>
        </p:txBody>
      </p: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92376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an input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Switch-case Statement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90801" y="2477109"/>
            <a:ext cx="7010399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month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switch (month)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000" b="1" noProof="1">
                <a:latin typeface="Consolas" pitchFamily="49" charset="0"/>
              </a:rPr>
              <a:t> Console.WriteLine("January");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000" b="1" noProof="1">
                <a:latin typeface="Consolas" pitchFamily="49" charset="0"/>
              </a:rPr>
              <a:t> Console.WriteLine("February");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000" b="1" noProof="1">
                <a:latin typeface="Consolas" pitchFamily="49" charset="0"/>
              </a:rPr>
              <a:t> Console.WriteLine("Error!");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01C22-1050-4070-8335-F4255E798ED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5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4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5098409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4B0BB3-9CB7-444E-BA73-ED70E622489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4230695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62000" y="1247412"/>
            <a:ext cx="10453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"England": Console.WriteLine("English");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"Spain":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"Argentina":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"Mexico": Console.WriteLine("Spanish");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398" b="1" noProof="1">
                <a:latin typeface="Consolas" pitchFamily="49" charset="0"/>
              </a:rPr>
              <a:t>: Console.WriteLine("unknown");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118CA-2FA1-4032-9E29-BDA80456137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#csharp-fund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Logical Operators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3665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081875"/>
              </p:ext>
            </p:extLst>
          </p:nvPr>
        </p:nvGraphicFramePr>
        <p:xfrm>
          <a:off x="991394" y="3352801"/>
          <a:ext cx="10209213" cy="2210816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</a:t>
            </a:r>
          </a:p>
          <a:p>
            <a:pPr lvl="1"/>
            <a:r>
              <a:rPr lang="en-US" dirty="0"/>
              <a:t>If the age is &lt; 0 or &gt; 122, 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8858" y="534307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50376" y="5672950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3992" y="5542827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3401" y="5543917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41109" y="5672951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664149"/>
              </p:ext>
            </p:extLst>
          </p:nvPr>
        </p:nvGraphicFramePr>
        <p:xfrm>
          <a:off x="762000" y="3075178"/>
          <a:ext cx="10209212" cy="214661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571" y="534307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1387F-3B0F-43B4-B588-2B1FB6A8FC59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54661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day = Console.ReadLine().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ToLower</a:t>
            </a:r>
            <a:r>
              <a:rPr lang="en-US" sz="2000" b="1" noProof="1">
                <a:latin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age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(day == "weekday")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56758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"weekend")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else if (age &gt; 18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64)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687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61145"/>
            <a:ext cx="8458200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"holiday")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(price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sz="2000" b="1" noProof="1">
                <a:latin typeface="Consolas" pitchFamily="49" charset="0"/>
              </a:rPr>
              <a:t>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Console.WriteLine("Error!");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FC7D4-986A-4724-8515-A05E785CB40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023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Code Block Repetition</a:t>
            </a:r>
          </a:p>
        </p:txBody>
      </p:sp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r>
              <a:rPr kumimoji="0" lang="en-US" dirty="0" smtClean="0"/>
              <a:t/>
            </a:r>
            <a:br>
              <a:rPr kumimoji="0" lang="en-US" dirty="0" smtClean="0"/>
            </a:br>
            <a:r>
              <a:rPr kumimoji="0" lang="en-US" dirty="0" smtClean="0"/>
              <a:t>while </a:t>
            </a:r>
            <a:r>
              <a:rPr kumimoji="0" lang="en-US" dirty="0"/>
              <a:t>a given </a:t>
            </a:r>
            <a:r>
              <a:rPr kumimoji="0" lang="en-US" dirty="0" smtClean="0"/>
              <a:t>condition </a:t>
            </a:r>
            <a:r>
              <a:rPr kumimoji="0" lang="en-US" dirty="0"/>
              <a:t>returns true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kumimoji="0" lang="en-US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45" y="1219201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For-Loops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2251655"/>
            <a:ext cx="762000" cy="76200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Managing the Count of the Iteration</a:t>
            </a:r>
          </a:p>
        </p:txBody>
      </p:sp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36552" y="3577542"/>
            <a:ext cx="2178049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at the new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4601" y="2290535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21250" y="2285758"/>
            <a:ext cx="2178048" cy="735890"/>
          </a:xfrm>
          <a:prstGeom prst="wedgeRoundRectCallout">
            <a:avLst>
              <a:gd name="adj1" fmla="val 22879"/>
              <a:gd name="adj2" fmla="val 914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319200" y="3801521"/>
            <a:ext cx="2266371" cy="1684879"/>
          </a:xfrm>
          <a:prstGeom prst="wedgeRoundRectCallout">
            <a:avLst>
              <a:gd name="adj1" fmla="val -63501"/>
              <a:gd name="adj2" fmla="val 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b="1" dirty="0">
                <a:solidFill>
                  <a:schemeClr val="bg2"/>
                </a:solidFill>
              </a:rPr>
              <a:t>,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Executed each iteration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9811" y="3276601"/>
            <a:ext cx="6357989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1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 Console.WriteLine("i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21306" y="2285758"/>
            <a:ext cx="2178048" cy="735890"/>
          </a:xfrm>
          <a:prstGeom prst="wedgeRoundRectCallout">
            <a:avLst>
              <a:gd name="adj1" fmla="val -40091"/>
              <a:gd name="adj2" fmla="val 8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611B21A-1BD6-4547-8BD3-63908CD2285E}"/>
              </a:ext>
            </a:extLst>
          </p:cNvPr>
          <p:cNvSpPr/>
          <p:nvPr/>
        </p:nvSpPr>
        <p:spPr>
          <a:xfrm>
            <a:off x="8276281" y="4113123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9" grpId="0" animBg="1"/>
      <p:bldP spid="10" grpId="0" animBg="1"/>
      <p:bldP spid="5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Introduction and Basic Syntax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39992-37FC-4E1B-9904-A1DB42FE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62" y="1224000"/>
            <a:ext cx="3013475" cy="28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C8386-F25D-452F-AF6F-4349E9668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5648"/>
            <a:ext cx="6029922" cy="1336252"/>
          </a:xfrm>
          <a:prstGeom prst="rect">
            <a:avLst/>
          </a:prstGeom>
        </p:spPr>
      </p:pic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" code snippet in</a:t>
            </a:r>
            <a:r>
              <a:rPr lang="bg-BG" sz="3600" dirty="0"/>
              <a:t> </a:t>
            </a:r>
            <a:r>
              <a:rPr lang="en-US" sz="3600" dirty="0"/>
              <a:t>Visual Studio 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863908"/>
            <a:ext cx="5943600" cy="215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(var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398" b="1" noProof="1">
                <a:latin typeface="Consolas" pitchFamily="49" charset="0"/>
              </a:rPr>
              <a:t>; i &lt;=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100</a:t>
            </a:r>
            <a:r>
              <a:rPr lang="en-US" sz="2398" b="1" noProof="1">
                <a:latin typeface="Consolas" pitchFamily="49" charset="0"/>
              </a:rPr>
              <a:t>; i += 3)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738" y="4915648"/>
            <a:ext cx="4124561" cy="1256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ight Arrow 12"/>
          <p:cNvSpPr/>
          <p:nvPr/>
        </p:nvSpPr>
        <p:spPr>
          <a:xfrm>
            <a:off x="6838950" y="5386310"/>
            <a:ext cx="533400" cy="394929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29417" y="4770358"/>
            <a:ext cx="2895600" cy="559117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Push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[Tab] twice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24" y="2090496"/>
            <a:ext cx="3389513" cy="1864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EBFF01-7F3F-43FC-8D2B-789ED76C4A9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6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Write a program to print the first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7400" y="3625408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6120" y="3721929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9538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4773" y="3633262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5423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82F58D-68F7-446B-A6F5-DA6D64DAC01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2" name="Right Arrow 14"/>
          <p:cNvSpPr/>
          <p:nvPr/>
        </p:nvSpPr>
        <p:spPr>
          <a:xfrm>
            <a:off x="7336027" y="3721929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133600" y="1268482"/>
            <a:ext cx="77724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n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398" b="1" noProof="1">
                <a:latin typeface="Consolas" pitchFamily="49" charset="0"/>
              </a:rPr>
              <a:t>(int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Console.WriteLine("{0}", 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Console.WriteLine("Sum:{0}", sum);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DE29D-2719-4FA0-9076-B3AC4932B24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Iterations While a Condition is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15240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52433" y="2802342"/>
            <a:ext cx="63246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var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Console.WriteLine(n);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532944" y="4724400"/>
            <a:ext cx="2211204" cy="712442"/>
          </a:xfrm>
          <a:prstGeom prst="wedgeRoundRectCallout">
            <a:avLst>
              <a:gd name="adj1" fmla="val -67623"/>
              <a:gd name="adj2" fmla="val 6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49255" y="3358501"/>
            <a:ext cx="1828800" cy="695444"/>
          </a:xfrm>
          <a:prstGeom prst="wedgeRoundRectCallout">
            <a:avLst>
              <a:gd name="adj1" fmla="val -64442"/>
              <a:gd name="adj2" fmla="val 13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733801" y="5811888"/>
            <a:ext cx="3729855" cy="686832"/>
          </a:xfrm>
          <a:prstGeom prst="wedgeRoundRectCallout">
            <a:avLst>
              <a:gd name="adj1" fmla="val -53727"/>
              <a:gd name="adj2" fmla="val -513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C9F83C3-E2AA-4DB6-BC4F-AE90C458002B}"/>
              </a:ext>
            </a:extLst>
          </p:cNvPr>
          <p:cNvSpPr/>
          <p:nvPr/>
        </p:nvSpPr>
        <p:spPr>
          <a:xfrm>
            <a:off x="8229600" y="4613035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52800" y="1981713"/>
            <a:ext cx="2116206" cy="703660"/>
          </a:xfrm>
          <a:prstGeom prst="wedgeRoundRectCallout">
            <a:avLst>
              <a:gd name="adj1" fmla="val 2436"/>
              <a:gd name="adj2" fmla="val 82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3" grpId="0" animBg="1"/>
      <p:bldP spid="11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Print a table holding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112984" y="1916363"/>
            <a:ext cx="7966032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while (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  $"{number} X {times} = {number * times}");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times++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}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FE4D9-9A10-42CA-BCE8-26FC4D49575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Do…While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66800"/>
            <a:ext cx="3200400" cy="32004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Executes Code Block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2213808"/>
            <a:ext cx="53340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991600" y="4249099"/>
            <a:ext cx="1981200" cy="666938"/>
          </a:xfrm>
          <a:prstGeom prst="wedgeRoundRectCallout">
            <a:avLst>
              <a:gd name="adj1" fmla="val -57013"/>
              <a:gd name="adj2" fmla="val 4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99457" y="5007276"/>
            <a:ext cx="1799145" cy="604352"/>
          </a:xfrm>
          <a:prstGeom prst="wedgeRoundRectCallout">
            <a:avLst>
              <a:gd name="adj1" fmla="val -38256"/>
              <a:gd name="adj2" fmla="val 90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3601" y="2001085"/>
            <a:ext cx="2086455" cy="612576"/>
          </a:xfrm>
          <a:prstGeom prst="wedgeRoundRectCallout">
            <a:avLst>
              <a:gd name="adj1" fmla="val -61930"/>
              <a:gd name="adj2" fmla="val 392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163367" y="4314682"/>
            <a:ext cx="2339754" cy="859336"/>
          </a:xfrm>
          <a:prstGeom prst="wedgeRoundRectCallout">
            <a:avLst>
              <a:gd name="adj1" fmla="val 64245"/>
              <a:gd name="adj2" fmla="val 180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0CDAE3F-DF65-47C2-A20F-8EDD2E760991}"/>
              </a:ext>
            </a:extLst>
          </p:cNvPr>
          <p:cNvSpPr/>
          <p:nvPr/>
        </p:nvSpPr>
        <p:spPr>
          <a:xfrm>
            <a:off x="7800222" y="3624784"/>
            <a:ext cx="914400" cy="19155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46309" y="1828396"/>
            <a:ext cx="76962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times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pt-BR" sz="2200" b="1" noProof="1">
                <a:latin typeface="Consolas" pitchFamily="49" charset="0"/>
              </a:rPr>
              <a:t>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  $"{number} X {times} = {number * times}"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200" b="1" noProof="1">
                <a:latin typeface="Consolas" pitchFamily="49" charset="0"/>
              </a:rPr>
              <a:t> while (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200" b="1" noProof="1">
                <a:latin typeface="Consolas" pitchFamily="49" charset="0"/>
              </a:rPr>
              <a:t>);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33645-7BEB-4AA7-93AC-18C901AA7033}"/>
              </a:ext>
            </a:extLst>
          </p:cNvPr>
          <p:cNvSpPr txBox="1"/>
          <p:nvPr/>
        </p:nvSpPr>
        <p:spPr>
          <a:xfrm>
            <a:off x="798509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Debugging and Troubleshooting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9346"/>
            <a:ext cx="2438400" cy="24384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the Visual Studio Debugger</a:t>
            </a:r>
          </a:p>
        </p:txBody>
      </p:sp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C# Programming Language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9852" y="1048552"/>
            <a:ext cx="100335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C# </a:t>
            </a:r>
            <a:r>
              <a:rPr lang="en-US" sz="3600" dirty="0"/>
              <a:t>is modern, flexible, general-purpose</a:t>
            </a:r>
            <a:br>
              <a:rPr lang="en-US" sz="3600" dirty="0"/>
            </a:br>
            <a:r>
              <a:rPr lang="en-US" sz="3600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Object-oriented</a:t>
            </a:r>
            <a:r>
              <a:rPr lang="en-US" sz="3600" dirty="0"/>
              <a:t> by nature, statically-typed, compiled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Runs on .NET Framework / .NET Core</a:t>
            </a:r>
          </a:p>
          <a:p>
            <a:pPr>
              <a:buClr>
                <a:schemeClr val="tx1"/>
              </a:buClr>
            </a:pPr>
            <a:endParaRPr lang="bg-BG" sz="36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946000" y="4345488"/>
            <a:ext cx="411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static void Main()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8665FAE-590E-4084-8660-901EFA66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554" y="4345488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525000" y="1278998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Visual Studio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Visual Studio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24001"/>
            <a:ext cx="6534150" cy="402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r>
              <a:rPr lang="en-US" b="1" dirty="0">
                <a:solidFill>
                  <a:schemeClr val="bg1"/>
                </a:solidFill>
              </a:rPr>
              <a:t>[F5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[F10]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Visual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1" y="3962152"/>
            <a:ext cx="4562475" cy="2381250"/>
          </a:xfrm>
          <a:prstGeom prst="roundRect">
            <a:avLst>
              <a:gd name="adj" fmla="val 111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1" y="1312765"/>
            <a:ext cx="4562475" cy="2532749"/>
          </a:xfrm>
          <a:prstGeom prst="roundRect">
            <a:avLst>
              <a:gd name="adj" fmla="val 672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76F3E5B-48DB-42A7-861A-AB22F987D3B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count the non-working days between two dates (e.g. 1.05.2016 … 15.05.2016 </a:t>
            </a:r>
            <a:r>
              <a:rPr lang="en-US" sz="3200" dirty="0">
                <a:sym typeface="Wingdings" panose="05000000000000000000" pitchFamily="2" charset="2"/>
              </a:rPr>
              <a:t> 5 non-working days). Debug it!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88300" y="2327081"/>
            <a:ext cx="80154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startDate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endDate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holidaysCount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for (var date = startDate; date &lt;= endDate; date.AddDays(1))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if (date.DayOfWeek == DayOfWeek.Saturday &amp;&amp;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    date.DayOfWeek == DayOfWeek.Sunday) holidaysCount++;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Console.WriteLine(holidaysCount);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Writing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Visual Studio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Visual Studio </a:t>
            </a:r>
            <a:r>
              <a:rPr lang="en-US" sz="3600" dirty="0"/>
              <a:t>(VS) is powerful IDE for C#</a:t>
            </a:r>
          </a:p>
          <a:p>
            <a:r>
              <a:rPr lang="en-US" sz="3600" dirty="0"/>
              <a:t>Create a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console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application</a:t>
            </a:r>
          </a:p>
          <a:p>
            <a:endParaRPr lang="bg-BG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17" y="1981201"/>
            <a:ext cx="6771777" cy="40096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Start the program from VS using [</a:t>
            </a:r>
            <a:r>
              <a:rPr lang="en-US" sz="3600" b="1" dirty="0">
                <a:solidFill>
                  <a:schemeClr val="bg1"/>
                </a:solidFill>
              </a:rPr>
              <a:t>Ctrl</a:t>
            </a:r>
            <a:r>
              <a:rPr lang="en-US" sz="3600" dirty="0"/>
              <a:t> + </a:t>
            </a:r>
            <a:r>
              <a:rPr lang="en-US" sz="3600" b="1" dirty="0">
                <a:solidFill>
                  <a:schemeClr val="bg1"/>
                </a:solidFill>
              </a:rPr>
              <a:t>F5</a:t>
            </a:r>
            <a:r>
              <a:rPr lang="en-US" sz="3600" dirty="0"/>
              <a:t>]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the Program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1981201"/>
            <a:ext cx="8166085" cy="35783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81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Defining and </a:t>
            </a:r>
            <a:r>
              <a:rPr lang="en-GB" sz="3600" dirty="0"/>
              <a:t>Initializing variables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Example: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spcAft>
                <a:spcPts val="1200"/>
              </a:spcAft>
            </a:pP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5650" y="2133601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5650" y="4168397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576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434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Input /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F0DB5-C5E3-40D8-859C-F6D9EDDE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Reading from and Writing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3801</TotalTime>
  <Words>2600</Words>
  <Application>Microsoft Office PowerPoint</Application>
  <PresentationFormat>Widescreen</PresentationFormat>
  <Paragraphs>580</Paragraphs>
  <Slides>57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C# Introduction</vt:lpstr>
      <vt:lpstr>Table of Contents</vt:lpstr>
      <vt:lpstr>Have a Question?</vt:lpstr>
      <vt:lpstr>Introduction and Basic Syntax</vt:lpstr>
      <vt:lpstr>C# Programming Language</vt:lpstr>
      <vt:lpstr>Using Visual Studio</vt:lpstr>
      <vt:lpstr>Running the Program</vt:lpstr>
      <vt:lpstr>Declaring Variables</vt:lpstr>
      <vt:lpstr>Input / Output</vt:lpstr>
      <vt:lpstr>Reading from the Console</vt:lpstr>
      <vt:lpstr>Converting Input from the Console</vt:lpstr>
      <vt:lpstr>Printing to the Console</vt:lpstr>
      <vt:lpstr>Using Placeholders</vt:lpstr>
      <vt:lpstr>Formatting Numbers in Placeholders</vt:lpstr>
      <vt:lpstr>Using String Interpolation</vt:lpstr>
      <vt:lpstr>Problem: Student Information</vt:lpstr>
      <vt:lpstr>Solution: Student Information</vt:lpstr>
      <vt:lpstr>Comparison Operators</vt:lpstr>
      <vt:lpstr>Comparison Operators</vt:lpstr>
      <vt:lpstr>Comparing Numbers</vt:lpstr>
      <vt:lpstr>Implementing Control-Flow Logic</vt:lpstr>
      <vt:lpstr>The If Statement</vt:lpstr>
      <vt:lpstr>The If-else Statement</vt:lpstr>
      <vt:lpstr>Problem: Back in 30 Minutes</vt:lpstr>
      <vt:lpstr>Solution: Back in 30 Minutes</vt:lpstr>
      <vt:lpstr>The Switch-Case Statement</vt:lpstr>
      <vt:lpstr>The Switch-case Statement</vt:lpstr>
      <vt:lpstr>Problem: Foreign Languages</vt:lpstr>
      <vt:lpstr>Solution: Foreign Languages</vt:lpstr>
      <vt:lpstr>Logical Operators</vt:lpstr>
      <vt:lpstr>Logical Operators</vt:lpstr>
      <vt:lpstr>Problem: Theatre Promotions</vt:lpstr>
      <vt:lpstr>Solution: Theatre Promotions</vt:lpstr>
      <vt:lpstr>Solution: Theatre Promotions (2)</vt:lpstr>
      <vt:lpstr>Solution: Theatre Promotions (3)</vt:lpstr>
      <vt:lpstr>Loops</vt:lpstr>
      <vt:lpstr>Loop: Definition</vt:lpstr>
      <vt:lpstr>For-Loops</vt:lpstr>
      <vt:lpstr>For-Loops</vt:lpstr>
      <vt:lpstr>Example: Divisible by 3</vt:lpstr>
      <vt:lpstr>Problem: Sum of Odd Numbers</vt:lpstr>
      <vt:lpstr>Solution: Sum of Odd Numbers</vt:lpstr>
      <vt:lpstr>Iterations While a Condition is True</vt:lpstr>
      <vt:lpstr>While Loops</vt:lpstr>
      <vt:lpstr>Problem: Multiplication Table</vt:lpstr>
      <vt:lpstr>Do…While Loop</vt:lpstr>
      <vt:lpstr>Do ... While Loop</vt:lpstr>
      <vt:lpstr>Problem: Multiplication Table 2.0</vt:lpstr>
      <vt:lpstr>Debugging and Troubleshooting</vt:lpstr>
      <vt:lpstr>Debugging the Code</vt:lpstr>
      <vt:lpstr>Debugging in Visual Studio</vt:lpstr>
      <vt:lpstr>Using the Debugger in Visual Studio</vt:lpstr>
      <vt:lpstr>Problem: Find and Fix the Bugs in the Code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C# Intro and Baisc Syntax</dc:title>
  <dc:subject>C# Fundamentals – Practical Training Course @ SoftUni</dc:subject>
  <dc:creator>Software University</dc:creator>
  <cp:keywords>C#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30</cp:revision>
  <dcterms:created xsi:type="dcterms:W3CDTF">2018-05-23T13:08:44Z</dcterms:created>
  <dcterms:modified xsi:type="dcterms:W3CDTF">2021-03-08T10:40:33Z</dcterms:modified>
  <cp:category>C# Fundamentals; Computer Programming;software development;web development</cp:category>
</cp:coreProperties>
</file>