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99" r:id="rId4"/>
    <p:sldId id="293" r:id="rId5"/>
    <p:sldId id="303" r:id="rId6"/>
    <p:sldId id="264" r:id="rId7"/>
    <p:sldId id="289" r:id="rId8"/>
    <p:sldId id="304" r:id="rId9"/>
    <p:sldId id="305" r:id="rId10"/>
    <p:sldId id="306" r:id="rId11"/>
    <p:sldId id="307" r:id="rId12"/>
    <p:sldId id="290" r:id="rId13"/>
    <p:sldId id="294" r:id="rId14"/>
    <p:sldId id="309" r:id="rId15"/>
    <p:sldId id="310" r:id="rId16"/>
    <p:sldId id="312" r:id="rId17"/>
    <p:sldId id="313" r:id="rId18"/>
    <p:sldId id="314" r:id="rId19"/>
    <p:sldId id="315" r:id="rId20"/>
    <p:sldId id="316" r:id="rId21"/>
    <p:sldId id="311" r:id="rId22"/>
    <p:sldId id="317" r:id="rId23"/>
    <p:sldId id="28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5486"/>
    <a:srgbClr val="245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9"/>
    <p:restoredTop sz="72437"/>
  </p:normalViewPr>
  <p:slideViewPr>
    <p:cSldViewPr snapToGrid="0">
      <p:cViewPr varScale="1">
        <p:scale>
          <a:sx n="87" d="100"/>
          <a:sy n="87" d="100"/>
        </p:scale>
        <p:origin x="166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E6A4D-F4BF-48F3-9349-3153817CBD9B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CCC54-CA88-482E-956F-244DC9CFF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487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各位老师上午好 我叫王睿嘉 是石川老师</a:t>
            </a:r>
            <a:r>
              <a:rPr kumimoji="1" lang="en-US" altLang="zh-CN" dirty="0" smtClean="0"/>
              <a:t>2019</a:t>
            </a:r>
            <a:r>
              <a:rPr kumimoji="1" lang="zh-CN" altLang="en-US" dirty="0" smtClean="0"/>
              <a:t>届的直博生 我的毕设题目是异质信息网络中的相似性推荐算法研究 下面我将汇报毕设的具体内容 恳请各位老师批评指正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23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因此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本工作进一步考虑使用基于负采样的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pair-wise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损失函数替换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NeuralACF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point-wise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损失函数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产生排序更合理的推荐列表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即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与不喜欢的物品相比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用户应与喜欢的物品有更小的距离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以上两点即为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baseline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的优化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方案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因此，本工作进一步考虑使用基于负采样的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pair-wise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损失函数替换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NeuACF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point-wise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损失函数，产生排序更合理的推荐列表。与此同时，与不喜欢的物品相比，用户应与喜欢的物品有更小的距离。为此，引入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pair-wise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损失函数：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其中，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是正样本集合，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m&gt;0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是超参数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margin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。以上两点即为模型的优化部分</a:t>
                </a:r>
                <a:r>
                  <a:rPr lang="zh-CN" altLang="en-US" dirty="0">
                    <a:effectLst/>
                  </a:rPr>
                  <a:t>。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269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 我详细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介绍模型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ACFML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的框架 模型分为四个模块 第一个模块是基于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PathSim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的相似性矩阵计算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给定元路径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我们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遵循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NeuralACF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PathSim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计算相似性矩阵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并作为特征输入后续模型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优点在于利用相似性矩阵可以抽取高阶特征 也在一定程度上缓解了噪音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771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第二个模块 基于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的表示学习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相对于浅层模型而言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深层模型优越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能够更好捕捉非线性特征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将相似性矩阵作为输入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并输出相应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aspect-level embedding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977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第三个模块 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机制融合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aspect-level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得到最终的节点表示 来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考虑不同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aspect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的重要性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84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最后一个模块是模型优化 利用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以欧几里得距离定义的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metric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衡量用户和物品的交互可能性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基于已定义的打分函数和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负采样技术使用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pair-wise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损失函数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从而在保留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相似性传递过程的同时显示捕捉排序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以上为改进模型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ACFML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的具体理论和框架说明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646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下面介绍实验设置及相应结果分析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835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 根据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需求选择并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调整数据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公开的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MovieLens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亚马逊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验证模型有效性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MovieLens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除电影和用户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还需导演和演员信息来学习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aspect-level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但是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这些信息不包含在原数据集中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爬虫工具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IMDb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上抓取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相应电影的导演和演员列表补充至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20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其次 本工作采用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leave-one-out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法对模型性能进行评估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具体地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选择一个用户已评分的物品作为正样本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随机选择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个未被该用户评分的物品作为负样本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对于该用户而言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模型将对此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个物品进行排序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产生相应的推荐列表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具体评价指标是命中率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归一化折损累计增益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NDCG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NDCG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更为强调排序的准确性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55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本工作共利用</a:t>
            </a:r>
            <a:r>
              <a:rPr lang="x-non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个基线进行对比实验 包括基础模型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NeuACF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两个基本方法 两个矩阵分解方法 一个基于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pair-wise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损失函数的排序方法 和两个基于神经网络的方法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313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第一个实验 也就是最关键的实验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推荐性能分析 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峰值性能用粗体标出 可以看出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ACFML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并非在所有数据集和指标上都能达到最佳性能 具体地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ML100K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数据集更加稠密 评分信息较多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baselines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中基于评分信息的方法都有较好的表现 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而对于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数据集而言 数据较稀疏 在这种情况下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ACFML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基于欧几里得距离的度量指标就凸显了相应作用 不仅刻画了显式的用户</a:t>
            </a:r>
            <a:r>
              <a:rPr lang="x-non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物品间关系 也捕捉了隐含的更细粒度的用户</a:t>
            </a:r>
            <a:r>
              <a:rPr lang="x-non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用户和物品</a:t>
            </a:r>
            <a:r>
              <a:rPr lang="x-non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物品相似性 从而有效缓解了数据稀疏问题</a:t>
            </a:r>
            <a:endParaRPr lang="x-none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88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我的汇报分为四个模块 首先</a:t>
            </a:r>
            <a:r>
              <a:rPr lang="zh-CN" altLang="en-US" dirty="0"/>
              <a:t>介绍选题背景 </a:t>
            </a:r>
            <a:r>
              <a:rPr lang="zh-CN" altLang="en-US" dirty="0" smtClean="0"/>
              <a:t>其次说明</a:t>
            </a:r>
            <a:r>
              <a:rPr lang="zh-CN" altLang="en-US" dirty="0"/>
              <a:t>所</a:t>
            </a:r>
            <a:r>
              <a:rPr lang="zh-CN" altLang="en-US" dirty="0" smtClean="0"/>
              <a:t>提的</a:t>
            </a:r>
            <a:r>
              <a:rPr lang="zh-CN" altLang="en-US" dirty="0"/>
              <a:t>模型</a:t>
            </a:r>
            <a:r>
              <a:rPr lang="en-US" altLang="zh-CN" dirty="0" smtClean="0"/>
              <a:t>ACFML</a:t>
            </a:r>
            <a:r>
              <a:rPr lang="zh-CN" altLang="en-US" dirty="0" smtClean="0"/>
              <a:t>及相应的实验效果 最后总结工作并展望未来的研究方向 </a:t>
            </a:r>
            <a:endParaRPr lang="en-US" altLang="zh-CN" dirty="0" smtClean="0"/>
          </a:p>
          <a:p>
            <a:r>
              <a:rPr lang="zh-CN" altLang="en-US" dirty="0" smtClean="0"/>
              <a:t>先从选题背景开始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06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除了推荐实验 针对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ACFML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还进行了三个超参数实验 分别是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负采样数量 和隐因子维度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随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margin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增加 总体呈下降趋势 可能是在数据集规模较大的情况下 大的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margin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导致收敛速度降低 甚至难以收敛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随负采样数量增加 推荐性能逐渐增加 并慢慢趋于稳定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随隐因子数量增加 推荐性能首先增加 峰值性能在</a:t>
            </a:r>
            <a:r>
              <a:rPr lang="x-non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32-64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左右达到 如果维度进一步增大 可能会过拟合</a:t>
            </a:r>
            <a:endParaRPr lang="x-none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x-none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522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 总结一下毕设的工作 并针对仍存在的问题 说明未来的研究方向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75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本工作取得的主要成果有三点 第一点 在基础模型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NeuACF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中引入度量学习的概念 以欧几里得距离指标捕捉数据间关系 弥补点积所造成的相似性传递特征丢失 实现更全方位的信息传递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第二点 使用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pair-wise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损失函数替换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point-wise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损失函数 强调对于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Top-N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推荐而言的相对交互可能性 产生排序更合理的物品推荐列表 第三点 基于推荐数据集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MovieLens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与经典算法进行对比实验 验证了模型的优越性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ACFML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仍存在一些问题 在稀疏数据集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上表现优良 但是 对于更稠密的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ML100K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数据集 存在收敛速度变缓且性能降低的问题 如何平衡性能和数据数量 是未来努力的方向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与此同时 在实际应用中 不仅存在用户评分这样的显式反馈信息 而且充斥着大量诸如点击、加入购物车等隐式反馈 这些信息对于刻画用户喜好同样起着关键作用 这同样也是未来的工作方向</a:t>
            </a:r>
            <a:endParaRPr lang="x-none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x-none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16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毕设汇报的全部内容 虽然我竭尽所能进行这个毕设工作 但是仍存在许多不足之处 有待改进 辛苦各位老师多多批评指正</a:t>
            </a: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5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我的毕设内容与推荐相关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推荐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解决信息过载的有效方法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广泛应用于电子商务和互联网服务中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而数据稀疏性是推荐中的主要问题 因此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融合更多信息进行混合推荐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受到越来越多的关注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作为半结构化的表示方法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异质信息网络可以融合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多种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类型对象及其复杂交互关系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同时也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包含丰富语义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可以产生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更细微的知识发现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因此 涌现了很多基于异质信息网络的推荐算法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在经过广泛调研后 选择了一个模型作为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并在此基础上 考虑进一步改进的方案 下面简要概述一下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88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所选模型叫作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NeuralACF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与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现有异质信息网络的推荐算法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现有方法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聚焦于用户和物品间的交互信息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也就是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购买历史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而这在实际应用中仅能反映用户口味和物品特性的一个方面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若进一步考虑品牌信息 会产生更为合理的推荐结果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为深入挖掘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不同方面的语义关系相似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NeuralACF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基于元路径的推荐算法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使得推荐模型融合多方面语义信息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805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NeuralACF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也存在一些问题 主要分为两点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用户和物品的交互可能性是利用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间的点积来度量的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但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由于点积本身不满足三角不等式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可能导致相似性的传递特征被破坏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从而限制模型效果的提升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NeuralACF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point-wise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损失函数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这种损失函数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关注于交互可能性的绝对数值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但对于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Top-N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推荐而言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相对交互可能性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更为重要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考虑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修改损失函数显式捕捉排序信息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产生更精准的推荐列表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以上是选题背景的调研结果 以及对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所存在缺陷的思考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417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介绍在了解研究现状后 本工作所提出的改进模型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ACFML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30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首先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确定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baseline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的具体改进方案 </a:t>
                </a:r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对应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于之前所讲的两个问题 第一 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NeuralACF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利用点积度量用户和物品间的交互可能性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b="1" i="1" kern="1200" baseline="-250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b="1" i="1" kern="1200" baseline="-250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lang="en-US" altLang="zh-CN" sz="1200" b="1" i="1" kern="1200" baseline="-250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是用户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embedding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b="1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是物品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embedding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因为点积不符合三角不等式的约束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因此可能无法反映更细粒度的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相似性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从而降低模型准确度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以一个简单的例子来说明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表格是用户对物品的偏好信息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左图展示基于点积的矩阵分解方法的一组稳定解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即用户喜爱物品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则他们点积为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不喜爱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此时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我们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可以观察到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用户</a:t>
                </a:r>
                <a:r>
                  <a:rPr lang="en-US" altLang="zh-CN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同时喜欢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物品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物品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但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物品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和物品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间点积为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即用户对物品的偏好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可以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体现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但用户和用户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物品和物品间的相似性可能遭到忽视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但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这一点对于推荐至关重要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" altLang="zh-CN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首先，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NeuACF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利用点积度量用户和物品间的交互可能性：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其中</a:t>
                </a:r>
                <a:r>
                  <a:rPr lang="en-US" altLang="zh-CN" sz="1200" b="1" i="0" kern="1200" baseline="-250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𝒖</a:t>
                </a:r>
                <a:r>
                  <a:rPr lang="zh-CN" altLang="zh-CN" sz="1200" b="1" i="0" kern="1200" baseline="-250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b="1" i="0" kern="1200" baseline="-250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𝒊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是用户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embedding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𝒗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𝒋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是物品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embedding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。因为点积不符合三角不等式的约束，因此可能无法反映更细粒度的用户口味，从而降低模型准确度。以一个简单的例子来说明，如下所示：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表格是用户对物品的偏好信息，左图展示基于点积的矩阵分解方法的一组稳定解，即若用户喜爱物品，则他们间点积为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，否则为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。此时，可以观察到，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𝑈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同时喜欢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𝑣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𝑣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，但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𝑣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𝑣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间点积为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，即用户对物品的偏好虽然得以体现，但用户和用户、物品和物品间的相似性可能遭到忽视，而这一点对于推荐至关重要。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" altLang="zh-CN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89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因此 考虑利用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learning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引入距离的概念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使得相似对间距离较近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不相似对间距离较远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而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满足三角不等式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因此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自然地蕴含相似性的传递过程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即将已知的相似性信息通过距离传递给未知的点对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这与协同过滤的本质思想不谋而合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en-US" altLang="zh-CN" sz="120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因而 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将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 learning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应用至协同过滤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通过用户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物品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在反映用户偏好的同时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捕捉用户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用户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物品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物品间的相似性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具体地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本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工作修改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NeuralACF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打分函数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以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替换点积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为此，引入距离的概念。距离，是许多机器学习算法的核心概念，如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K-nearest neighbor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kNN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K-means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等。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 learning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技术利用距离定义的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捕捉数据间的关系，从而使得相似对间距离较近，不相似对间距离较远。而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所需满足的重要性质之一——三角不等式，自然地蕴含相似性的传递过程，即将已知的相似性信息通过距离传递给未知的点对，这与协同过滤的本质思想不谋而合。因此，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Collaborative Metric Learning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CML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）将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 learning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应用至协同过滤，通过用户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物品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，在反映用户偏好的同时，捕捉用户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用户及物品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物品间的相似性。因此，本工作参考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CML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，修改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NeuACF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打分函数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以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替换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NeuACF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中的点积估计形式，其中</a:t>
                </a:r>
                <a:r>
                  <a:rPr lang="en-US" altLang="zh-CN" sz="1200" b="1" i="0" kern="1200" baseline="-250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𝒖</a:t>
                </a:r>
                <a:r>
                  <a:rPr lang="zh-CN" altLang="zh-CN" sz="1200" b="1" i="0" kern="1200" baseline="-250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b="1" i="0" kern="1200" baseline="-250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𝒊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是用户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embedding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𝒗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𝒋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是物品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embedding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zh-CN" altLang="zh-CN" dirty="0">
                    <a:effectLst/>
                  </a:rPr>
                  <a:t> 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852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第二个问题 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NeuralACF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利用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point-wise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损失函数进行模型优化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在此种情况下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会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选取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top-ranked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结果作为最终推荐集合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但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point-wise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损失函数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是一种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预测结果与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ground truth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的交叉熵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的形式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更关注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分数的绝对数值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比较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适合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rating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推荐系统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而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Top-N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推荐系统注重物品列表的相对分数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其次，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NeuACF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利用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point-wise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损失函数进行模型优化：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其中，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𝑌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𝑌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分别是正负实例集合，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𝑦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𝑖𝑗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是预测分数，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𝑦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𝑖𝑗 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 ̂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ground truth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。在此种情况下，选取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top-ranked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结果作为最终的推荐集合。但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point-wise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损失函数作为预测结果与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ground truth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的交叉熵，更为关注分数的绝对数值，较适合基于显式反馈的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rating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推荐系统。而基于隐式反馈的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Top-N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推荐系统注重物品列表的相对分数。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6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BE2B-736D-4EB1-A597-B27D0E1AAF8E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27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BE2B-736D-4EB1-A597-B27D0E1AAF8E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82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BE2B-736D-4EB1-A597-B27D0E1AAF8E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BE2B-736D-4EB1-A597-B27D0E1AAF8E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2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BE2B-736D-4EB1-A597-B27D0E1AAF8E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11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BE2B-736D-4EB1-A597-B27D0E1AAF8E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49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BE2B-736D-4EB1-A597-B27D0E1AAF8E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6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BE2B-736D-4EB1-A597-B27D0E1AAF8E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3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BE2B-736D-4EB1-A597-B27D0E1AAF8E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42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BE2B-736D-4EB1-A597-B27D0E1AAF8E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0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BE2B-736D-4EB1-A597-B27D0E1AAF8E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0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FBE2B-736D-4EB1-A597-B27D0E1AAF8E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9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(null)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(null)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(null)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(null)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(null)"/><Relationship Id="rId4" Type="http://schemas.openxmlformats.org/officeDocument/2006/relationships/image" Target="../media/image4.(null)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C31117A-85F7-8440-BD89-F32FCD9E51C9}"/>
              </a:ext>
            </a:extLst>
          </p:cNvPr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53118" y="1665775"/>
            <a:ext cx="11285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5">
                    <a:lumMod val="75000"/>
                  </a:schemeClr>
                </a:solidFill>
              </a:rPr>
              <a:t>异质信息网络中的相似性推荐算法研究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64923" y="2852175"/>
            <a:ext cx="109015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2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</a:rPr>
              <a:t>汇报人：王睿嘉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altLang="zh-CN" sz="2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zh-CN" altLang="en-US" sz="2600" dirty="0">
                <a:solidFill>
                  <a:schemeClr val="accent5">
                    <a:lumMod val="75000"/>
                  </a:schemeClr>
                </a:solidFill>
              </a:rPr>
              <a:t>指导教师：石川</a:t>
            </a:r>
            <a:endParaRPr lang="en-US" altLang="zh-CN" sz="2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66115"/>
            <a:ext cx="533400" cy="391885"/>
          </a:xfrm>
        </p:spPr>
        <p:txBody>
          <a:bodyPr/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CA79FD7-4311-B449-B046-F895F52E21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327" y="4838794"/>
            <a:ext cx="4014782" cy="120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10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7900BF-6A53-9244-8A44-3C06D9950DEB}"/>
              </a:ext>
            </a:extLst>
          </p:cNvPr>
          <p:cNvSpPr txBox="1"/>
          <p:nvPr/>
        </p:nvSpPr>
        <p:spPr>
          <a:xfrm>
            <a:off x="1" y="16857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 改进方案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3C3E5-D9A5-4342-97BE-B52300F01293}"/>
              </a:ext>
            </a:extLst>
          </p:cNvPr>
          <p:cNvSpPr txBox="1"/>
          <p:nvPr/>
        </p:nvSpPr>
        <p:spPr>
          <a:xfrm>
            <a:off x="372835" y="1427216"/>
            <a:ext cx="9362007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基于负采样的</a:t>
            </a:r>
            <a:r>
              <a:rPr lang="en" altLang="zh-CN" sz="2400" dirty="0">
                <a:solidFill>
                  <a:schemeClr val="accent5">
                    <a:lumMod val="75000"/>
                  </a:schemeClr>
                </a:solidFill>
              </a:rPr>
              <a:t>pair-wise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损失函数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与不喜欢的物品相比，用户应与喜欢的物品有更小的距离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8CF4218-8B3F-CA4A-A4DC-D5F34DD5EF75}"/>
              </a:ext>
            </a:extLst>
          </p:cNvPr>
          <p:cNvGrpSpPr/>
          <p:nvPr/>
        </p:nvGrpSpPr>
        <p:grpSpPr>
          <a:xfrm>
            <a:off x="2480916" y="3328353"/>
            <a:ext cx="7230168" cy="1542268"/>
            <a:chOff x="4781550" y="3282950"/>
            <a:chExt cx="2628900" cy="56077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736350B-6453-B541-9AA7-11F4907DB35F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1550" y="3282950"/>
              <a:ext cx="26289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C0D5241D-5F86-A248-B328-C2F24649AEE0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0700" y="3691321"/>
              <a:ext cx="990600" cy="152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6078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E6FC7144-988D-BD4A-AA46-D2A860E6535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6" y="1353361"/>
            <a:ext cx="4724962" cy="233707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11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7900BF-6A53-9244-8A44-3C06D9950DEB}"/>
              </a:ext>
            </a:extLst>
          </p:cNvPr>
          <p:cNvSpPr txBox="1"/>
          <p:nvPr/>
        </p:nvSpPr>
        <p:spPr>
          <a:xfrm>
            <a:off x="1" y="16857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</a:rPr>
              <a:t>ACFML</a:t>
            </a:r>
          </a:p>
        </p:txBody>
      </p:sp>
      <p:sp>
        <p:nvSpPr>
          <p:cNvPr id="36" name="可选流程 35">
            <a:extLst>
              <a:ext uri="{FF2B5EF4-FFF2-40B4-BE49-F238E27FC236}">
                <a16:creationId xmlns:a16="http://schemas.microsoft.com/office/drawing/2014/main" id="{E80BB118-146E-5E4A-942F-2FA5C05A2834}"/>
              </a:ext>
            </a:extLst>
          </p:cNvPr>
          <p:cNvSpPr/>
          <p:nvPr/>
        </p:nvSpPr>
        <p:spPr>
          <a:xfrm>
            <a:off x="1243522" y="2880744"/>
            <a:ext cx="1318534" cy="664331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F12A99-C736-0846-959F-49DD0BAC3507}"/>
              </a:ext>
            </a:extLst>
          </p:cNvPr>
          <p:cNvSpPr txBox="1"/>
          <p:nvPr/>
        </p:nvSpPr>
        <p:spPr>
          <a:xfrm>
            <a:off x="5430717" y="1279840"/>
            <a:ext cx="6761283" cy="1783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245587"/>
                </a:solidFill>
              </a:rPr>
              <a:t>基于元路径抽取</a:t>
            </a:r>
            <a:r>
              <a:rPr kumimoji="1" lang="en-US" altLang="zh-CN" sz="2800" dirty="0">
                <a:solidFill>
                  <a:srgbClr val="245587"/>
                </a:solidFill>
              </a:rPr>
              <a:t>aspect-level</a:t>
            </a:r>
            <a:r>
              <a:rPr kumimoji="1" lang="zh-CN" altLang="en-US" sz="2800" dirty="0">
                <a:solidFill>
                  <a:srgbClr val="245587"/>
                </a:solidFill>
              </a:rPr>
              <a:t>特征</a:t>
            </a:r>
            <a:endParaRPr kumimoji="1" lang="en-US" altLang="zh-CN" sz="2400" dirty="0">
              <a:solidFill>
                <a:srgbClr val="245587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400" dirty="0">
                <a:solidFill>
                  <a:srgbClr val="245587"/>
                </a:solidFill>
              </a:rPr>
              <a:t>对于用户和物品分别设计不同元路径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400" dirty="0">
                <a:solidFill>
                  <a:srgbClr val="245587"/>
                </a:solidFill>
              </a:rPr>
              <a:t>利用</a:t>
            </a:r>
            <a:r>
              <a:rPr kumimoji="1" lang="en-US" altLang="zh-CN" sz="2400" dirty="0" err="1">
                <a:solidFill>
                  <a:srgbClr val="245587"/>
                </a:solidFill>
              </a:rPr>
              <a:t>PathSim</a:t>
            </a:r>
            <a:r>
              <a:rPr kumimoji="1" lang="zh-CN" altLang="en-US" sz="2400" dirty="0">
                <a:solidFill>
                  <a:srgbClr val="245587"/>
                </a:solidFill>
              </a:rPr>
              <a:t>计算相似性矩阵</a:t>
            </a:r>
          </a:p>
        </p:txBody>
      </p:sp>
      <p:sp>
        <p:nvSpPr>
          <p:cNvPr id="44" name="圆角矩形标注 43">
            <a:extLst>
              <a:ext uri="{FF2B5EF4-FFF2-40B4-BE49-F238E27FC236}">
                <a16:creationId xmlns:a16="http://schemas.microsoft.com/office/drawing/2014/main" id="{0354C77E-3604-E74D-A417-564E99C1875C}"/>
              </a:ext>
            </a:extLst>
          </p:cNvPr>
          <p:cNvSpPr/>
          <p:nvPr/>
        </p:nvSpPr>
        <p:spPr>
          <a:xfrm>
            <a:off x="741872" y="4238394"/>
            <a:ext cx="4688845" cy="2151520"/>
          </a:xfrm>
          <a:prstGeom prst="wedgeRoundRectCallout">
            <a:avLst>
              <a:gd name="adj1" fmla="val -17090"/>
              <a:gd name="adj2" fmla="val -82289"/>
              <a:gd name="adj3" fmla="val 16667"/>
            </a:avLst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占位符 7">
            <a:extLst>
              <a:ext uri="{FF2B5EF4-FFF2-40B4-BE49-F238E27FC236}">
                <a16:creationId xmlns:a16="http://schemas.microsoft.com/office/drawing/2014/main" id="{214A3A18-09D7-224E-99B5-A54C0F235A25}"/>
              </a:ext>
            </a:extLst>
          </p:cNvPr>
          <p:cNvSpPr txBox="1">
            <a:spLocks/>
          </p:cNvSpPr>
          <p:nvPr/>
        </p:nvSpPr>
        <p:spPr>
          <a:xfrm>
            <a:off x="5430717" y="4068351"/>
            <a:ext cx="5776455" cy="2152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</a:rPr>
              <a:t>优点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利用相似性矩阵抽取高阶特征</a:t>
            </a: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缓解噪音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9C3D83-CA52-7440-9B69-3AF1C6FCF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04" y="4500180"/>
            <a:ext cx="4370433" cy="1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1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F2EAA03D-482C-F245-A581-7345FE59EC1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26" y="1509882"/>
            <a:ext cx="4135459" cy="20454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12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7900BF-6A53-9244-8A44-3C06D9950DEB}"/>
              </a:ext>
            </a:extLst>
          </p:cNvPr>
          <p:cNvSpPr txBox="1"/>
          <p:nvPr/>
        </p:nvSpPr>
        <p:spPr>
          <a:xfrm>
            <a:off x="-1" y="168571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</a:rPr>
              <a:t>ACFML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A8074A6-29A3-E94E-A4C5-1E8821B3A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64" y="4210542"/>
            <a:ext cx="3816454" cy="210563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C2EE4FB-3307-D547-81C6-31AC8C472B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59"/>
          <a:stretch/>
        </p:blipFill>
        <p:spPr>
          <a:xfrm>
            <a:off x="7605261" y="2563618"/>
            <a:ext cx="2687436" cy="1770467"/>
          </a:xfrm>
          <a:prstGeom prst="rect">
            <a:avLst/>
          </a:prstGeom>
        </p:spPr>
      </p:pic>
      <p:sp>
        <p:nvSpPr>
          <p:cNvPr id="4" name="可选流程 3">
            <a:extLst>
              <a:ext uri="{FF2B5EF4-FFF2-40B4-BE49-F238E27FC236}">
                <a16:creationId xmlns:a16="http://schemas.microsoft.com/office/drawing/2014/main" id="{D09ED551-B1E4-2140-B7D9-23A5AE0DE1D9}"/>
              </a:ext>
            </a:extLst>
          </p:cNvPr>
          <p:cNvSpPr/>
          <p:nvPr/>
        </p:nvSpPr>
        <p:spPr>
          <a:xfrm>
            <a:off x="1243592" y="2412092"/>
            <a:ext cx="1243919" cy="1143286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标注 14">
            <a:extLst>
              <a:ext uri="{FF2B5EF4-FFF2-40B4-BE49-F238E27FC236}">
                <a16:creationId xmlns:a16="http://schemas.microsoft.com/office/drawing/2014/main" id="{7F3057EC-15D4-EF43-B4BD-C5E13FBFEF75}"/>
              </a:ext>
            </a:extLst>
          </p:cNvPr>
          <p:cNvSpPr/>
          <p:nvPr/>
        </p:nvSpPr>
        <p:spPr>
          <a:xfrm>
            <a:off x="1045028" y="4146071"/>
            <a:ext cx="4513089" cy="2243842"/>
          </a:xfrm>
          <a:prstGeom prst="wedgeRoundRectCallout">
            <a:avLst>
              <a:gd name="adj1" fmla="val -30400"/>
              <a:gd name="adj2" fmla="val -73597"/>
              <a:gd name="adj3" fmla="val 16667"/>
            </a:avLst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>
            <a:extLst>
              <a:ext uri="{FF2B5EF4-FFF2-40B4-BE49-F238E27FC236}">
                <a16:creationId xmlns:a16="http://schemas.microsoft.com/office/drawing/2014/main" id="{083769A3-F32C-2B47-8EDD-AA7C8F40A112}"/>
              </a:ext>
            </a:extLst>
          </p:cNvPr>
          <p:cNvSpPr txBox="1">
            <a:spLocks/>
          </p:cNvSpPr>
          <p:nvPr/>
        </p:nvSpPr>
        <p:spPr>
          <a:xfrm>
            <a:off x="5558117" y="4334085"/>
            <a:ext cx="5588791" cy="15907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</a:rPr>
              <a:t>优点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捕捉非线性特征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减少维度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文本占位符 7">
            <a:extLst>
              <a:ext uri="{FF2B5EF4-FFF2-40B4-BE49-F238E27FC236}">
                <a16:creationId xmlns:a16="http://schemas.microsoft.com/office/drawing/2014/main" id="{27D2746A-0ACD-3845-8E04-E5D3BCB3D5E6}"/>
              </a:ext>
            </a:extLst>
          </p:cNvPr>
          <p:cNvSpPr txBox="1">
            <a:spLocks/>
          </p:cNvSpPr>
          <p:nvPr/>
        </p:nvSpPr>
        <p:spPr>
          <a:xfrm>
            <a:off x="5558117" y="1331288"/>
            <a:ext cx="5588791" cy="15907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</a:rPr>
              <a:t>学习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aspect-level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</a:rPr>
              <a:t>隐因子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利用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MLP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9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91FBBC7A-83F9-7F42-83DA-74ADFDDF02E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4" y="1415621"/>
            <a:ext cx="4570503" cy="22606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13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7900BF-6A53-9244-8A44-3C06D9950DEB}"/>
              </a:ext>
            </a:extLst>
          </p:cNvPr>
          <p:cNvSpPr txBox="1"/>
          <p:nvPr/>
        </p:nvSpPr>
        <p:spPr>
          <a:xfrm>
            <a:off x="1" y="16857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</a:rPr>
              <a:t>ACFML</a:t>
            </a:r>
          </a:p>
        </p:txBody>
      </p:sp>
      <p:sp>
        <p:nvSpPr>
          <p:cNvPr id="26" name="文本占位符 9">
            <a:extLst>
              <a:ext uri="{FF2B5EF4-FFF2-40B4-BE49-F238E27FC236}">
                <a16:creationId xmlns:a16="http://schemas.microsoft.com/office/drawing/2014/main" id="{8DA0D800-9933-724D-84FE-63E9CE5E8744}"/>
              </a:ext>
            </a:extLst>
          </p:cNvPr>
          <p:cNvSpPr txBox="1">
            <a:spLocks/>
          </p:cNvSpPr>
          <p:nvPr/>
        </p:nvSpPr>
        <p:spPr>
          <a:xfrm>
            <a:off x="5522260" y="1378603"/>
            <a:ext cx="5588791" cy="11120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45587"/>
                </a:solidFill>
              </a:rPr>
              <a:t>融合</a:t>
            </a:r>
            <a:r>
              <a:rPr lang="en-US" altLang="zh-CN" dirty="0">
                <a:solidFill>
                  <a:srgbClr val="245587"/>
                </a:solidFill>
              </a:rPr>
              <a:t>aspect-level embedding</a:t>
            </a:r>
            <a:endParaRPr lang="zh-CN" altLang="en-US" dirty="0">
              <a:solidFill>
                <a:srgbClr val="245587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zh-CN" altLang="en-US" dirty="0">
                <a:solidFill>
                  <a:srgbClr val="245587"/>
                </a:solidFill>
              </a:rPr>
              <a:t>以</a:t>
            </a:r>
            <a:r>
              <a:rPr lang="en-US" altLang="zh-CN" dirty="0">
                <a:solidFill>
                  <a:srgbClr val="245587"/>
                </a:solidFill>
              </a:rPr>
              <a:t>attention</a:t>
            </a:r>
            <a:r>
              <a:rPr lang="zh-CN" altLang="en-US" dirty="0">
                <a:solidFill>
                  <a:srgbClr val="245587"/>
                </a:solidFill>
              </a:rPr>
              <a:t>机制融合</a:t>
            </a:r>
            <a:endParaRPr lang="en-US" altLang="zh-CN" dirty="0">
              <a:solidFill>
                <a:srgbClr val="245587"/>
              </a:solidFill>
            </a:endParaRPr>
          </a:p>
        </p:txBody>
      </p:sp>
      <p:sp>
        <p:nvSpPr>
          <p:cNvPr id="28" name="圆角矩形标注 27">
            <a:extLst>
              <a:ext uri="{FF2B5EF4-FFF2-40B4-BE49-F238E27FC236}">
                <a16:creationId xmlns:a16="http://schemas.microsoft.com/office/drawing/2014/main" id="{F07E3D04-B036-994F-BCC8-268C9B162D0C}"/>
              </a:ext>
            </a:extLst>
          </p:cNvPr>
          <p:cNvSpPr/>
          <p:nvPr/>
        </p:nvSpPr>
        <p:spPr>
          <a:xfrm>
            <a:off x="850514" y="4220278"/>
            <a:ext cx="4671746" cy="2169636"/>
          </a:xfrm>
          <a:prstGeom prst="wedgeRoundRectCallout">
            <a:avLst>
              <a:gd name="adj1" fmla="val -21431"/>
              <a:gd name="adj2" fmla="val -139312"/>
              <a:gd name="adj3" fmla="val 16667"/>
            </a:avLst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可选流程 28">
            <a:extLst>
              <a:ext uri="{FF2B5EF4-FFF2-40B4-BE49-F238E27FC236}">
                <a16:creationId xmlns:a16="http://schemas.microsoft.com/office/drawing/2014/main" id="{27B9D46F-992F-C643-A369-708A9EA3811A}"/>
              </a:ext>
            </a:extLst>
          </p:cNvPr>
          <p:cNvSpPr/>
          <p:nvPr/>
        </p:nvSpPr>
        <p:spPr>
          <a:xfrm>
            <a:off x="1208858" y="1382618"/>
            <a:ext cx="1334834" cy="893639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5D780F-568C-9745-ACA2-DB311FA78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14" y="4563105"/>
            <a:ext cx="4635250" cy="1493235"/>
          </a:xfrm>
          <a:prstGeom prst="rect">
            <a:avLst/>
          </a:prstGeom>
        </p:spPr>
      </p:pic>
      <p:sp>
        <p:nvSpPr>
          <p:cNvPr id="30" name="文本占位符 9">
            <a:extLst>
              <a:ext uri="{FF2B5EF4-FFF2-40B4-BE49-F238E27FC236}">
                <a16:creationId xmlns:a16="http://schemas.microsoft.com/office/drawing/2014/main" id="{230C359C-E879-CD45-88C0-FCF83E0738FD}"/>
              </a:ext>
            </a:extLst>
          </p:cNvPr>
          <p:cNvSpPr txBox="1">
            <a:spLocks/>
          </p:cNvSpPr>
          <p:nvPr/>
        </p:nvSpPr>
        <p:spPr>
          <a:xfrm>
            <a:off x="5522260" y="4246241"/>
            <a:ext cx="5588791" cy="11120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245587"/>
              </a:solidFill>
            </a:endParaRPr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083769A3-F32C-2B47-8EDD-AA7C8F40A112}"/>
              </a:ext>
            </a:extLst>
          </p:cNvPr>
          <p:cNvSpPr txBox="1">
            <a:spLocks/>
          </p:cNvSpPr>
          <p:nvPr/>
        </p:nvSpPr>
        <p:spPr>
          <a:xfrm>
            <a:off x="5558117" y="4511891"/>
            <a:ext cx="5588791" cy="15907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</a:rPr>
              <a:t>优点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区分不同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aspect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的重要性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1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14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7900BF-6A53-9244-8A44-3C06D9950DEB}"/>
              </a:ext>
            </a:extLst>
          </p:cNvPr>
          <p:cNvSpPr txBox="1"/>
          <p:nvPr/>
        </p:nvSpPr>
        <p:spPr>
          <a:xfrm>
            <a:off x="1" y="16857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</a:rPr>
              <a:t>ACFML</a:t>
            </a:r>
          </a:p>
        </p:txBody>
      </p:sp>
      <p:sp>
        <p:nvSpPr>
          <p:cNvPr id="26" name="文本占位符 9">
            <a:extLst>
              <a:ext uri="{FF2B5EF4-FFF2-40B4-BE49-F238E27FC236}">
                <a16:creationId xmlns:a16="http://schemas.microsoft.com/office/drawing/2014/main" id="{8DA0D800-9933-724D-84FE-63E9CE5E8744}"/>
              </a:ext>
            </a:extLst>
          </p:cNvPr>
          <p:cNvSpPr txBox="1">
            <a:spLocks/>
          </p:cNvSpPr>
          <p:nvPr/>
        </p:nvSpPr>
        <p:spPr>
          <a:xfrm>
            <a:off x="509585" y="1477819"/>
            <a:ext cx="5588791" cy="11120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45587"/>
                </a:solidFill>
              </a:rPr>
              <a:t>模型优化</a:t>
            </a:r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zh-CN" altLang="en-US" dirty="0">
                <a:solidFill>
                  <a:srgbClr val="245587"/>
                </a:solidFill>
              </a:rPr>
              <a:t>引入 </a:t>
            </a:r>
            <a:r>
              <a:rPr lang="en-US" altLang="zh-CN" dirty="0">
                <a:solidFill>
                  <a:srgbClr val="245587"/>
                </a:solidFill>
              </a:rPr>
              <a:t>metric learning</a:t>
            </a:r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zh-CN" altLang="en-US" dirty="0">
                <a:solidFill>
                  <a:srgbClr val="245587"/>
                </a:solidFill>
              </a:rPr>
              <a:t>利用</a:t>
            </a:r>
            <a:r>
              <a:rPr lang="en-US" altLang="zh-CN" dirty="0">
                <a:solidFill>
                  <a:srgbClr val="245587"/>
                </a:solidFill>
              </a:rPr>
              <a:t>pair-wise</a:t>
            </a:r>
            <a:r>
              <a:rPr lang="zh-CN" altLang="en-US" dirty="0">
                <a:solidFill>
                  <a:srgbClr val="245587"/>
                </a:solidFill>
              </a:rPr>
              <a:t>损失函数</a:t>
            </a:r>
            <a:endParaRPr lang="en-US" altLang="zh-CN" dirty="0">
              <a:solidFill>
                <a:srgbClr val="245587"/>
              </a:solidFill>
            </a:endParaRPr>
          </a:p>
        </p:txBody>
      </p:sp>
      <p:sp>
        <p:nvSpPr>
          <p:cNvPr id="30" name="文本占位符 9">
            <a:extLst>
              <a:ext uri="{FF2B5EF4-FFF2-40B4-BE49-F238E27FC236}">
                <a16:creationId xmlns:a16="http://schemas.microsoft.com/office/drawing/2014/main" id="{230C359C-E879-CD45-88C0-FCF83E0738FD}"/>
              </a:ext>
            </a:extLst>
          </p:cNvPr>
          <p:cNvSpPr txBox="1">
            <a:spLocks/>
          </p:cNvSpPr>
          <p:nvPr/>
        </p:nvSpPr>
        <p:spPr>
          <a:xfrm>
            <a:off x="5522260" y="4246241"/>
            <a:ext cx="5588791" cy="11120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245587"/>
              </a:solidFill>
            </a:endParaRPr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083769A3-F32C-2B47-8EDD-AA7C8F40A112}"/>
              </a:ext>
            </a:extLst>
          </p:cNvPr>
          <p:cNvSpPr txBox="1">
            <a:spLocks/>
          </p:cNvSpPr>
          <p:nvPr/>
        </p:nvSpPr>
        <p:spPr>
          <a:xfrm>
            <a:off x="507209" y="4464989"/>
            <a:ext cx="5588791" cy="15907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</a:rPr>
              <a:t>优点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全面刻画相似性传递过程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显式捕捉排序信息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9793FD4-CFB4-1D46-A1FD-BE8EEF4C7C1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00" y="2433617"/>
            <a:ext cx="2229441" cy="2878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38CF4218-8B3F-CA4A-A4DC-D5F34DD5EF75}"/>
              </a:ext>
            </a:extLst>
          </p:cNvPr>
          <p:cNvGrpSpPr/>
          <p:nvPr/>
        </p:nvGrpSpPr>
        <p:grpSpPr>
          <a:xfrm>
            <a:off x="3785031" y="3504008"/>
            <a:ext cx="4621938" cy="985907"/>
            <a:chOff x="4781550" y="3282950"/>
            <a:chExt cx="2628900" cy="560771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736350B-6453-B541-9AA7-11F4907DB35F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1550" y="3282950"/>
              <a:ext cx="26289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C0D5241D-5F86-A248-B328-C2F24649AEE0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0700" y="3691321"/>
              <a:ext cx="990600" cy="152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218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15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B1D534-FF96-614D-A295-2FB9728437DB}"/>
              </a:ext>
            </a:extLst>
          </p:cNvPr>
          <p:cNvSpPr txBox="1"/>
          <p:nvPr/>
        </p:nvSpPr>
        <p:spPr>
          <a:xfrm>
            <a:off x="693336" y="1536194"/>
            <a:ext cx="11498664" cy="4246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chemeClr val="accent5">
                    <a:lumMod val="75000"/>
                  </a:schemeClr>
                </a:solidFill>
              </a:rPr>
              <a:t>选题背景</a:t>
            </a:r>
            <a:endParaRPr lang="en-US" altLang="zh-CN" sz="2600" dirty="0">
              <a:solidFill>
                <a:schemeClr val="accent5">
                  <a:lumMod val="75000"/>
                </a:schemeClr>
              </a:solidFill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chemeClr val="accent5">
                    <a:lumMod val="75000"/>
                  </a:schemeClr>
                </a:solidFill>
              </a:rPr>
              <a:t>Aspect-level Collaborative Filtering model based on Metric Learning</a:t>
            </a:r>
            <a:r>
              <a:rPr lang="zh-CN" altLang="en-US" sz="2600" dirty="0">
                <a:solidFill>
                  <a:schemeClr val="accent5">
                    <a:lumMod val="75000"/>
                  </a:schemeClr>
                </a:solidFill>
              </a:rPr>
              <a:t>（</a:t>
            </a:r>
            <a:r>
              <a:rPr lang="en-US" altLang="zh-CN" sz="2600" dirty="0">
                <a:solidFill>
                  <a:schemeClr val="accent5">
                    <a:lumMod val="75000"/>
                  </a:schemeClr>
                </a:solidFill>
              </a:rPr>
              <a:t>ACFML</a:t>
            </a:r>
            <a:r>
              <a:rPr lang="zh-CN" altLang="en-US" sz="2600" dirty="0">
                <a:solidFill>
                  <a:schemeClr val="accent5">
                    <a:lumMod val="75000"/>
                  </a:schemeClr>
                </a:solidFill>
              </a:rPr>
              <a:t>）</a:t>
            </a:r>
            <a:endParaRPr lang="en-US" altLang="zh-CN" sz="2600" dirty="0">
              <a:solidFill>
                <a:schemeClr val="accent5">
                  <a:lumMod val="75000"/>
                </a:schemeClr>
              </a:solidFill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chemeClr val="accent5">
                    <a:lumMod val="50000"/>
                  </a:schemeClr>
                </a:solidFill>
              </a:rPr>
              <a:t>实验</a:t>
            </a:r>
            <a:endParaRPr lang="en-US" altLang="zh-CN" sz="26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chemeClr val="accent5">
                    <a:lumMod val="75000"/>
                  </a:schemeClr>
                </a:solidFill>
              </a:rPr>
              <a:t>总结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23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16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" y="16180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 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数据</a:t>
            </a:r>
            <a:r>
              <a:rPr lang="zh-CN" altLang="en-US" sz="4000" b="1" dirty="0">
                <a:solidFill>
                  <a:schemeClr val="bg1"/>
                </a:solidFill>
              </a:rPr>
              <a:t>集</a:t>
            </a:r>
            <a:endParaRPr lang="zh-CN" altLang="en-US" sz="3800" b="1" dirty="0">
              <a:solidFill>
                <a:schemeClr val="bg1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DE8640F-3118-3048-8637-4D0AD6261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138" y="1441969"/>
            <a:ext cx="1943100" cy="18669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AC9A845-3F91-B244-A069-B73EF4CEF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79" y="3548794"/>
            <a:ext cx="1811397" cy="162763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F037EB3-B808-294F-9A62-79D156D55DF8}"/>
              </a:ext>
            </a:extLst>
          </p:cNvPr>
          <p:cNvSpPr txBox="1"/>
          <p:nvPr/>
        </p:nvSpPr>
        <p:spPr>
          <a:xfrm>
            <a:off x="1045029" y="2223024"/>
            <a:ext cx="1657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MovieLens</a:t>
            </a:r>
            <a:endParaRPr kumimoji="1" lang="zh-CN" altLang="en-US" sz="2400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E54545-0331-D44A-BCAD-888DCFD31515}"/>
              </a:ext>
            </a:extLst>
          </p:cNvPr>
          <p:cNvSpPr txBox="1"/>
          <p:nvPr/>
        </p:nvSpPr>
        <p:spPr>
          <a:xfrm>
            <a:off x="1137142" y="4090216"/>
            <a:ext cx="1508959" cy="46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Amazon</a:t>
            </a:r>
            <a:endParaRPr kumimoji="1" lang="zh-CN" altLang="en-US" sz="2400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AFA7A29-E0D0-9A43-97CB-292AFA47D5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718" y="2580119"/>
            <a:ext cx="6642953" cy="321433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917E56A-BB42-6C41-A1C0-D01BFCFB86B2}"/>
              </a:ext>
            </a:extLst>
          </p:cNvPr>
          <p:cNvSpPr txBox="1"/>
          <p:nvPr/>
        </p:nvSpPr>
        <p:spPr>
          <a:xfrm>
            <a:off x="6856416" y="2552702"/>
            <a:ext cx="473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表格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：数据集的统计信息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9AA1F9A-3642-054D-9D8B-0452F28AAFC1}"/>
              </a:ext>
            </a:extLst>
          </p:cNvPr>
          <p:cNvSpPr txBox="1"/>
          <p:nvPr/>
        </p:nvSpPr>
        <p:spPr>
          <a:xfrm>
            <a:off x="6858276" y="5668455"/>
            <a:ext cx="492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表格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：元路径及其所属</a:t>
            </a:r>
            <a:r>
              <a:rPr kumimoji="1" lang="en-US" altLang="zh-CN" dirty="0"/>
              <a:t>aspect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7326" y="1483742"/>
            <a:ext cx="7164481" cy="93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4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17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" y="16180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 </a:t>
            </a:r>
            <a:r>
              <a:rPr lang="zh-CN" altLang="en-US" sz="4000" b="1" dirty="0">
                <a:solidFill>
                  <a:schemeClr val="bg1"/>
                </a:solidFill>
              </a:rPr>
              <a:t>评价指标</a:t>
            </a:r>
            <a:endParaRPr lang="zh-CN" altLang="en-US" sz="3800" b="1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653C3E5-D9A5-4342-97BE-B52300F01293}"/>
              </a:ext>
            </a:extLst>
          </p:cNvPr>
          <p:cNvSpPr txBox="1"/>
          <p:nvPr/>
        </p:nvSpPr>
        <p:spPr>
          <a:xfrm>
            <a:off x="372836" y="1427216"/>
            <a:ext cx="7347330" cy="2989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lang="en" altLang="zh-CN" sz="3200" dirty="0" smtClean="0">
                <a:solidFill>
                  <a:schemeClr val="accent5">
                    <a:lumMod val="75000"/>
                  </a:schemeClr>
                </a:solidFill>
              </a:rPr>
              <a:t>eave-one-out</a:t>
            </a:r>
            <a:endParaRPr kumimoji="1" lang="en-US" altLang="zh-CN" sz="32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400" dirty="0" smtClean="0">
                <a:solidFill>
                  <a:schemeClr val="accent5">
                    <a:lumMod val="75000"/>
                  </a:schemeClr>
                </a:solidFill>
              </a:rPr>
              <a:t>HR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400" dirty="0" smtClean="0">
                <a:solidFill>
                  <a:schemeClr val="accent5">
                    <a:lumMod val="75000"/>
                  </a:schemeClr>
                </a:solidFill>
              </a:rPr>
              <a:t>NDCG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236" y="2842658"/>
            <a:ext cx="2391398" cy="8898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237" y="4746037"/>
            <a:ext cx="6322170" cy="129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8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18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" y="16180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 </a:t>
            </a:r>
            <a:r>
              <a:rPr lang="en-US" altLang="zh-CN" sz="4000" b="1" dirty="0" smtClean="0">
                <a:solidFill>
                  <a:schemeClr val="bg1"/>
                </a:solidFill>
              </a:rPr>
              <a:t>Baselines</a:t>
            </a:r>
            <a:endParaRPr lang="zh-CN" altLang="en-US" sz="3800" b="1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653C3E5-D9A5-4342-97BE-B52300F01293}"/>
              </a:ext>
            </a:extLst>
          </p:cNvPr>
          <p:cNvSpPr txBox="1"/>
          <p:nvPr/>
        </p:nvSpPr>
        <p:spPr>
          <a:xfrm>
            <a:off x="372836" y="1681543"/>
            <a:ext cx="11819164" cy="389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olidFill>
                  <a:schemeClr val="accent5">
                    <a:lumMod val="75000"/>
                  </a:schemeClr>
                </a:solidFill>
              </a:rPr>
              <a:t>NeuACF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 err="1" smtClean="0">
                <a:solidFill>
                  <a:schemeClr val="accent5">
                    <a:lumMod val="75000"/>
                  </a:schemeClr>
                </a:solidFill>
              </a:rPr>
              <a:t>ItemPop</a:t>
            </a:r>
            <a:r>
              <a:rPr kumimoji="1" lang="en-US" altLang="zh-CN" sz="28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kumimoji="1" lang="en-US" altLang="zh-CN" sz="2800" dirty="0" err="1" smtClean="0">
                <a:solidFill>
                  <a:schemeClr val="accent5">
                    <a:lumMod val="75000"/>
                  </a:schemeClr>
                </a:solidFill>
              </a:rPr>
              <a:t>ItemKNN</a:t>
            </a:r>
            <a:endParaRPr kumimoji="1" lang="en-US" altLang="zh-CN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chemeClr val="accent5">
                    <a:lumMod val="75000"/>
                  </a:schemeClr>
                </a:solidFill>
              </a:rPr>
              <a:t>Matrix </a:t>
            </a:r>
            <a:r>
              <a:rPr kumimoji="1" lang="en-US" altLang="zh-CN" sz="2800" dirty="0" smtClean="0">
                <a:solidFill>
                  <a:schemeClr val="accent5">
                    <a:lumMod val="75000"/>
                  </a:schemeClr>
                </a:solidFill>
              </a:rPr>
              <a:t>Factorization</a:t>
            </a:r>
            <a:r>
              <a:rPr kumimoji="1" lang="zh-CN" altLang="en-US" sz="2800" dirty="0" smtClean="0">
                <a:solidFill>
                  <a:schemeClr val="accent5">
                    <a:lumMod val="75000"/>
                  </a:schemeClr>
                </a:solidFill>
              </a:rPr>
              <a:t>（</a:t>
            </a:r>
            <a:r>
              <a:rPr kumimoji="1" lang="en-US" altLang="zh-CN" sz="2800" dirty="0" smtClean="0">
                <a:solidFill>
                  <a:schemeClr val="accent5">
                    <a:lumMod val="75000"/>
                  </a:schemeClr>
                </a:solidFill>
              </a:rPr>
              <a:t>MF</a:t>
            </a:r>
            <a:r>
              <a:rPr kumimoji="1" lang="zh-CN" altLang="en-US" sz="2800" dirty="0" smtClean="0">
                <a:solidFill>
                  <a:schemeClr val="accent5">
                    <a:lumMod val="75000"/>
                  </a:schemeClr>
                </a:solidFill>
              </a:rPr>
              <a:t>）</a:t>
            </a:r>
            <a:r>
              <a:rPr kumimoji="1" lang="en-US" altLang="zh-CN" sz="2800" dirty="0" smtClean="0">
                <a:solidFill>
                  <a:schemeClr val="accent5">
                    <a:lumMod val="75000"/>
                  </a:schemeClr>
                </a:solidFill>
              </a:rPr>
              <a:t>	element-wise </a:t>
            </a:r>
            <a:r>
              <a:rPr kumimoji="1" lang="en-US" altLang="zh-CN" sz="2800" dirty="0">
                <a:solidFill>
                  <a:schemeClr val="accent5">
                    <a:lumMod val="75000"/>
                  </a:schemeClr>
                </a:solidFill>
              </a:rPr>
              <a:t>Alternating Least </a:t>
            </a:r>
            <a:r>
              <a:rPr kumimoji="1" lang="en-US" altLang="zh-CN" sz="2800" dirty="0" smtClean="0">
                <a:solidFill>
                  <a:schemeClr val="accent5">
                    <a:lumMod val="75000"/>
                  </a:schemeClr>
                </a:solidFill>
              </a:rPr>
              <a:t>Squares</a:t>
            </a:r>
            <a:r>
              <a:rPr kumimoji="1" lang="zh-CN" altLang="en-US" sz="2800" dirty="0" smtClean="0">
                <a:solidFill>
                  <a:schemeClr val="accent5">
                    <a:lumMod val="75000"/>
                  </a:schemeClr>
                </a:solidFill>
              </a:rPr>
              <a:t>（</a:t>
            </a:r>
            <a:r>
              <a:rPr kumimoji="1" lang="en-US" altLang="zh-CN" sz="2800" dirty="0" err="1" smtClean="0">
                <a:solidFill>
                  <a:schemeClr val="accent5">
                    <a:lumMod val="75000"/>
                  </a:schemeClr>
                </a:solidFill>
              </a:rPr>
              <a:t>eALS</a:t>
            </a:r>
            <a:r>
              <a:rPr kumimoji="1" lang="zh-CN" altLang="en-US" sz="2800" dirty="0" smtClean="0">
                <a:solidFill>
                  <a:schemeClr val="accent5">
                    <a:lumMod val="75000"/>
                  </a:schemeClr>
                </a:solidFill>
              </a:rPr>
              <a:t>）</a:t>
            </a:r>
            <a:endParaRPr kumimoji="1" lang="en-US" altLang="zh-CN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chemeClr val="accent5">
                    <a:lumMod val="75000"/>
                  </a:schemeClr>
                </a:solidFill>
              </a:rPr>
              <a:t>Bayesian Personalized </a:t>
            </a:r>
            <a:r>
              <a:rPr kumimoji="1" lang="en-US" altLang="zh-CN" sz="2800" dirty="0" smtClean="0">
                <a:solidFill>
                  <a:schemeClr val="accent5">
                    <a:lumMod val="75000"/>
                  </a:schemeClr>
                </a:solidFill>
              </a:rPr>
              <a:t>Ranking</a:t>
            </a:r>
            <a:r>
              <a:rPr kumimoji="1" lang="zh-CN" altLang="en-US" sz="2800" dirty="0" smtClean="0">
                <a:solidFill>
                  <a:schemeClr val="accent5">
                    <a:lumMod val="75000"/>
                  </a:schemeClr>
                </a:solidFill>
              </a:rPr>
              <a:t>（</a:t>
            </a:r>
            <a:r>
              <a:rPr kumimoji="1" lang="en-US" altLang="zh-CN" sz="2800" dirty="0" smtClean="0">
                <a:solidFill>
                  <a:schemeClr val="accent5">
                    <a:lumMod val="75000"/>
                  </a:schemeClr>
                </a:solidFill>
              </a:rPr>
              <a:t>BPR</a:t>
            </a:r>
            <a:r>
              <a:rPr kumimoji="1" lang="zh-CN" altLang="en-US" sz="2800" dirty="0" smtClean="0">
                <a:solidFill>
                  <a:schemeClr val="accent5">
                    <a:lumMod val="75000"/>
                  </a:schemeClr>
                </a:solidFill>
              </a:rPr>
              <a:t>）</a:t>
            </a:r>
            <a:endParaRPr kumimoji="1" lang="en-US" altLang="zh-CN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chemeClr val="accent5">
                    <a:lumMod val="75000"/>
                  </a:schemeClr>
                </a:solidFill>
              </a:rPr>
              <a:t>Deep Matrix Factorization </a:t>
            </a:r>
            <a:r>
              <a:rPr kumimoji="1" lang="en-US" altLang="zh-CN" sz="2800" dirty="0" smtClean="0">
                <a:solidFill>
                  <a:schemeClr val="accent5">
                    <a:lumMod val="75000"/>
                  </a:schemeClr>
                </a:solidFill>
              </a:rPr>
              <a:t>Models</a:t>
            </a:r>
            <a:r>
              <a:rPr kumimoji="1" lang="zh-CN" altLang="en-US" sz="2800" dirty="0" smtClean="0">
                <a:solidFill>
                  <a:schemeClr val="accent5">
                    <a:lumMod val="75000"/>
                  </a:schemeClr>
                </a:solidFill>
              </a:rPr>
              <a:t>（</a:t>
            </a:r>
            <a:r>
              <a:rPr kumimoji="1" lang="en-US" altLang="zh-CN" sz="2800" dirty="0" smtClean="0">
                <a:solidFill>
                  <a:schemeClr val="accent5">
                    <a:lumMod val="75000"/>
                  </a:schemeClr>
                </a:solidFill>
              </a:rPr>
              <a:t>DMF</a:t>
            </a:r>
            <a:r>
              <a:rPr kumimoji="1" lang="zh-CN" altLang="en-US" sz="2800" dirty="0" smtClean="0">
                <a:solidFill>
                  <a:schemeClr val="accent5">
                    <a:lumMod val="75000"/>
                  </a:schemeClr>
                </a:solidFill>
              </a:rPr>
              <a:t>）</a:t>
            </a:r>
            <a:endParaRPr kumimoji="1" lang="en-US" altLang="zh-CN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 smtClean="0">
                <a:solidFill>
                  <a:schemeClr val="accent5">
                    <a:lumMod val="75000"/>
                  </a:schemeClr>
                </a:solidFill>
              </a:rPr>
              <a:t>Neural </a:t>
            </a:r>
            <a:r>
              <a:rPr kumimoji="1" lang="en-US" altLang="zh-CN" sz="2800" dirty="0" err="1">
                <a:solidFill>
                  <a:schemeClr val="accent5">
                    <a:lumMod val="75000"/>
                  </a:schemeClr>
                </a:solidFill>
              </a:rPr>
              <a:t>networkbased</a:t>
            </a:r>
            <a:r>
              <a:rPr kumimoji="1" lang="en-US" altLang="zh-CN" sz="2800" dirty="0">
                <a:solidFill>
                  <a:schemeClr val="accent5">
                    <a:lumMod val="75000"/>
                  </a:schemeClr>
                </a:solidFill>
              </a:rPr>
              <a:t> Collaborative </a:t>
            </a:r>
            <a:r>
              <a:rPr kumimoji="1" lang="en-US" altLang="zh-CN" sz="2800" dirty="0" smtClean="0">
                <a:solidFill>
                  <a:schemeClr val="accent5">
                    <a:lumMod val="75000"/>
                  </a:schemeClr>
                </a:solidFill>
              </a:rPr>
              <a:t>Filtering</a:t>
            </a:r>
            <a:r>
              <a:rPr kumimoji="1" lang="zh-CN" altLang="en-US" sz="2800" dirty="0" smtClean="0">
                <a:solidFill>
                  <a:schemeClr val="accent5">
                    <a:lumMod val="75000"/>
                  </a:schemeClr>
                </a:solidFill>
              </a:rPr>
              <a:t>（</a:t>
            </a:r>
            <a:r>
              <a:rPr kumimoji="1" lang="en-US" altLang="zh-CN" sz="2800" dirty="0" smtClean="0">
                <a:solidFill>
                  <a:schemeClr val="accent5">
                    <a:lumMod val="75000"/>
                  </a:schemeClr>
                </a:solidFill>
              </a:rPr>
              <a:t>NCF</a:t>
            </a:r>
            <a:r>
              <a:rPr kumimoji="1" lang="zh-CN" altLang="en-US" sz="2800" dirty="0" smtClean="0">
                <a:solidFill>
                  <a:schemeClr val="accent5">
                    <a:lumMod val="75000"/>
                  </a:schemeClr>
                </a:solidFill>
              </a:rPr>
              <a:t>）</a:t>
            </a:r>
            <a:endParaRPr kumimoji="1" lang="en-US" altLang="zh-CN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19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" y="16180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 </a:t>
            </a:r>
            <a:r>
              <a:rPr lang="zh-CN" altLang="en-US" sz="4000" b="1" dirty="0">
                <a:solidFill>
                  <a:schemeClr val="bg1"/>
                </a:solidFill>
              </a:rPr>
              <a:t>实验结果</a:t>
            </a:r>
            <a:endParaRPr lang="zh-CN" altLang="en-US" sz="3800" b="1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37" y="1121230"/>
            <a:ext cx="10399125" cy="518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1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2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3337" y="1549659"/>
            <a:ext cx="11498663" cy="300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chemeClr val="accent5">
                    <a:lumMod val="50000"/>
                  </a:schemeClr>
                </a:solidFill>
              </a:rPr>
              <a:t>选题背景</a:t>
            </a:r>
            <a:endParaRPr lang="en-US" altLang="zh-CN" sz="26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Aspect-level Collaborative Filtering model based on Metric Learning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（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ACFML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）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实验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总结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4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20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" y="16180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 </a:t>
            </a:r>
            <a:r>
              <a:rPr lang="zh-CN" altLang="en-US" sz="4000" b="1" dirty="0">
                <a:solidFill>
                  <a:schemeClr val="bg1"/>
                </a:solidFill>
              </a:rPr>
              <a:t>实验结果</a:t>
            </a:r>
            <a:endParaRPr lang="zh-CN" altLang="en-US" sz="38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51" y="2654845"/>
            <a:ext cx="3730499" cy="24905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738" y="2654845"/>
            <a:ext cx="3774805" cy="24905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731" y="2654845"/>
            <a:ext cx="3774805" cy="249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21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B1D534-FF96-614D-A295-2FB9728437DB}"/>
              </a:ext>
            </a:extLst>
          </p:cNvPr>
          <p:cNvSpPr txBox="1"/>
          <p:nvPr/>
        </p:nvSpPr>
        <p:spPr>
          <a:xfrm>
            <a:off x="693336" y="1536194"/>
            <a:ext cx="11498664" cy="3174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chemeClr val="accent5">
                    <a:lumMod val="75000"/>
                  </a:schemeClr>
                </a:solidFill>
              </a:rPr>
              <a:t>选题背景</a:t>
            </a:r>
            <a:endParaRPr lang="en-US" altLang="zh-CN" sz="2600" dirty="0">
              <a:solidFill>
                <a:schemeClr val="accent5">
                  <a:lumMod val="75000"/>
                </a:schemeClr>
              </a:solidFill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chemeClr val="accent5">
                    <a:lumMod val="75000"/>
                  </a:schemeClr>
                </a:solidFill>
              </a:rPr>
              <a:t>Aspect-level Collaborative Filtering model based on Metric Learning</a:t>
            </a:r>
            <a:r>
              <a:rPr lang="zh-CN" altLang="en-US" sz="2600" dirty="0">
                <a:solidFill>
                  <a:schemeClr val="accent5">
                    <a:lumMod val="75000"/>
                  </a:schemeClr>
                </a:solidFill>
              </a:rPr>
              <a:t>（</a:t>
            </a:r>
            <a:r>
              <a:rPr lang="en-US" altLang="zh-CN" sz="2600" dirty="0">
                <a:solidFill>
                  <a:schemeClr val="accent5">
                    <a:lumMod val="75000"/>
                  </a:schemeClr>
                </a:solidFill>
              </a:rPr>
              <a:t>ACFML</a:t>
            </a:r>
            <a:r>
              <a:rPr lang="zh-CN" altLang="en-US" sz="2600" dirty="0">
                <a:solidFill>
                  <a:schemeClr val="accent5">
                    <a:lumMod val="75000"/>
                  </a:schemeClr>
                </a:solidFill>
              </a:rPr>
              <a:t>）</a:t>
            </a:r>
            <a:endParaRPr lang="en-US" altLang="zh-CN" sz="2600" dirty="0">
              <a:solidFill>
                <a:schemeClr val="accent5">
                  <a:lumMod val="75000"/>
                </a:schemeClr>
              </a:solidFill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chemeClr val="accent5">
                    <a:lumMod val="75000"/>
                  </a:schemeClr>
                </a:solidFill>
              </a:rPr>
              <a:t>实验</a:t>
            </a:r>
            <a:endParaRPr lang="en-US" altLang="zh-CN" sz="2600" dirty="0">
              <a:solidFill>
                <a:schemeClr val="accent5">
                  <a:lumMod val="75000"/>
                </a:schemeClr>
              </a:solidFill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chemeClr val="accent5">
                    <a:lumMod val="50000"/>
                  </a:schemeClr>
                </a:solidFill>
              </a:rPr>
              <a:t>总结</a:t>
            </a:r>
            <a:endParaRPr lang="en-US" altLang="zh-CN" sz="26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8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22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本占位符 9">
            <a:extLst>
              <a:ext uri="{FF2B5EF4-FFF2-40B4-BE49-F238E27FC236}">
                <a16:creationId xmlns:a16="http://schemas.microsoft.com/office/drawing/2014/main" id="{8DA0D800-9933-724D-84FE-63E9CE5E8744}"/>
              </a:ext>
            </a:extLst>
          </p:cNvPr>
          <p:cNvSpPr txBox="1">
            <a:spLocks/>
          </p:cNvSpPr>
          <p:nvPr/>
        </p:nvSpPr>
        <p:spPr>
          <a:xfrm>
            <a:off x="509585" y="1477819"/>
            <a:ext cx="5588791" cy="11120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45587"/>
                </a:solidFill>
              </a:rPr>
              <a:t>主要成果</a:t>
            </a:r>
            <a:endParaRPr lang="zh-CN" altLang="en-US" dirty="0">
              <a:solidFill>
                <a:srgbClr val="245587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zh-CN" altLang="en-US" dirty="0">
                <a:solidFill>
                  <a:srgbClr val="245587"/>
                </a:solidFill>
              </a:rPr>
              <a:t>引入 </a:t>
            </a:r>
            <a:r>
              <a:rPr lang="en-US" altLang="zh-CN" dirty="0">
                <a:solidFill>
                  <a:srgbClr val="245587"/>
                </a:solidFill>
              </a:rPr>
              <a:t>metric learning</a:t>
            </a:r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zh-CN" altLang="en-US" dirty="0" smtClean="0">
                <a:solidFill>
                  <a:srgbClr val="245587"/>
                </a:solidFill>
              </a:rPr>
              <a:t>利用 </a:t>
            </a:r>
            <a:r>
              <a:rPr lang="en-US" altLang="zh-CN" dirty="0" smtClean="0">
                <a:solidFill>
                  <a:srgbClr val="245587"/>
                </a:solidFill>
              </a:rPr>
              <a:t>pair-wise </a:t>
            </a:r>
            <a:r>
              <a:rPr lang="zh-CN" altLang="en-US" dirty="0" smtClean="0">
                <a:solidFill>
                  <a:srgbClr val="245587"/>
                </a:solidFill>
              </a:rPr>
              <a:t>损失函数</a:t>
            </a:r>
            <a:endParaRPr lang="en-US" altLang="zh-CN" dirty="0" smtClean="0">
              <a:solidFill>
                <a:srgbClr val="245587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zh-CN" altLang="en-US" dirty="0" smtClean="0">
                <a:solidFill>
                  <a:srgbClr val="245587"/>
                </a:solidFill>
              </a:rPr>
              <a:t>性能优越</a:t>
            </a:r>
            <a:endParaRPr lang="en-US" altLang="zh-CN" dirty="0">
              <a:solidFill>
                <a:srgbClr val="245587"/>
              </a:solidFill>
            </a:endParaRPr>
          </a:p>
        </p:txBody>
      </p:sp>
      <p:sp>
        <p:nvSpPr>
          <p:cNvPr id="8" name="文本占位符 9">
            <a:extLst>
              <a:ext uri="{FF2B5EF4-FFF2-40B4-BE49-F238E27FC236}">
                <a16:creationId xmlns:a16="http://schemas.microsoft.com/office/drawing/2014/main" id="{8DA0D800-9933-724D-84FE-63E9CE5E8744}"/>
              </a:ext>
            </a:extLst>
          </p:cNvPr>
          <p:cNvSpPr txBox="1">
            <a:spLocks/>
          </p:cNvSpPr>
          <p:nvPr/>
        </p:nvSpPr>
        <p:spPr>
          <a:xfrm>
            <a:off x="507209" y="4171941"/>
            <a:ext cx="5588791" cy="11120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245587"/>
                </a:solidFill>
              </a:rPr>
              <a:t>未来工作</a:t>
            </a:r>
            <a:endParaRPr lang="zh-CN" altLang="en-US" dirty="0">
              <a:solidFill>
                <a:srgbClr val="245587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zh-CN" altLang="en-US" dirty="0" smtClean="0">
                <a:solidFill>
                  <a:srgbClr val="245587"/>
                </a:solidFill>
              </a:rPr>
              <a:t>平衡数据量与性能</a:t>
            </a:r>
            <a:endParaRPr lang="en-US" altLang="zh-CN" dirty="0">
              <a:solidFill>
                <a:srgbClr val="245587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zh-CN" altLang="en-US" dirty="0">
                <a:solidFill>
                  <a:srgbClr val="245587"/>
                </a:solidFill>
              </a:rPr>
              <a:t>隐式反馈</a:t>
            </a:r>
            <a:endParaRPr lang="en-US" altLang="zh-CN" dirty="0">
              <a:solidFill>
                <a:srgbClr val="2455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9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23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7510B39-4A24-6946-AD78-9799F02A24E7}"/>
              </a:ext>
            </a:extLst>
          </p:cNvPr>
          <p:cNvGrpSpPr/>
          <p:nvPr/>
        </p:nvGrpSpPr>
        <p:grpSpPr>
          <a:xfrm>
            <a:off x="3242616" y="2091077"/>
            <a:ext cx="5706768" cy="2601839"/>
            <a:chOff x="3242616" y="1786277"/>
            <a:chExt cx="5706768" cy="2601839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>
            <a:xfrm>
              <a:off x="3242616" y="1786277"/>
              <a:ext cx="5706768" cy="12635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537"/>
              <a:r>
                <a:rPr lang="en-US" altLang="zh-CN" sz="8800" b="1" dirty="0">
                  <a:solidFill>
                    <a:schemeClr val="accent5">
                      <a:lumMod val="50000"/>
                    </a:schemeClr>
                  </a:solidFill>
                  <a:ea typeface="宋体" panose="02010600030101010101" pitchFamily="2" charset="-122"/>
                </a:rPr>
                <a:t>Thanks! </a:t>
              </a: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4453205" y="3235591"/>
              <a:ext cx="3285590" cy="1152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287338" indent="-287338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 algn="ctr"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zh-CN" sz="8000" dirty="0">
                  <a:solidFill>
                    <a:schemeClr val="accent5">
                      <a:lumMod val="50000"/>
                    </a:schemeClr>
                  </a:solidFill>
                </a:rPr>
                <a:t>Q&amp;A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DE7CE569-F417-2B41-8242-704599361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191" y="4936534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3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" y="10701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000" b="1" dirty="0" smtClean="0">
                <a:solidFill>
                  <a:prstClr val="white"/>
                </a:solidFill>
              </a:rPr>
              <a:t> 推荐</a:t>
            </a:r>
            <a:r>
              <a:rPr lang="zh-CN" altLang="en-US" sz="4000" b="1" dirty="0">
                <a:solidFill>
                  <a:prstClr val="white"/>
                </a:solidFill>
              </a:rPr>
              <a:t>系统</a:t>
            </a:r>
            <a:endParaRPr lang="zh-CN" altLang="en-US" sz="3800" b="1" dirty="0">
              <a:solidFill>
                <a:prstClr val="white"/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4E32A30-2D1E-584E-81BB-1D675A0BC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166" y="2409371"/>
            <a:ext cx="3924300" cy="2616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FF8A14B-D16D-2940-969D-E419CC6ABB6D}"/>
              </a:ext>
            </a:extLst>
          </p:cNvPr>
          <p:cNvSpPr txBox="1"/>
          <p:nvPr/>
        </p:nvSpPr>
        <p:spPr>
          <a:xfrm>
            <a:off x="372836" y="1427216"/>
            <a:ext cx="7347330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" sz="2800" b="1" dirty="0">
                <a:solidFill>
                  <a:schemeClr val="accent5">
                    <a:lumMod val="75000"/>
                  </a:schemeClr>
                </a:solidFill>
              </a:rPr>
              <a:t>推荐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解决信息过载的有效方法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混合推荐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" altLang="zh-CN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异质信息网络</a:t>
            </a:r>
            <a:endParaRPr kumimoji="1" lang="en-US" altLang="zh-CN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融合多种类型对象及其复杂交互关系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包含丰富语义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13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" y="10701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dirty="0" smtClean="0">
                <a:solidFill>
                  <a:prstClr val="white"/>
                </a:solidFill>
              </a:rPr>
              <a:t> </a:t>
            </a:r>
            <a:r>
              <a:rPr lang="en-US" altLang="zh-CN" sz="4000" b="1" dirty="0" err="1" smtClean="0">
                <a:solidFill>
                  <a:prstClr val="white"/>
                </a:solidFill>
              </a:rPr>
              <a:t>NeuACF</a:t>
            </a:r>
            <a:endParaRPr lang="en-US" altLang="zh-CN" sz="4000" b="1" dirty="0">
              <a:solidFill>
                <a:prstClr val="white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1CEF22D-3C53-2D40-999E-CB1114D90A8D}"/>
              </a:ext>
            </a:extLst>
          </p:cNvPr>
          <p:cNvGrpSpPr/>
          <p:nvPr/>
        </p:nvGrpSpPr>
        <p:grpSpPr>
          <a:xfrm>
            <a:off x="1937757" y="2216884"/>
            <a:ext cx="8316485" cy="4019103"/>
            <a:chOff x="968192" y="1453344"/>
            <a:chExt cx="9760684" cy="4535054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58880D2C-10B8-2846-9BE4-AB1BCA8C2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8504" y="3884025"/>
              <a:ext cx="1471731" cy="1853291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E6183ACB-B9ED-C84A-81F0-DF4D56B11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62775" y="3905422"/>
              <a:ext cx="1566101" cy="1976632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2DF6CF34-8D7D-DB44-94D8-2BA98F57D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44848" y="1543229"/>
              <a:ext cx="1566100" cy="1976632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F675503A-7A76-2040-8F19-F92661C5D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017" y="1583375"/>
              <a:ext cx="1616176" cy="2026131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D6ADD241-C451-0844-9F60-E440A83CF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192" y="2570403"/>
              <a:ext cx="3380911" cy="2646546"/>
            </a:xfrm>
            <a:prstGeom prst="rect">
              <a:avLst/>
            </a:prstGeom>
          </p:spPr>
        </p:pic>
        <p:sp>
          <p:nvSpPr>
            <p:cNvPr id="35" name="左大括号 34">
              <a:extLst>
                <a:ext uri="{FF2B5EF4-FFF2-40B4-BE49-F238E27FC236}">
                  <a16:creationId xmlns:a16="http://schemas.microsoft.com/office/drawing/2014/main" id="{DA299F97-AF1B-B649-8BBF-3DCA4E73B167}"/>
                </a:ext>
              </a:extLst>
            </p:cNvPr>
            <p:cNvSpPr/>
            <p:nvPr/>
          </p:nvSpPr>
          <p:spPr>
            <a:xfrm>
              <a:off x="4141977" y="2717530"/>
              <a:ext cx="546998" cy="2134252"/>
            </a:xfrm>
            <a:prstGeom prst="leftBrace">
              <a:avLst>
                <a:gd name="adj1" fmla="val 0"/>
                <a:gd name="adj2" fmla="val 50000"/>
              </a:avLst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95F610DE-5834-2B4A-B329-A42D32A2C8D4}"/>
                </a:ext>
              </a:extLst>
            </p:cNvPr>
            <p:cNvGrpSpPr/>
            <p:nvPr/>
          </p:nvGrpSpPr>
          <p:grpSpPr>
            <a:xfrm>
              <a:off x="6865872" y="2607101"/>
              <a:ext cx="1850653" cy="2488111"/>
              <a:chOff x="5335979" y="2214480"/>
              <a:chExt cx="1850653" cy="2488111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8F79739-7365-B94A-842F-74B7E644810B}"/>
                  </a:ext>
                </a:extLst>
              </p:cNvPr>
              <p:cNvSpPr txBox="1"/>
              <p:nvPr/>
            </p:nvSpPr>
            <p:spPr>
              <a:xfrm rot="4125544">
                <a:off x="4845409" y="3394624"/>
                <a:ext cx="2246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245587"/>
                    </a:solidFill>
                  </a:rPr>
                  <a:t>purchase</a:t>
                </a:r>
                <a:r>
                  <a:rPr kumimoji="1" lang="zh-CN" altLang="en-US" dirty="0">
                    <a:solidFill>
                      <a:srgbClr val="245587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245587"/>
                    </a:solidFill>
                  </a:rPr>
                  <a:t>history</a:t>
                </a:r>
                <a:endParaRPr kumimoji="1" lang="zh-CN" altLang="en-US" dirty="0">
                  <a:solidFill>
                    <a:srgbClr val="245587"/>
                  </a:solidFill>
                </a:endParaRPr>
              </a:p>
            </p:txBody>
          </p:sp>
          <p:cxnSp>
            <p:nvCxnSpPr>
              <p:cNvPr id="38" name="曲线连接符 37">
                <a:extLst>
                  <a:ext uri="{FF2B5EF4-FFF2-40B4-BE49-F238E27FC236}">
                    <a16:creationId xmlns:a16="http://schemas.microsoft.com/office/drawing/2014/main" id="{B627BCAE-E092-2842-9179-3DF66A60084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50171" y="2400288"/>
                <a:ext cx="2222270" cy="1850653"/>
              </a:xfrm>
              <a:prstGeom prst="curvedConnector3">
                <a:avLst>
                  <a:gd name="adj1" fmla="val 97869"/>
                </a:avLst>
              </a:prstGeom>
              <a:ln w="508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849C7BF2-F00C-6245-A86E-E8538BD06933}"/>
                </a:ext>
              </a:extLst>
            </p:cNvPr>
            <p:cNvGrpSpPr/>
            <p:nvPr/>
          </p:nvGrpSpPr>
          <p:grpSpPr>
            <a:xfrm>
              <a:off x="7460355" y="4876294"/>
              <a:ext cx="1285173" cy="387866"/>
              <a:chOff x="7460355" y="4876294"/>
              <a:chExt cx="1285173" cy="387866"/>
            </a:xfrm>
          </p:grpSpPr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20CCEC20-1AF6-6E46-925E-A5A698B92704}"/>
                  </a:ext>
                </a:extLst>
              </p:cNvPr>
              <p:cNvCxnSpPr/>
              <p:nvPr/>
            </p:nvCxnSpPr>
            <p:spPr>
              <a:xfrm>
                <a:off x="7460355" y="4876294"/>
                <a:ext cx="1285173" cy="0"/>
              </a:xfrm>
              <a:prstGeom prst="straightConnector1">
                <a:avLst/>
              </a:prstGeom>
              <a:ln w="508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79BB51A-3480-9E47-A323-8202C8A0A958}"/>
                  </a:ext>
                </a:extLst>
              </p:cNvPr>
              <p:cNvSpPr txBox="1"/>
              <p:nvPr/>
            </p:nvSpPr>
            <p:spPr>
              <a:xfrm>
                <a:off x="7721727" y="4894828"/>
                <a:ext cx="762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245587"/>
                    </a:solidFill>
                  </a:rPr>
                  <a:t>brand</a:t>
                </a:r>
                <a:r>
                  <a:rPr kumimoji="1" lang="zh-CN" alt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</a:p>
            </p:txBody>
          </p:sp>
        </p:grpSp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81AD7694-3B0F-D948-876B-9F279736D1DE}"/>
                </a:ext>
              </a:extLst>
            </p:cNvPr>
            <p:cNvSpPr/>
            <p:nvPr/>
          </p:nvSpPr>
          <p:spPr>
            <a:xfrm>
              <a:off x="4850545" y="1453344"/>
              <a:ext cx="1888036" cy="4535054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5587C742-87CD-884D-9CF4-6A3EDBF9B6D7}"/>
                </a:ext>
              </a:extLst>
            </p:cNvPr>
            <p:cNvGrpSpPr/>
            <p:nvPr/>
          </p:nvGrpSpPr>
          <p:grpSpPr>
            <a:xfrm>
              <a:off x="7177421" y="2199791"/>
              <a:ext cx="1851040" cy="431676"/>
              <a:chOff x="7177421" y="2199791"/>
              <a:chExt cx="1851040" cy="431676"/>
            </a:xfrm>
          </p:grpSpPr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AEB96C4-4591-014B-A6BC-217ABAA0E4B5}"/>
                  </a:ext>
                </a:extLst>
              </p:cNvPr>
              <p:cNvSpPr txBox="1"/>
              <p:nvPr/>
            </p:nvSpPr>
            <p:spPr>
              <a:xfrm>
                <a:off x="7177421" y="2199791"/>
                <a:ext cx="1851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245587"/>
                    </a:solidFill>
                  </a:rPr>
                  <a:t>purchase</a:t>
                </a:r>
                <a:r>
                  <a:rPr kumimoji="1" lang="zh-CN" altLang="en-US" dirty="0">
                    <a:solidFill>
                      <a:srgbClr val="245587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245587"/>
                    </a:solidFill>
                  </a:rPr>
                  <a:t>history</a:t>
                </a:r>
                <a:r>
                  <a:rPr kumimoji="1" lang="zh-CN" altLang="en-US" dirty="0">
                    <a:solidFill>
                      <a:srgbClr val="245587"/>
                    </a:solidFill>
                  </a:rPr>
                  <a:t> </a:t>
                </a:r>
              </a:p>
            </p:txBody>
          </p:sp>
          <p:cxnSp>
            <p:nvCxnSpPr>
              <p:cNvPr id="45" name="直线箭头连接符 44">
                <a:extLst>
                  <a:ext uri="{FF2B5EF4-FFF2-40B4-BE49-F238E27FC236}">
                    <a16:creationId xmlns:a16="http://schemas.microsoft.com/office/drawing/2014/main" id="{C8BEE811-1912-0648-848A-E34B09B1AEA5}"/>
                  </a:ext>
                </a:extLst>
              </p:cNvPr>
              <p:cNvCxnSpPr/>
              <p:nvPr/>
            </p:nvCxnSpPr>
            <p:spPr>
              <a:xfrm>
                <a:off x="7460355" y="2631467"/>
                <a:ext cx="1285173" cy="0"/>
              </a:xfrm>
              <a:prstGeom prst="straightConnector1">
                <a:avLst/>
              </a:prstGeom>
              <a:ln w="508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CD58D489-C89C-8B45-A348-C39ACF5900B5}"/>
              </a:ext>
            </a:extLst>
          </p:cNvPr>
          <p:cNvSpPr txBox="1"/>
          <p:nvPr/>
        </p:nvSpPr>
        <p:spPr>
          <a:xfrm>
            <a:off x="372836" y="1427216"/>
            <a:ext cx="73473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chemeClr val="accent5">
                    <a:lumMod val="75000"/>
                  </a:schemeClr>
                </a:solidFill>
              </a:rPr>
              <a:t>NeuACF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baseline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）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基于元路径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融合多方面语义信息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Ø"/>
            </a:pP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Ø"/>
            </a:pPr>
            <a:endParaRPr lang="en" altLang="zh-CN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" altLang="zh-CN" dirty="0">
              <a:solidFill>
                <a:schemeClr val="accent5">
                  <a:lumMod val="75000"/>
                </a:schemeClr>
              </a:solidFill>
            </a:endParaRPr>
          </a:p>
          <a:p>
            <a:endParaRPr kumimoji="1"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1F9B8A4-E425-0D4F-AC9D-5E81E4772030}"/>
              </a:ext>
            </a:extLst>
          </p:cNvPr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1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5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" y="168571"/>
            <a:ext cx="12192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800" b="1" dirty="0" err="1" smtClean="0">
                <a:solidFill>
                  <a:schemeClr val="bg1"/>
                </a:solidFill>
              </a:rPr>
              <a:t>NeuACF</a:t>
            </a:r>
            <a:endParaRPr lang="en-US" altLang="zh-CN" sz="3800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707C03-E8B0-5243-8A62-01AB1DD6A48B}"/>
              </a:ext>
            </a:extLst>
          </p:cNvPr>
          <p:cNvSpPr txBox="1"/>
          <p:nvPr/>
        </p:nvSpPr>
        <p:spPr>
          <a:xfrm>
            <a:off x="386904" y="1724662"/>
            <a:ext cx="4705350" cy="3168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 err="1">
                <a:solidFill>
                  <a:srgbClr val="FF0000"/>
                </a:solidFill>
              </a:rPr>
              <a:t>NeuACF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利用点积度量用户和物品间的交互可能性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使用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point-wise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损失函数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25CD52F-DD74-FE4E-B1D3-ADF47EB15783}"/>
              </a:ext>
            </a:extLst>
          </p:cNvPr>
          <p:cNvGrpSpPr/>
          <p:nvPr/>
        </p:nvGrpSpPr>
        <p:grpSpPr>
          <a:xfrm>
            <a:off x="5371487" y="1724662"/>
            <a:ext cx="5446061" cy="3168431"/>
            <a:chOff x="5217251" y="1724662"/>
            <a:chExt cx="5446061" cy="3168431"/>
          </a:xfrm>
        </p:grpSpPr>
        <p:sp>
          <p:nvSpPr>
            <p:cNvPr id="4" name="右箭头 3"/>
            <p:cNvSpPr/>
            <p:nvPr/>
          </p:nvSpPr>
          <p:spPr>
            <a:xfrm>
              <a:off x="5217251" y="2829792"/>
              <a:ext cx="892628" cy="47908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5217251" y="4370310"/>
              <a:ext cx="892628" cy="47908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9F8DFFB-6D3B-3147-9F89-EBA65A8BD2DD}"/>
                </a:ext>
              </a:extLst>
            </p:cNvPr>
            <p:cNvSpPr txBox="1"/>
            <p:nvPr/>
          </p:nvSpPr>
          <p:spPr>
            <a:xfrm>
              <a:off x="6646768" y="1724662"/>
              <a:ext cx="4016544" cy="3168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FF0000"/>
                  </a:solidFill>
                </a:rPr>
                <a:t>缺点</a:t>
              </a:r>
              <a:endParaRPr lang="en-US" altLang="zh-CN" sz="4000" b="1" dirty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accent5">
                      <a:lumMod val="75000"/>
                    </a:schemeClr>
                  </a:solidFill>
                </a:rPr>
                <a:t>✘</a:t>
              </a:r>
              <a:r>
                <a:rPr lang="zh-CN" altLang="en-US" sz="2400" dirty="0">
                  <a:solidFill>
                    <a:schemeClr val="accent5">
                      <a:lumMod val="75000"/>
                    </a:schemeClr>
                  </a:solidFill>
                </a:rPr>
                <a:t> 相似性的传递特征被破坏</a:t>
              </a:r>
              <a:endParaRPr lang="en-US" altLang="zh-CN" sz="24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Font typeface=".苹方-简 常规体"/>
                <a:buChar char="Ｘ"/>
              </a:pPr>
              <a:endParaRPr lang="en-US" altLang="zh-CN" sz="24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Font typeface=".苹方-简 常规体"/>
                <a:buChar char="Ｘ"/>
              </a:pPr>
              <a:endParaRPr lang="en-US" altLang="zh-CN" sz="24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accent5">
                      <a:lumMod val="75000"/>
                    </a:schemeClr>
                  </a:solidFill>
                </a:rPr>
                <a:t>✘</a:t>
              </a:r>
              <a:r>
                <a:rPr lang="zh-CN" altLang="en-US" sz="2400" dirty="0">
                  <a:solidFill>
                    <a:schemeClr val="accent5">
                      <a:lumMod val="75000"/>
                    </a:schemeClr>
                  </a:solidFill>
                </a:rPr>
                <a:t> 相对交互可能性更为重要</a:t>
              </a:r>
              <a:endParaRPr lang="en-US" altLang="zh-CN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7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6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B1D534-FF96-614D-A295-2FB9728437DB}"/>
              </a:ext>
            </a:extLst>
          </p:cNvPr>
          <p:cNvSpPr txBox="1"/>
          <p:nvPr/>
        </p:nvSpPr>
        <p:spPr>
          <a:xfrm>
            <a:off x="693336" y="1536194"/>
            <a:ext cx="11498664" cy="4246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chemeClr val="accent5">
                    <a:lumMod val="75000"/>
                  </a:schemeClr>
                </a:solidFill>
              </a:rPr>
              <a:t>选题背景</a:t>
            </a:r>
            <a:endParaRPr lang="en-US" altLang="zh-CN" sz="2600" dirty="0">
              <a:solidFill>
                <a:schemeClr val="accent5">
                  <a:lumMod val="75000"/>
                </a:schemeClr>
              </a:solidFill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chemeClr val="accent5">
                    <a:lumMod val="50000"/>
                  </a:schemeClr>
                </a:solidFill>
              </a:rPr>
              <a:t>Aspect-level Collaborative Filtering model based on Metric Learning</a:t>
            </a:r>
            <a:r>
              <a:rPr lang="zh-CN" altLang="en-US" sz="2600" b="1" dirty="0">
                <a:solidFill>
                  <a:schemeClr val="accent5">
                    <a:lumMod val="50000"/>
                  </a:schemeClr>
                </a:solidFill>
              </a:rPr>
              <a:t>（</a:t>
            </a:r>
            <a:r>
              <a:rPr lang="en-US" altLang="zh-CN" sz="2600" b="1" dirty="0">
                <a:solidFill>
                  <a:schemeClr val="accent5">
                    <a:lumMod val="50000"/>
                  </a:schemeClr>
                </a:solidFill>
              </a:rPr>
              <a:t>ACFML</a:t>
            </a:r>
            <a:r>
              <a:rPr lang="zh-CN" altLang="en-US" sz="2600" b="1" dirty="0">
                <a:solidFill>
                  <a:schemeClr val="accent5">
                    <a:lumMod val="50000"/>
                  </a:schemeClr>
                </a:solidFill>
              </a:rPr>
              <a:t>）</a:t>
            </a:r>
            <a:endParaRPr lang="en-US" altLang="zh-CN" sz="26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chemeClr val="accent5">
                    <a:lumMod val="75000"/>
                  </a:schemeClr>
                </a:solidFill>
              </a:rPr>
              <a:t>实验</a:t>
            </a:r>
            <a:endParaRPr lang="en-US" altLang="zh-CN" sz="2600" dirty="0">
              <a:solidFill>
                <a:schemeClr val="accent5">
                  <a:lumMod val="75000"/>
                </a:schemeClr>
              </a:solidFill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chemeClr val="accent5">
                    <a:lumMod val="75000"/>
                  </a:schemeClr>
                </a:solidFill>
              </a:rPr>
              <a:t>总结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5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7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7900BF-6A53-9244-8A44-3C06D9950DEB}"/>
              </a:ext>
            </a:extLst>
          </p:cNvPr>
          <p:cNvSpPr txBox="1"/>
          <p:nvPr/>
        </p:nvSpPr>
        <p:spPr>
          <a:xfrm>
            <a:off x="1" y="16857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 改进方案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3C3E5-D9A5-4342-97BE-B52300F01293}"/>
              </a:ext>
            </a:extLst>
          </p:cNvPr>
          <p:cNvSpPr txBox="1"/>
          <p:nvPr/>
        </p:nvSpPr>
        <p:spPr>
          <a:xfrm>
            <a:off x="372836" y="1382681"/>
            <a:ext cx="73473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✘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5">
                    <a:lumMod val="75000"/>
                  </a:schemeClr>
                </a:solidFill>
              </a:rPr>
              <a:t>NeuACF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利用点积度量用户和物品间的交互可能性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不符合三角不等式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无法反映更细粒度的相似性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5207306-1EB2-4643-A498-C05C10518AC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852" y="1864512"/>
            <a:ext cx="6134296" cy="8569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2F8C7DF8-ED1F-0848-B10A-FDC29BB938C2}"/>
              </a:ext>
            </a:extLst>
          </p:cNvPr>
          <p:cNvGrpSpPr/>
          <p:nvPr/>
        </p:nvGrpSpPr>
        <p:grpSpPr>
          <a:xfrm>
            <a:off x="4497489" y="3945934"/>
            <a:ext cx="3197021" cy="2210303"/>
            <a:chOff x="4046501" y="4011039"/>
            <a:chExt cx="3197021" cy="2210303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4742D66-9C7E-6044-8F97-FDF5644FAB3D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501" y="4011040"/>
              <a:ext cx="2718074" cy="22103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ECCFC1F-3942-AB45-9FA3-739A32A9728E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3506" y="4011039"/>
              <a:ext cx="1250016" cy="1574093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89486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8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7900BF-6A53-9244-8A44-3C06D9950DEB}"/>
              </a:ext>
            </a:extLst>
          </p:cNvPr>
          <p:cNvSpPr txBox="1"/>
          <p:nvPr/>
        </p:nvSpPr>
        <p:spPr>
          <a:xfrm>
            <a:off x="1" y="16857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 改进方案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3C3E5-D9A5-4342-97BE-B52300F01293}"/>
              </a:ext>
            </a:extLst>
          </p:cNvPr>
          <p:cNvSpPr txBox="1"/>
          <p:nvPr/>
        </p:nvSpPr>
        <p:spPr>
          <a:xfrm>
            <a:off x="372836" y="1427216"/>
            <a:ext cx="7347330" cy="169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" altLang="zh-CN" sz="2400" dirty="0">
                <a:solidFill>
                  <a:schemeClr val="accent5">
                    <a:lumMod val="75000"/>
                  </a:schemeClr>
                </a:solidFill>
              </a:rPr>
              <a:t>Metric learning</a:t>
            </a:r>
            <a:endParaRPr kumimoji="1" lang="en-US" altLang="zh-CN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相似对间距离较近，不相似对间距离较远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满足三角不等式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9793FD4-CFB4-1D46-A1FD-BE8EEF4C7C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246" y="5434631"/>
            <a:ext cx="4111874" cy="53091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CB54BA7-C156-7842-A6D2-6BD5874BD602}"/>
              </a:ext>
            </a:extLst>
          </p:cNvPr>
          <p:cNvSpPr txBox="1"/>
          <p:nvPr/>
        </p:nvSpPr>
        <p:spPr>
          <a:xfrm>
            <a:off x="372836" y="3563653"/>
            <a:ext cx="9826241" cy="169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" altLang="zh-CN" sz="2400" dirty="0">
                <a:solidFill>
                  <a:schemeClr val="accent5">
                    <a:lumMod val="75000"/>
                  </a:schemeClr>
                </a:solidFill>
              </a:rPr>
              <a:t>Collaborative Metric Learning</a:t>
            </a:r>
            <a:r>
              <a:rPr lang="zh-CN" altLang="en" sz="2400" dirty="0">
                <a:solidFill>
                  <a:schemeClr val="accent5">
                    <a:lumMod val="75000"/>
                  </a:schemeClr>
                </a:solidFill>
              </a:rPr>
              <a:t>（</a:t>
            </a:r>
            <a:r>
              <a:rPr lang="en" altLang="zh-CN" sz="2400" dirty="0">
                <a:solidFill>
                  <a:schemeClr val="accent5">
                    <a:lumMod val="75000"/>
                  </a:schemeClr>
                </a:solidFill>
              </a:rPr>
              <a:t>CML</a:t>
            </a:r>
            <a:r>
              <a:rPr lang="zh-CN" altLang="en" sz="2400" dirty="0">
                <a:solidFill>
                  <a:schemeClr val="accent5">
                    <a:lumMod val="75000"/>
                  </a:schemeClr>
                </a:solidFill>
              </a:rPr>
              <a:t>）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用户 </a:t>
            </a:r>
            <a:r>
              <a:rPr kumimoji="1" lang="en-US" altLang="zh-CN" sz="2400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 物品</a:t>
            </a:r>
            <a:r>
              <a:rPr kumimoji="1" lang="en-US" altLang="zh-CN" sz="2400" dirty="0">
                <a:solidFill>
                  <a:schemeClr val="accent5">
                    <a:lumMod val="75000"/>
                  </a:schemeClr>
                </a:solidFill>
              </a:rPr>
              <a:t>metric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反映用户偏好的同时，捕捉用户 </a:t>
            </a:r>
            <a:r>
              <a:rPr kumimoji="1" lang="en-US" altLang="zh-CN" sz="2400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 用户及物品 </a:t>
            </a:r>
            <a:r>
              <a:rPr kumimoji="1" lang="en-US" altLang="zh-CN" sz="2400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 物品间的相似性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2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9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7900BF-6A53-9244-8A44-3C06D9950DEB}"/>
              </a:ext>
            </a:extLst>
          </p:cNvPr>
          <p:cNvSpPr txBox="1"/>
          <p:nvPr/>
        </p:nvSpPr>
        <p:spPr>
          <a:xfrm>
            <a:off x="1" y="16857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 改进方案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3C3E5-D9A5-4342-97BE-B52300F01293}"/>
              </a:ext>
            </a:extLst>
          </p:cNvPr>
          <p:cNvSpPr txBox="1"/>
          <p:nvPr/>
        </p:nvSpPr>
        <p:spPr>
          <a:xfrm>
            <a:off x="372835" y="1427216"/>
            <a:ext cx="91931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✘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5">
                    <a:lumMod val="75000"/>
                  </a:schemeClr>
                </a:solidFill>
              </a:rPr>
              <a:t>NeuACF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利用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point-wise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损失函数进行模型优化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Ø"/>
            </a:pPr>
            <a:endParaRPr lang="en" altLang="zh-CN" dirty="0">
              <a:solidFill>
                <a:schemeClr val="accent5">
                  <a:lumMod val="75000"/>
                </a:schemeClr>
              </a:solidFill>
            </a:endParaRPr>
          </a:p>
          <a:p>
            <a:endParaRPr kumimoji="1" lang="en-US" altLang="zh-CN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kumimoji="1" lang="en-US" altLang="zh-CN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kumimoji="1" lang="en-US" altLang="zh-CN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关注分数的绝对数值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" altLang="zh-CN" sz="2400" dirty="0">
                <a:solidFill>
                  <a:schemeClr val="accent5">
                    <a:lumMod val="75000"/>
                  </a:schemeClr>
                </a:solidFill>
              </a:rPr>
              <a:t>Top-N</a:t>
            </a: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推荐系统更注重物品列表的相对分数</a:t>
            </a:r>
            <a:endParaRPr kumimoji="1"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C7FCCAC-6BBB-404A-A3B0-3803A82CA0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437" y="2194871"/>
            <a:ext cx="7965125" cy="869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534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5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10251</TotalTime>
  <Words>1923</Words>
  <Application>Microsoft Office PowerPoint</Application>
  <PresentationFormat>宽屏</PresentationFormat>
  <Paragraphs>213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.苹方-简 常规体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zhiqiang zhang</dc:creator>
  <cp:lastModifiedBy>Wang Ruijia</cp:lastModifiedBy>
  <cp:revision>879</cp:revision>
  <dcterms:created xsi:type="dcterms:W3CDTF">2014-12-09T07:18:13Z</dcterms:created>
  <dcterms:modified xsi:type="dcterms:W3CDTF">2019-06-03T04:10:37Z</dcterms:modified>
</cp:coreProperties>
</file>