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9" r:id="rId4"/>
    <p:sldId id="293" r:id="rId5"/>
    <p:sldId id="303" r:id="rId6"/>
    <p:sldId id="264" r:id="rId7"/>
    <p:sldId id="289" r:id="rId8"/>
    <p:sldId id="304" r:id="rId9"/>
    <p:sldId id="305" r:id="rId10"/>
    <p:sldId id="306" r:id="rId11"/>
    <p:sldId id="282" r:id="rId12"/>
    <p:sldId id="307" r:id="rId13"/>
    <p:sldId id="290" r:id="rId14"/>
    <p:sldId id="294" r:id="rId15"/>
    <p:sldId id="278" r:id="rId16"/>
    <p:sldId id="277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486"/>
    <a:srgbClr val="245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72437"/>
  </p:normalViewPr>
  <p:slideViewPr>
    <p:cSldViewPr snapToGrid="0">
      <p:cViewPr varScale="1">
        <p:scale>
          <a:sx n="91" d="100"/>
          <a:sy n="91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6A4D-F4BF-48F3-9349-3153817CBD9B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CC54-CA88-482E-956F-244DC9CFF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8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各位老师好 我叫王睿嘉 是石老师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届的直博生 我的选题是异质信息网络中的相似性推荐算法研究</a:t>
            </a:r>
            <a:endParaRPr kumimoji="1" lang="en-US" altLang="zh-CN" dirty="0"/>
          </a:p>
          <a:p>
            <a:r>
              <a:rPr kumimoji="1" lang="zh-CN" altLang="en-US" dirty="0"/>
              <a:t>接下来 向各位老师汇报一下毕设的中期进展情况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2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产生排序更合理的推荐列表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即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与不喜欢的物品相比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用户应与喜欢的物品有更小的距离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以上两点即为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的优化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方案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因此，本工作进一步考虑使用基于负采样的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损失函数，产生排序更合理的推荐列表。与此同时，与不喜欢的物品相比，用户应与喜欢的物品有更小的距离。为此，引入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是正样本集合，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m&gt;0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是超参数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margin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。以上两点即为模型的优化部分</a:t>
                </a:r>
                <a:r>
                  <a:rPr lang="zh-CN" altLang="en-US" dirty="0">
                    <a:effectLst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6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 我们根据需求选择并调整了数据集 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验证模型有效性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利用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公开的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除电影和用户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还需导演和演员信息来学习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节点表示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这些信息不包含在原数据集中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利用爬虫工具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上抓取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相应电影的导演和演员列表补充至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3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 我们就开始进入模型的编程实现 与模型的模块划分相符 编程主要分为三个阶段 第一阶段是基于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的相似性矩阵计算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给定元路径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遵循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计算相似性矩阵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并作为特征输入后续模型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优点在于利用相似性矩阵可以抽取高阶特征 也在一定程度上缓解了噪音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相应矩阵的计算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71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 实现了基于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的表示学习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相对于浅层模型而言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深层模型优越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能够更好捕捉非线性特征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将相似性矩阵作为输入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并输出相应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 embedding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77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最后一个阶段 我们暂时以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得到最终的节点表示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实现模型的简化版本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方便调试与正确性检验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后续阶段再加入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以上即为目前的进展情况 下面说明一下后期的安排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3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 embedding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 就是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在不同数据集下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做对比实验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 进行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的撰写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9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以上是汇报的全部内容 感谢各位老师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的聆听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5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我的汇报内容主要分为三个部分 首先介绍选题背景 之后说明一下目前的工作进展 以及后期的安排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我的毕设内容与推荐相关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解决信息过载的有效方法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广泛应用于电子商务和互联网服务中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而数据稀疏性是推荐中的主要问题 因此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融合更多信息进行混合推荐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受到越来越多的关注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作为半结构化的表示方法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异质信息网络可以融合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类型对象及其复杂交互关系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同时也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包含丰富语义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可以产生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更细微的知识发现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因此 涌现了很多基于异质信息网络的推荐算法 我在经过广泛调研后 选择了一个模型作为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并在此基础上 考虑进一步改进的方案 下面简要概述一下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8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所选模型叫作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现有异质信息网络的推荐算法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 它们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大多聚焦于用户和物品间的交互信息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也就是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购买历史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而这在实际应用中仅能反映用户口味和物品特性的一个方面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若进一步考虑品牌信息 会产生更为合理的推荐结果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为深入挖掘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不同方面的语义关系相似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基于元路径的推荐算法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使得推荐模型融合多方面语义信息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也存在一些问题 主要分为两点 第一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用户和物品的交互可能性是利用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间的点积来度量的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由于点积本身不满足三角不等式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可能导致相似性的传递特征被破坏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从而限制模型效果的提升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point-wise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这种损失函数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关注于交互可能性的绝对数值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相对交互可能性更为重要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修改损失函数显式捕捉排序信息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产生更精准的推荐列表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1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以上是选题背景的调研结果 以及对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所存在缺陷的思考 下面介绍在了解研究现状后 本工作已经完成的内容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第一步 确定了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的具体改进方案 对应于之前所讲的两个问题 第一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baseline="-25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因为点积不符合三角不等式的约束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因此可能无法反映更细粒度的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从而降低模型准确度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以一个简单的例子来说明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左图展示基于点积的矩阵分解方法的一组稳定解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即用户喜爱物品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则他们点积为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不喜爱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我们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可以观察到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用户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即用户对物品的偏好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体现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但用户和用户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物品和物品间的相似性可能遭到忽视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但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这一点对于推荐至关重要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。因为点积不符合三角不等式的约束，因此可能无法反映更细粒度的用户口味，从而降低模型准确度。以一个简单的例子来说明，如下所示：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表格是用户对物品的偏好信息，左图展示基于点积的矩阵分解方法的一组稳定解，即若用户喜爱物品，则他们间点积为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，否则为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。此时，可以观察到，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𝑈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，但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，即用户对物品的偏好虽然得以体现，但用户和用户、物品和物品间的相似性可能遭到忽视，而这一点对于推荐至关重要。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 考虑利用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引入距离的概念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使得相似对间距离较近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不相似对间距离较远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满足三角不等式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因此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自然地蕴含相似性的传递过程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即将已知的相似性信息通过距离传递给未知的点对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这与协同过滤的本质思想不谋而合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这个工作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在反映用户偏好的同时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本工作参考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替换点积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为此，引入距离的概念。距离，是许多机器学习算法的核心概念，如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K-nearest neighbor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kNN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K-means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等。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技术利用距离定义的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捕捉数据间的关系，从而使得相似对间距离较近，不相似对间距离较远。而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所需满足的重要性质之一——三角不等式，自然地蕴含相似性的传递过程，即将已知的相似性信息通过距离传递给未知的点对，这与协同过滤的本质思想不谋而合。因此，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Collaborative 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应用至协同过滤，通过用户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，在反映用户偏好的同时，捕捉用户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用户及物品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物品间的相似性。因此，本工作参考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中的点积估计形式，其中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第二个问题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在此种情况下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结果作为最终推荐集合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是一种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的形式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更关注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分数的绝对数值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比较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适合基于显式反馈的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而基于隐式反馈的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其次，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分别是正负实例集合，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是预测分数，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。在此种情况下，选取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结果作为最终的推荐集合。但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损失函数作为预测结果与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的交叉熵，更为关注分数的绝对数值，较适合基于显式反馈的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推荐系统。而基于隐式反馈的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7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BE2B-736D-4EB1-A597-B27D0E1AAF8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(null)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(null)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(null)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(null)"/><Relationship Id="rId4" Type="http://schemas.openxmlformats.org/officeDocument/2006/relationships/image" Target="../media/image4.(null)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C31117A-85F7-8440-BD89-F32FCD9E51C9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3118" y="1665775"/>
            <a:ext cx="1128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异质信息网络中的相似性推荐算法研究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4923" y="2852175"/>
            <a:ext cx="109015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答辩人：王睿嘉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指导教师：石川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66115"/>
            <a:ext cx="533400" cy="391885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79FD7-4311-B449-B046-F895F52E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7" y="4838794"/>
            <a:ext cx="4014782" cy="12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</a:rPr>
              <a:t> 确定具体改进方案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36200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基于负采样的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pair-wise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与不喜欢的物品相比，用户应与喜欢的物品有更小的距离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CF4218-8B3F-CA4A-A4DC-D5F34DD5EF75}"/>
              </a:ext>
            </a:extLst>
          </p:cNvPr>
          <p:cNvGrpSpPr/>
          <p:nvPr/>
        </p:nvGrpSpPr>
        <p:grpSpPr>
          <a:xfrm>
            <a:off x="2480916" y="3328353"/>
            <a:ext cx="7230168" cy="1542268"/>
            <a:chOff x="4781550" y="3282950"/>
            <a:chExt cx="2628900" cy="56077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36350B-6453-B541-9AA7-11F4907DB35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3282950"/>
              <a:ext cx="26289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0D5241D-5F86-A248-B328-C2F24649AEE0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3691321"/>
              <a:ext cx="9906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607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</a:rPr>
              <a:t> 选择并调整数据集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E8640F-3118-3048-8637-4D0AD626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38" y="1441969"/>
            <a:ext cx="1943100" cy="1866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C9A845-3F91-B244-A069-B73EF4CEF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9" y="3548794"/>
            <a:ext cx="1811397" cy="16276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F037EB3-B808-294F-9A62-79D156D55DF8}"/>
              </a:ext>
            </a:extLst>
          </p:cNvPr>
          <p:cNvSpPr txBox="1"/>
          <p:nvPr/>
        </p:nvSpPr>
        <p:spPr>
          <a:xfrm>
            <a:off x="1045029" y="2223024"/>
            <a:ext cx="165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MovieLens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E54545-0331-D44A-BCAD-888DCFD31515}"/>
              </a:ext>
            </a:extLst>
          </p:cNvPr>
          <p:cNvSpPr txBox="1"/>
          <p:nvPr/>
        </p:nvSpPr>
        <p:spPr>
          <a:xfrm>
            <a:off x="1137142" y="4090216"/>
            <a:ext cx="1508959" cy="46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Amazon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FA7A29-E0D0-9A43-97CB-292AFA47D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8" y="2580119"/>
            <a:ext cx="6642953" cy="32143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CD989D-B352-D04C-9973-C3A216B521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5427342" y="1141725"/>
            <a:ext cx="6105248" cy="13728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7E56A-BB42-6C41-A1C0-D01BFCFB86B2}"/>
              </a:ext>
            </a:extLst>
          </p:cNvPr>
          <p:cNvSpPr txBox="1"/>
          <p:nvPr/>
        </p:nvSpPr>
        <p:spPr>
          <a:xfrm>
            <a:off x="6856416" y="2552702"/>
            <a:ext cx="4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：数据集的统计信息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AA1F9A-3642-054D-9D8B-0452F28AAFC1}"/>
              </a:ext>
            </a:extLst>
          </p:cNvPr>
          <p:cNvSpPr txBox="1"/>
          <p:nvPr/>
        </p:nvSpPr>
        <p:spPr>
          <a:xfrm>
            <a:off x="6858276" y="5668455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：元路径及其所属</a:t>
            </a:r>
            <a:r>
              <a:rPr kumimoji="1" lang="en-US" altLang="zh-CN" dirty="0"/>
              <a:t>aspect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6FC7144-988D-BD4A-AA46-D2A860E653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" y="1353361"/>
            <a:ext cx="4724962" cy="23370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</a:rPr>
              <a:t> 编程实现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36" name="可选流程 35">
            <a:extLst>
              <a:ext uri="{FF2B5EF4-FFF2-40B4-BE49-F238E27FC236}">
                <a16:creationId xmlns:a16="http://schemas.microsoft.com/office/drawing/2014/main" id="{E80BB118-146E-5E4A-942F-2FA5C05A2834}"/>
              </a:ext>
            </a:extLst>
          </p:cNvPr>
          <p:cNvSpPr/>
          <p:nvPr/>
        </p:nvSpPr>
        <p:spPr>
          <a:xfrm>
            <a:off x="1243522" y="2880744"/>
            <a:ext cx="1318534" cy="664331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F12A99-C736-0846-959F-49DD0BAC3507}"/>
              </a:ext>
            </a:extLst>
          </p:cNvPr>
          <p:cNvSpPr txBox="1"/>
          <p:nvPr/>
        </p:nvSpPr>
        <p:spPr>
          <a:xfrm>
            <a:off x="5430717" y="1279840"/>
            <a:ext cx="6761283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245587"/>
                </a:solidFill>
              </a:rPr>
              <a:t>基于元路径抽取</a:t>
            </a:r>
            <a:r>
              <a:rPr kumimoji="1" lang="en-US" altLang="zh-CN" sz="2800" dirty="0">
                <a:solidFill>
                  <a:srgbClr val="245587"/>
                </a:solidFill>
              </a:rPr>
              <a:t>aspect-level</a:t>
            </a:r>
            <a:r>
              <a:rPr kumimoji="1" lang="zh-CN" altLang="en-US" sz="2800" dirty="0">
                <a:solidFill>
                  <a:srgbClr val="245587"/>
                </a:solidFill>
              </a:rPr>
              <a:t>特征</a:t>
            </a:r>
            <a:endParaRPr kumimoji="1" lang="en-US" altLang="zh-CN" sz="2400" dirty="0">
              <a:solidFill>
                <a:srgbClr val="245587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对于用户和物品分别设计不同元路径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利用</a:t>
            </a:r>
            <a:r>
              <a:rPr kumimoji="1" lang="en-US" altLang="zh-CN" sz="2400" dirty="0" err="1">
                <a:solidFill>
                  <a:srgbClr val="245587"/>
                </a:solidFill>
              </a:rPr>
              <a:t>PathSim</a:t>
            </a:r>
            <a:r>
              <a:rPr kumimoji="1" lang="zh-CN" altLang="en-US" sz="2400" dirty="0">
                <a:solidFill>
                  <a:srgbClr val="245587"/>
                </a:solidFill>
              </a:rPr>
              <a:t>计算相似性矩阵</a:t>
            </a:r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0354C77E-3604-E74D-A417-564E99C1875C}"/>
              </a:ext>
            </a:extLst>
          </p:cNvPr>
          <p:cNvSpPr/>
          <p:nvPr/>
        </p:nvSpPr>
        <p:spPr>
          <a:xfrm>
            <a:off x="741872" y="4238394"/>
            <a:ext cx="4688845" cy="2151520"/>
          </a:xfrm>
          <a:prstGeom prst="wedgeRoundRectCallout">
            <a:avLst>
              <a:gd name="adj1" fmla="val -17090"/>
              <a:gd name="adj2" fmla="val -82289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214A3A18-09D7-224E-99B5-A54C0F235A25}"/>
              </a:ext>
            </a:extLst>
          </p:cNvPr>
          <p:cNvSpPr txBox="1">
            <a:spLocks/>
          </p:cNvSpPr>
          <p:nvPr/>
        </p:nvSpPr>
        <p:spPr>
          <a:xfrm>
            <a:off x="5430717" y="4068351"/>
            <a:ext cx="5776455" cy="2152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利用相似性矩阵抽取高阶特征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缓解噪音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9C3D83-CA52-7440-9B69-3AF1C6FCF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04" y="4500180"/>
            <a:ext cx="4370433" cy="1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2EAA03D-482C-F245-A581-7345FE59EC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6" y="1509882"/>
            <a:ext cx="4135459" cy="2045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-1" y="168571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</a:rPr>
              <a:t> 编程实现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A8074A6-29A3-E94E-A4C5-1E8821B3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4" y="4210542"/>
            <a:ext cx="3816454" cy="21056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2EE4FB-3307-D547-81C6-31AC8C472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9"/>
          <a:stretch/>
        </p:blipFill>
        <p:spPr>
          <a:xfrm>
            <a:off x="7233302" y="2573827"/>
            <a:ext cx="3283512" cy="2163158"/>
          </a:xfrm>
          <a:prstGeom prst="rect">
            <a:avLst/>
          </a:prstGeom>
        </p:spPr>
      </p:pic>
      <p:sp>
        <p:nvSpPr>
          <p:cNvPr id="4" name="可选流程 3">
            <a:extLst>
              <a:ext uri="{FF2B5EF4-FFF2-40B4-BE49-F238E27FC236}">
                <a16:creationId xmlns:a16="http://schemas.microsoft.com/office/drawing/2014/main" id="{D09ED551-B1E4-2140-B7D9-23A5AE0DE1D9}"/>
              </a:ext>
            </a:extLst>
          </p:cNvPr>
          <p:cNvSpPr/>
          <p:nvPr/>
        </p:nvSpPr>
        <p:spPr>
          <a:xfrm>
            <a:off x="1243592" y="2412092"/>
            <a:ext cx="1243919" cy="1143286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7F3057EC-15D4-EF43-B4BD-C5E13FBFEF75}"/>
              </a:ext>
            </a:extLst>
          </p:cNvPr>
          <p:cNvSpPr/>
          <p:nvPr/>
        </p:nvSpPr>
        <p:spPr>
          <a:xfrm>
            <a:off x="1045028" y="4146071"/>
            <a:ext cx="4513089" cy="2243842"/>
          </a:xfrm>
          <a:prstGeom prst="wedgeRoundRectCallout">
            <a:avLst>
              <a:gd name="adj1" fmla="val -30400"/>
              <a:gd name="adj2" fmla="val -73597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558117" y="4511891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捕捉非线性特征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减少维度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27D2746A-0ACD-3845-8E04-E5D3BCB3D5E6}"/>
              </a:ext>
            </a:extLst>
          </p:cNvPr>
          <p:cNvSpPr txBox="1">
            <a:spLocks/>
          </p:cNvSpPr>
          <p:nvPr/>
        </p:nvSpPr>
        <p:spPr>
          <a:xfrm>
            <a:off x="5558117" y="1331288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学习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aspect-level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隐因子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MLP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1FBBC7A-83F9-7F42-83DA-74ADFDDF02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415621"/>
            <a:ext cx="4570503" cy="22606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14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</a:rPr>
              <a:t> 编程实现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522260" y="1378603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融合</a:t>
            </a:r>
            <a:r>
              <a:rPr lang="en-US" altLang="zh-CN" dirty="0">
                <a:solidFill>
                  <a:srgbClr val="245587"/>
                </a:solidFill>
              </a:rPr>
              <a:t>aspect-level embedding</a:t>
            </a:r>
            <a:endParaRPr lang="zh-CN" altLang="en-US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暂时以</a:t>
            </a:r>
            <a:r>
              <a:rPr lang="en-US" altLang="zh-CN" dirty="0">
                <a:solidFill>
                  <a:srgbClr val="245587"/>
                </a:solidFill>
              </a:rPr>
              <a:t>average</a:t>
            </a:r>
            <a:r>
              <a:rPr lang="zh-CN" altLang="en-US" dirty="0">
                <a:solidFill>
                  <a:srgbClr val="245587"/>
                </a:solidFill>
              </a:rPr>
              <a:t>方式</a:t>
            </a:r>
            <a:endParaRPr lang="en-US" altLang="zh-CN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方便调试与正确性检验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28" name="圆角矩形标注 27">
            <a:extLst>
              <a:ext uri="{FF2B5EF4-FFF2-40B4-BE49-F238E27FC236}">
                <a16:creationId xmlns:a16="http://schemas.microsoft.com/office/drawing/2014/main" id="{F07E3D04-B036-994F-BCC8-268C9B162D0C}"/>
              </a:ext>
            </a:extLst>
          </p:cNvPr>
          <p:cNvSpPr/>
          <p:nvPr/>
        </p:nvSpPr>
        <p:spPr>
          <a:xfrm>
            <a:off x="850514" y="4220278"/>
            <a:ext cx="4671746" cy="2169636"/>
          </a:xfrm>
          <a:prstGeom prst="wedgeRoundRectCallout">
            <a:avLst>
              <a:gd name="adj1" fmla="val -21431"/>
              <a:gd name="adj2" fmla="val -139312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可选流程 28">
            <a:extLst>
              <a:ext uri="{FF2B5EF4-FFF2-40B4-BE49-F238E27FC236}">
                <a16:creationId xmlns:a16="http://schemas.microsoft.com/office/drawing/2014/main" id="{27B9D46F-992F-C643-A369-708A9EA3811A}"/>
              </a:ext>
            </a:extLst>
          </p:cNvPr>
          <p:cNvSpPr/>
          <p:nvPr/>
        </p:nvSpPr>
        <p:spPr>
          <a:xfrm>
            <a:off x="1208858" y="1382618"/>
            <a:ext cx="1334834" cy="893639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D780F-568C-9745-ACA2-DB311FA78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14" y="4563105"/>
            <a:ext cx="4635250" cy="1493235"/>
          </a:xfrm>
          <a:prstGeom prst="rect">
            <a:avLst/>
          </a:prstGeom>
        </p:spPr>
      </p:pic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230C359C-E879-CD45-88C0-FCF83E0738FD}"/>
              </a:ext>
            </a:extLst>
          </p:cNvPr>
          <p:cNvSpPr txBox="1">
            <a:spLocks/>
          </p:cNvSpPr>
          <p:nvPr/>
        </p:nvSpPr>
        <p:spPr>
          <a:xfrm>
            <a:off x="5522260" y="42462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后续增添</a:t>
            </a:r>
            <a:r>
              <a:rPr lang="en" altLang="zh-CN" dirty="0">
                <a:solidFill>
                  <a:srgbClr val="245587"/>
                </a:solidFill>
              </a:rPr>
              <a:t>attention</a:t>
            </a:r>
            <a:r>
              <a:rPr lang="zh-CN" altLang="en-US" dirty="0">
                <a:solidFill>
                  <a:srgbClr val="245587"/>
                </a:solidFill>
              </a:rPr>
              <a:t>机制</a:t>
            </a:r>
            <a:endParaRPr lang="en-US" altLang="zh-CN" dirty="0">
              <a:solidFill>
                <a:srgbClr val="245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5634A9-2BFC-C84C-BBB8-77605B47A553}"/>
              </a:ext>
            </a:extLst>
          </p:cNvPr>
          <p:cNvSpPr txBox="1"/>
          <p:nvPr/>
        </p:nvSpPr>
        <p:spPr>
          <a:xfrm>
            <a:off x="693336" y="1545171"/>
            <a:ext cx="6509657" cy="325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选题背景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已完成任务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待完成任务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3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706" y="2650406"/>
            <a:ext cx="1033858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55486"/>
                </a:solidFill>
              </a:rPr>
              <a:t>进一步优化模型，实现以</a:t>
            </a:r>
            <a:r>
              <a:rPr lang="en-US" altLang="zh-CN" sz="2400" dirty="0">
                <a:solidFill>
                  <a:srgbClr val="255486"/>
                </a:solidFill>
              </a:rPr>
              <a:t>attention</a:t>
            </a:r>
            <a:r>
              <a:rPr lang="zh-CN" altLang="en-US" sz="2400" dirty="0">
                <a:solidFill>
                  <a:srgbClr val="255486"/>
                </a:solidFill>
              </a:rPr>
              <a:t>方式融合</a:t>
            </a:r>
            <a:r>
              <a:rPr lang="en-US" altLang="zh-CN" sz="2400" dirty="0">
                <a:solidFill>
                  <a:srgbClr val="255486"/>
                </a:solidFill>
              </a:rPr>
              <a:t>aspect-level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55486"/>
                </a:solidFill>
              </a:rPr>
              <a:t>在不同数据集下验证模型有效性，并与</a:t>
            </a:r>
            <a:r>
              <a:rPr lang="en-US" altLang="zh-CN" sz="2400" dirty="0">
                <a:solidFill>
                  <a:srgbClr val="255486"/>
                </a:solidFill>
              </a:rPr>
              <a:t>baseline</a:t>
            </a:r>
            <a:r>
              <a:rPr lang="zh-CN" altLang="en-US" sz="2400" dirty="0">
                <a:solidFill>
                  <a:srgbClr val="255486"/>
                </a:solidFill>
              </a:rPr>
              <a:t>（</a:t>
            </a:r>
            <a:r>
              <a:rPr lang="en-US" altLang="zh-CN" sz="2400" dirty="0" err="1">
                <a:solidFill>
                  <a:srgbClr val="255486"/>
                </a:solidFill>
              </a:rPr>
              <a:t>NeuACF</a:t>
            </a:r>
            <a:r>
              <a:rPr lang="zh-CN" altLang="en-US" sz="2400" dirty="0">
                <a:solidFill>
                  <a:srgbClr val="255486"/>
                </a:solidFill>
              </a:rPr>
              <a:t>）进行比较</a:t>
            </a:r>
            <a:endParaRPr lang="en-US" altLang="zh-CN" sz="2400" dirty="0">
              <a:solidFill>
                <a:srgbClr val="25548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55486"/>
                </a:solidFill>
              </a:rPr>
              <a:t>撰写毕业设计论文，进行答辩</a:t>
            </a:r>
            <a:endParaRPr lang="en-US" altLang="zh-CN" sz="2400" dirty="0">
              <a:solidFill>
                <a:srgbClr val="25548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5548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554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4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510B39-4A24-6946-AD78-9799F02A24E7}"/>
              </a:ext>
            </a:extLst>
          </p:cNvPr>
          <p:cNvGrpSpPr/>
          <p:nvPr/>
        </p:nvGrpSpPr>
        <p:grpSpPr>
          <a:xfrm>
            <a:off x="3242616" y="2091077"/>
            <a:ext cx="5706768" cy="2601839"/>
            <a:chOff x="3242616" y="1786277"/>
            <a:chExt cx="5706768" cy="2601839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3242616" y="1786277"/>
              <a:ext cx="5706768" cy="1263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537"/>
              <a:r>
                <a:rPr lang="en-US" altLang="zh-CN" sz="8800" b="1" dirty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Thanks! 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453205" y="3235591"/>
              <a:ext cx="328559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7338" indent="-287338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8000" dirty="0">
                  <a:solidFill>
                    <a:schemeClr val="accent5">
                      <a:lumMod val="50000"/>
                    </a:schemeClr>
                  </a:solidFill>
                </a:rPr>
                <a:t>Q&amp;A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E7CE569-F417-2B41-8242-704599361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91" y="493653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3337" y="1549659"/>
            <a:ext cx="6509657" cy="325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选题背景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已完成任务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待完成任务</a:t>
            </a:r>
          </a:p>
        </p:txBody>
      </p:sp>
    </p:spTree>
    <p:extLst>
      <p:ext uri="{BB962C8B-B14F-4D97-AF65-F5344CB8AC3E}">
        <p14:creationId xmlns:p14="http://schemas.microsoft.com/office/powerpoint/2010/main" val="235240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推荐系统</a:t>
            </a:r>
            <a:endParaRPr lang="zh-CN" altLang="en-US" sz="3800" b="1" dirty="0">
              <a:solidFill>
                <a:prstClr val="white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E32A30-2D1E-584E-81BB-1D675A0B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66" y="2409371"/>
            <a:ext cx="3924300" cy="261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F8A14B-D16D-2940-969D-E419CC6ABB6D}"/>
              </a:ext>
            </a:extLst>
          </p:cNvPr>
          <p:cNvSpPr txBox="1"/>
          <p:nvPr/>
        </p:nvSpPr>
        <p:spPr>
          <a:xfrm>
            <a:off x="372836" y="1427216"/>
            <a:ext cx="734733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800" b="1" dirty="0">
                <a:solidFill>
                  <a:schemeClr val="accent5">
                    <a:lumMod val="75000"/>
                  </a:schemeClr>
                </a:solidFill>
              </a:rPr>
              <a:t>推荐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解决信息过载的有效方法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混合推荐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异质信息网络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融合多种类型对象及其复杂交互关系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包含丰富语义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 err="1">
                <a:solidFill>
                  <a:prstClr val="white"/>
                </a:solidFill>
              </a:rPr>
              <a:t>NeuACF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CEF22D-3C53-2D40-999E-CB1114D90A8D}"/>
              </a:ext>
            </a:extLst>
          </p:cNvPr>
          <p:cNvGrpSpPr/>
          <p:nvPr/>
        </p:nvGrpSpPr>
        <p:grpSpPr>
          <a:xfrm>
            <a:off x="1937757" y="2216884"/>
            <a:ext cx="8316485" cy="4019103"/>
            <a:chOff x="968192" y="1453344"/>
            <a:chExt cx="9760684" cy="453505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8880D2C-10B8-2846-9BE4-AB1BCA8C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504" y="3884025"/>
              <a:ext cx="1471731" cy="185329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6183ACB-B9ED-C84A-81F0-DF4D56B11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2775" y="3905422"/>
              <a:ext cx="1566101" cy="197663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F6CF34-8D7D-DB44-94D8-2BA98F57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848" y="1543229"/>
              <a:ext cx="1566100" cy="197663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675503A-7A76-2040-8F19-F92661C5D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017" y="1583375"/>
              <a:ext cx="1616176" cy="2026131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6ADD241-C451-0844-9F60-E440A83C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192" y="2570403"/>
              <a:ext cx="3380911" cy="2646546"/>
            </a:xfrm>
            <a:prstGeom prst="rect">
              <a:avLst/>
            </a:prstGeom>
          </p:spPr>
        </p:pic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DA299F97-AF1B-B649-8BBF-3DCA4E73B167}"/>
                </a:ext>
              </a:extLst>
            </p:cNvPr>
            <p:cNvSpPr/>
            <p:nvPr/>
          </p:nvSpPr>
          <p:spPr>
            <a:xfrm>
              <a:off x="4141977" y="2717530"/>
              <a:ext cx="546998" cy="2134252"/>
            </a:xfrm>
            <a:prstGeom prst="leftBrace">
              <a:avLst>
                <a:gd name="adj1" fmla="val 0"/>
                <a:gd name="adj2" fmla="val 50000"/>
              </a:avLst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5F610DE-5834-2B4A-B329-A42D32A2C8D4}"/>
                </a:ext>
              </a:extLst>
            </p:cNvPr>
            <p:cNvGrpSpPr/>
            <p:nvPr/>
          </p:nvGrpSpPr>
          <p:grpSpPr>
            <a:xfrm>
              <a:off x="6865872" y="2607101"/>
              <a:ext cx="1850653" cy="2488111"/>
              <a:chOff x="5335979" y="2214480"/>
              <a:chExt cx="1850653" cy="2488111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8F79739-7365-B94A-842F-74B7E644810B}"/>
                  </a:ext>
                </a:extLst>
              </p:cNvPr>
              <p:cNvSpPr txBox="1"/>
              <p:nvPr/>
            </p:nvSpPr>
            <p:spPr>
              <a:xfrm rot="4125544">
                <a:off x="4845409" y="3394624"/>
                <a:ext cx="2246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endParaRPr kumimoji="1" lang="zh-CN" altLang="en-US" dirty="0">
                  <a:solidFill>
                    <a:srgbClr val="245587"/>
                  </a:solidFill>
                </a:endParaRPr>
              </a:p>
            </p:txBody>
          </p:sp>
          <p:cxnSp>
            <p:nvCxnSpPr>
              <p:cNvPr id="38" name="曲线连接符 37">
                <a:extLst>
                  <a:ext uri="{FF2B5EF4-FFF2-40B4-BE49-F238E27FC236}">
                    <a16:creationId xmlns:a16="http://schemas.microsoft.com/office/drawing/2014/main" id="{B627BCAE-E092-2842-9179-3DF66A6008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50171" y="2400288"/>
                <a:ext cx="2222270" cy="1850653"/>
              </a:xfrm>
              <a:prstGeom prst="curvedConnector3">
                <a:avLst>
                  <a:gd name="adj1" fmla="val 97869"/>
                </a:avLst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9C7BF2-F00C-6245-A86E-E8538BD06933}"/>
                </a:ext>
              </a:extLst>
            </p:cNvPr>
            <p:cNvGrpSpPr/>
            <p:nvPr/>
          </p:nvGrpSpPr>
          <p:grpSpPr>
            <a:xfrm>
              <a:off x="7460355" y="4876294"/>
              <a:ext cx="1285173" cy="387866"/>
              <a:chOff x="7460355" y="4876294"/>
              <a:chExt cx="1285173" cy="387866"/>
            </a:xfrm>
          </p:grpSpPr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20CCEC20-1AF6-6E46-925E-A5A698B92704}"/>
                  </a:ext>
                </a:extLst>
              </p:cNvPr>
              <p:cNvCxnSpPr/>
              <p:nvPr/>
            </p:nvCxnSpPr>
            <p:spPr>
              <a:xfrm>
                <a:off x="7460355" y="4876294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79BB51A-3480-9E47-A323-8202C8A0A958}"/>
                  </a:ext>
                </a:extLst>
              </p:cNvPr>
              <p:cNvSpPr txBox="1"/>
              <p:nvPr/>
            </p:nvSpPr>
            <p:spPr>
              <a:xfrm>
                <a:off x="7721727" y="4894828"/>
                <a:ext cx="762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brand</a:t>
                </a:r>
                <a:r>
                  <a:rPr kumimoji="1"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p:grp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81AD7694-3B0F-D948-876B-9F279736D1DE}"/>
                </a:ext>
              </a:extLst>
            </p:cNvPr>
            <p:cNvSpPr/>
            <p:nvPr/>
          </p:nvSpPr>
          <p:spPr>
            <a:xfrm>
              <a:off x="4850545" y="1453344"/>
              <a:ext cx="1888036" cy="453505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587C742-87CD-884D-9CF4-6A3EDBF9B6D7}"/>
                </a:ext>
              </a:extLst>
            </p:cNvPr>
            <p:cNvGrpSpPr/>
            <p:nvPr/>
          </p:nvGrpSpPr>
          <p:grpSpPr>
            <a:xfrm>
              <a:off x="7177421" y="2199791"/>
              <a:ext cx="1851040" cy="431676"/>
              <a:chOff x="7177421" y="2199791"/>
              <a:chExt cx="1851040" cy="43167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EB96C4-4591-014B-A6BC-217ABAA0E4B5}"/>
                  </a:ext>
                </a:extLst>
              </p:cNvPr>
              <p:cNvSpPr txBox="1"/>
              <p:nvPr/>
            </p:nvSpPr>
            <p:spPr>
              <a:xfrm>
                <a:off x="7177421" y="2199791"/>
                <a:ext cx="185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C8BEE811-1912-0648-848A-E34B09B1AEA5}"/>
                  </a:ext>
                </a:extLst>
              </p:cNvPr>
              <p:cNvCxnSpPr/>
              <p:nvPr/>
            </p:nvCxnSpPr>
            <p:spPr>
              <a:xfrm>
                <a:off x="7460355" y="2631467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D58D489-C89C-8B45-A348-C39ACF5900B5}"/>
              </a:ext>
            </a:extLst>
          </p:cNvPr>
          <p:cNvSpPr txBox="1"/>
          <p:nvPr/>
        </p:nvSpPr>
        <p:spPr>
          <a:xfrm>
            <a:off x="372836" y="1427216"/>
            <a:ext cx="7347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baseline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基于元路径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融合多方面语义信息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9B8A4-E425-0D4F-AC9D-5E81E4772030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13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8571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 err="1">
                <a:solidFill>
                  <a:schemeClr val="bg1"/>
                </a:solidFill>
              </a:rPr>
              <a:t>NeuACF</a:t>
            </a:r>
            <a:endParaRPr lang="en-US" altLang="zh-CN" sz="38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707C03-E8B0-5243-8A62-01AB1DD6A48B}"/>
              </a:ext>
            </a:extLst>
          </p:cNvPr>
          <p:cNvSpPr txBox="1"/>
          <p:nvPr/>
        </p:nvSpPr>
        <p:spPr>
          <a:xfrm>
            <a:off x="386904" y="1724662"/>
            <a:ext cx="4705350" cy="316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FF0000"/>
                </a:solidFill>
              </a:rPr>
              <a:t>NeuACF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5CD52F-DD74-FE4E-B1D3-ADF47EB15783}"/>
              </a:ext>
            </a:extLst>
          </p:cNvPr>
          <p:cNvGrpSpPr/>
          <p:nvPr/>
        </p:nvGrpSpPr>
        <p:grpSpPr>
          <a:xfrm>
            <a:off x="5217251" y="1724662"/>
            <a:ext cx="5446061" cy="3168431"/>
            <a:chOff x="5217251" y="1724662"/>
            <a:chExt cx="5446061" cy="3168431"/>
          </a:xfrm>
        </p:grpSpPr>
        <p:sp>
          <p:nvSpPr>
            <p:cNvPr id="4" name="右箭头 3"/>
            <p:cNvSpPr/>
            <p:nvPr/>
          </p:nvSpPr>
          <p:spPr>
            <a:xfrm>
              <a:off x="5217251" y="2829792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217251" y="4370310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F8DFFB-6D3B-3147-9F89-EBA65A8BD2DD}"/>
                </a:ext>
              </a:extLst>
            </p:cNvPr>
            <p:cNvSpPr txBox="1"/>
            <p:nvPr/>
          </p:nvSpPr>
          <p:spPr>
            <a:xfrm>
              <a:off x="6646768" y="1724662"/>
              <a:ext cx="4016544" cy="316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0000"/>
                  </a:solidFill>
                </a:rPr>
                <a:t>缺点</a:t>
              </a:r>
              <a:endParaRPr lang="en-US" altLang="zh-CN" sz="40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相似性的传递特征被破坏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相对交互可能性更为重要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7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6509657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选题背景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已完成任务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</a:rPr>
              <a:t>待完成任务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</a:rPr>
              <a:t> 确定具体改进方案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382681"/>
            <a:ext cx="7347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不符合三角不等式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无法反映更细粒度的相似性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207306-1EB2-4643-A498-C05C10518A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2" y="1864512"/>
            <a:ext cx="6134296" cy="856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F8C7DF8-ED1F-0848-B10A-FDC29BB938C2}"/>
              </a:ext>
            </a:extLst>
          </p:cNvPr>
          <p:cNvGrpSpPr/>
          <p:nvPr/>
        </p:nvGrpSpPr>
        <p:grpSpPr>
          <a:xfrm>
            <a:off x="4497489" y="3945934"/>
            <a:ext cx="3197021" cy="2210303"/>
            <a:chOff x="4046501" y="4011039"/>
            <a:chExt cx="3197021" cy="221030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4742D66-9C7E-6044-8F97-FDF5644FAB3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501" y="4011040"/>
              <a:ext cx="2718074" cy="2210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ECCFC1F-3942-AB45-9FA3-739A32A9728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506" y="4011039"/>
              <a:ext cx="1250016" cy="15740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9486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</a:rPr>
              <a:t> 确定具体改进方案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427216"/>
            <a:ext cx="734733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Metric learning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相似对间距离较近，不相似对间距离较远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满足三角不等式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793FD4-CFB4-1D46-A1FD-BE8EEF4C7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92" y="5378882"/>
            <a:ext cx="4975415" cy="64241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B54BA7-C156-7842-A6D2-6BD5874BD602}"/>
              </a:ext>
            </a:extLst>
          </p:cNvPr>
          <p:cNvSpPr txBox="1"/>
          <p:nvPr/>
        </p:nvSpPr>
        <p:spPr>
          <a:xfrm>
            <a:off x="372836" y="3563653"/>
            <a:ext cx="9826241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Collaborative Metric Learning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CML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metric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反映用户偏好的同时，捕捉用户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用户及物品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物品间的相似性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</a:rPr>
              <a:t> 确定具体改进方案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193195" cy="30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损失函数进行模型优化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关注分数的绝对数值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基于隐式反馈的</a:t>
            </a:r>
            <a:r>
              <a:rPr kumimoji="1" lang="en" altLang="zh-CN" sz="2400" dirty="0">
                <a:solidFill>
                  <a:schemeClr val="accent5">
                    <a:lumMod val="75000"/>
                  </a:schemeClr>
                </a:solidFill>
              </a:rPr>
              <a:t>Top-N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推荐系统更注重物品列表的相对分数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7FCCAC-6BBB-404A-A3B0-3803A82CA0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7" y="2194871"/>
            <a:ext cx="7965125" cy="86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34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1493</Words>
  <Application>Microsoft Macintosh PowerPoint</Application>
  <PresentationFormat>宽屏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.苹方-简 常规体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zhiqiang zhang</dc:creator>
  <cp:lastModifiedBy>王睿嘉</cp:lastModifiedBy>
  <cp:revision>831</cp:revision>
  <dcterms:created xsi:type="dcterms:W3CDTF">2014-12-09T07:18:13Z</dcterms:created>
  <dcterms:modified xsi:type="dcterms:W3CDTF">2019-04-16T00:35:51Z</dcterms:modified>
</cp:coreProperties>
</file>