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8288000" cy="10287000"/>
  <p:notesSz cx="6858000" cy="9144000"/>
  <p:embeddedFontLst>
    <p:embeddedFont>
      <p:font typeface="Alatsi" charset="1" panose="00000500000000000000"/>
      <p:regular r:id="rId48"/>
    </p:embeddedFont>
    <p:embeddedFont>
      <p:font typeface="Canva Sans Bold" charset="1" panose="020B0803030501040103"/>
      <p:regular r:id="rId49"/>
    </p:embeddedFont>
    <p:embeddedFont>
      <p:font typeface="Lovelo" charset="1" panose="02000000000000000000"/>
      <p:regular r:id="rId50"/>
    </p:embeddedFont>
    <p:embeddedFont>
      <p:font typeface="Canva Sans" charset="1" panose="020B0503030501040103"/>
      <p:regular r:id="rId51"/>
    </p:embeddedFont>
    <p:embeddedFont>
      <p:font typeface="Canva Sans Bold Italics" charset="1" panose="020B0803030501040103"/>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https://www.kaggle.com/datasets/uciml/breast-cancer-wisconsin-data"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088471" y="0"/>
            <a:ext cx="2119542" cy="10287000"/>
            <a:chOff x="0" y="0"/>
            <a:chExt cx="558233" cy="2709333"/>
          </a:xfrm>
        </p:grpSpPr>
        <p:sp>
          <p:nvSpPr>
            <p:cNvPr name="Freeform 3" id="3"/>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4" id="4"/>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0"/>
            <a:ext cx="2119542" cy="10287000"/>
            <a:chOff x="0" y="0"/>
            <a:chExt cx="558233" cy="2709333"/>
          </a:xfrm>
        </p:grpSpPr>
        <p:sp>
          <p:nvSpPr>
            <p:cNvPr name="Freeform 6" id="6"/>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7" id="7"/>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1071" y="0"/>
            <a:ext cx="2119542" cy="10287000"/>
            <a:chOff x="0" y="0"/>
            <a:chExt cx="558233" cy="2709333"/>
          </a:xfrm>
        </p:grpSpPr>
        <p:sp>
          <p:nvSpPr>
            <p:cNvPr name="Freeform 9" id="9"/>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0" id="10"/>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5896373" y="3002280"/>
            <a:ext cx="8534002" cy="3377565"/>
          </a:xfrm>
          <a:prstGeom prst="rect">
            <a:avLst/>
          </a:prstGeom>
        </p:spPr>
        <p:txBody>
          <a:bodyPr anchor="t" rtlCol="false" tIns="0" lIns="0" bIns="0" rIns="0">
            <a:spAutoFit/>
          </a:bodyPr>
          <a:lstStyle/>
          <a:p>
            <a:pPr algn="ctr">
              <a:lnSpc>
                <a:spcPts val="8730"/>
              </a:lnSpc>
            </a:pPr>
            <a:r>
              <a:rPr lang="en-US" sz="9000">
                <a:solidFill>
                  <a:srgbClr val="000000"/>
                </a:solidFill>
                <a:latin typeface="Alatsi"/>
                <a:ea typeface="Alatsi"/>
                <a:cs typeface="Alatsi"/>
                <a:sym typeface="Alatsi"/>
              </a:rPr>
              <a:t>ALGORITHMS AND AI  </a:t>
            </a:r>
          </a:p>
          <a:p>
            <a:pPr algn="ctr">
              <a:lnSpc>
                <a:spcPts val="8730"/>
              </a:lnSpc>
            </a:pPr>
            <a:r>
              <a:rPr lang="en-US" sz="9000">
                <a:solidFill>
                  <a:srgbClr val="000000"/>
                </a:solidFill>
                <a:latin typeface="Alatsi"/>
                <a:ea typeface="Alatsi"/>
                <a:cs typeface="Alatsi"/>
                <a:sym typeface="Alatsi"/>
              </a:rPr>
              <a:t>PROJECT</a:t>
            </a:r>
          </a:p>
        </p:txBody>
      </p:sp>
      <p:sp>
        <p:nvSpPr>
          <p:cNvPr name="Freeform 12" id="12"/>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4">
              <a:alphaModFix amt="40000"/>
            </a:blip>
            <a:stretch>
              <a:fillRect l="0" t="0" r="0" b="0"/>
            </a:stretch>
          </a:blipFill>
        </p:spPr>
      </p:sp>
      <p:sp>
        <p:nvSpPr>
          <p:cNvPr name="TextBox 15" id="15"/>
          <p:cNvSpPr txBox="true"/>
          <p:nvPr/>
        </p:nvSpPr>
        <p:spPr>
          <a:xfrm rot="0">
            <a:off x="2292746" y="7524783"/>
            <a:ext cx="1496210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Under the Guidance of Dr Animesh Chaturvedi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4922795" y="697547"/>
            <a:ext cx="2053659" cy="2057400"/>
          </a:xfrm>
          <a:custGeom>
            <a:avLst/>
            <a:gdLst/>
            <a:ahLst/>
            <a:cxnLst/>
            <a:rect r="r" b="b" t="t" l="l"/>
            <a:pathLst>
              <a:path h="2057400" w="2053659">
                <a:moveTo>
                  <a:pt x="0" y="0"/>
                </a:moveTo>
                <a:lnTo>
                  <a:pt x="2053660" y="0"/>
                </a:lnTo>
                <a:lnTo>
                  <a:pt x="205366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4">
              <a:alphaModFix amt="40000"/>
            </a:blip>
            <a:stretch>
              <a:fillRect l="0" t="0" r="0" b="0"/>
            </a:stretch>
          </a:blipFill>
        </p:spPr>
      </p:sp>
      <p:sp>
        <p:nvSpPr>
          <p:cNvPr name="Freeform 4" id="4"/>
          <p:cNvSpPr/>
          <p:nvPr/>
        </p:nvSpPr>
        <p:spPr>
          <a:xfrm flipH="false" flipV="false" rot="0">
            <a:off x="2769473" y="8744098"/>
            <a:ext cx="13180152" cy="144873"/>
          </a:xfrm>
          <a:custGeom>
            <a:avLst/>
            <a:gdLst/>
            <a:ahLst/>
            <a:cxnLst/>
            <a:rect r="r" b="b" t="t" l="l"/>
            <a:pathLst>
              <a:path h="144873" w="13180152">
                <a:moveTo>
                  <a:pt x="0" y="0"/>
                </a:moveTo>
                <a:lnTo>
                  <a:pt x="13180152" y="0"/>
                </a:lnTo>
                <a:lnTo>
                  <a:pt x="13180152" y="144873"/>
                </a:lnTo>
                <a:lnTo>
                  <a:pt x="0" y="144873"/>
                </a:lnTo>
                <a:lnTo>
                  <a:pt x="0" y="0"/>
                </a:lnTo>
                <a:close/>
              </a:path>
            </a:pathLst>
          </a:custGeom>
          <a:blipFill>
            <a:blip r:embed="rId5"/>
            <a:stretch>
              <a:fillRect l="-2229" t="-4160116" r="-2229" b="0"/>
            </a:stretch>
          </a:blipFill>
        </p:spPr>
      </p:sp>
      <p:sp>
        <p:nvSpPr>
          <p:cNvPr name="TextBox 5" id="5"/>
          <p:cNvSpPr txBox="true"/>
          <p:nvPr/>
        </p:nvSpPr>
        <p:spPr>
          <a:xfrm rot="0">
            <a:off x="2209560" y="1068686"/>
            <a:ext cx="12462393" cy="2095423"/>
          </a:xfrm>
          <a:prstGeom prst="rect">
            <a:avLst/>
          </a:prstGeom>
        </p:spPr>
        <p:txBody>
          <a:bodyPr anchor="t" rtlCol="false" tIns="0" lIns="0" bIns="0" rIns="0">
            <a:spAutoFit/>
          </a:bodyPr>
          <a:lstStyle/>
          <a:p>
            <a:pPr algn="ctr">
              <a:lnSpc>
                <a:spcPts val="8404"/>
              </a:lnSpc>
              <a:spcBef>
                <a:spcPct val="0"/>
              </a:spcBef>
            </a:pPr>
            <a:r>
              <a:rPr lang="en-US" b="true" sz="6003">
                <a:solidFill>
                  <a:srgbClr val="000000"/>
                </a:solidFill>
                <a:latin typeface="Canva Sans Bold"/>
                <a:ea typeface="Canva Sans Bold"/>
                <a:cs typeface="Canva Sans Bold"/>
                <a:sym typeface="Canva Sans Bold"/>
              </a:rPr>
              <a:t>Rationale for Choosing These Algorithms</a:t>
            </a:r>
          </a:p>
        </p:txBody>
      </p:sp>
      <p:sp>
        <p:nvSpPr>
          <p:cNvPr name="TextBox 6" id="6"/>
          <p:cNvSpPr txBox="true"/>
          <p:nvPr/>
        </p:nvSpPr>
        <p:spPr>
          <a:xfrm rot="0">
            <a:off x="1028700" y="2840672"/>
            <a:ext cx="16230600" cy="580197"/>
          </a:xfrm>
          <a:prstGeom prst="rect">
            <a:avLst/>
          </a:prstGeom>
        </p:spPr>
        <p:txBody>
          <a:bodyPr anchor="t" rtlCol="false" tIns="0" lIns="0" bIns="0" rIns="0">
            <a:spAutoFit/>
          </a:bodyPr>
          <a:lstStyle/>
          <a:p>
            <a:pPr algn="ctr">
              <a:lnSpc>
                <a:spcPts val="4770"/>
              </a:lnSpc>
              <a:spcBef>
                <a:spcPct val="0"/>
              </a:spcBef>
            </a:pPr>
          </a:p>
        </p:txBody>
      </p:sp>
      <p:sp>
        <p:nvSpPr>
          <p:cNvPr name="TextBox 7" id="7"/>
          <p:cNvSpPr txBox="true"/>
          <p:nvPr/>
        </p:nvSpPr>
        <p:spPr>
          <a:xfrm rot="0">
            <a:off x="9139238" y="933450"/>
            <a:ext cx="9525" cy="887095"/>
          </a:xfrm>
          <a:prstGeom prst="rect">
            <a:avLst/>
          </a:prstGeom>
        </p:spPr>
        <p:txBody>
          <a:bodyPr anchor="t" rtlCol="false" tIns="0" lIns="0" bIns="0" rIns="0">
            <a:spAutoFit/>
          </a:bodyPr>
          <a:lstStyle/>
          <a:p>
            <a:pPr algn="ctr">
              <a:lnSpc>
                <a:spcPts val="7279"/>
              </a:lnSpc>
              <a:spcBef>
                <a:spcPct val="0"/>
              </a:spcBef>
            </a:pPr>
          </a:p>
        </p:txBody>
      </p:sp>
      <p:sp>
        <p:nvSpPr>
          <p:cNvPr name="TextBox 8" id="8"/>
          <p:cNvSpPr txBox="true"/>
          <p:nvPr/>
        </p:nvSpPr>
        <p:spPr>
          <a:xfrm rot="0">
            <a:off x="0" y="4819967"/>
            <a:ext cx="18288000" cy="47809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Ran</a:t>
            </a:r>
            <a:r>
              <a:rPr lang="en-US" sz="3399">
                <a:solidFill>
                  <a:srgbClr val="000000"/>
                </a:solidFill>
                <a:latin typeface="Canva Sans"/>
                <a:ea typeface="Canva Sans"/>
                <a:cs typeface="Canva Sans"/>
                <a:sym typeface="Canva Sans"/>
              </a:rPr>
              <a:t>dom Forest and Decision Trees are chosen for their simplicity and interpretability. They provide insights into the importance of features and allow for easy visualization.</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SVM is selected for its effectiveness in high-dimensional spaces and its ability to create complex decision boundaries.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KNN is chosen for its simplicity and performance in cases where the decision boundaries are not linear, providing a good contrast to the other methods.</a:t>
            </a:r>
          </a:p>
          <a:p>
            <a:pPr algn="l">
              <a:lnSpc>
                <a:spcPts val="475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94363" y="1205956"/>
            <a:ext cx="8644533" cy="887095"/>
          </a:xfrm>
          <a:prstGeom prst="rect">
            <a:avLst/>
          </a:prstGeom>
        </p:spPr>
        <p:txBody>
          <a:bodyPr anchor="t" rtlCol="false" tIns="0" lIns="0" bIns="0" rIns="0">
            <a:spAutoFit/>
          </a:bodyPr>
          <a:lstStyle/>
          <a:p>
            <a:pPr algn="ctr">
              <a:lnSpc>
                <a:spcPts val="7279"/>
              </a:lnSpc>
            </a:pPr>
            <a:r>
              <a:rPr lang="en-US" b="true" sz="5199" i="true" u="sng">
                <a:solidFill>
                  <a:srgbClr val="000000"/>
                </a:solidFill>
                <a:latin typeface="Canva Sans Bold Italics"/>
                <a:ea typeface="Canva Sans Bold Italics"/>
                <a:cs typeface="Canva Sans Bold Italics"/>
                <a:sym typeface="Canva Sans Bold Italics"/>
              </a:rPr>
              <a:t>Performance Metrics Used</a:t>
            </a:r>
          </a:p>
        </p:txBody>
      </p:sp>
      <p:sp>
        <p:nvSpPr>
          <p:cNvPr name="TextBox 3" id="3"/>
          <p:cNvSpPr txBox="true"/>
          <p:nvPr/>
        </p:nvSpPr>
        <p:spPr>
          <a:xfrm rot="0">
            <a:off x="136253" y="4827028"/>
            <a:ext cx="18288000" cy="41808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Accuracy: Measures the overall correctness of the model’s predictions.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Precision: Focuses on how many of the positive predictions (malignant tumors) are actually correct.</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Recall: Measures how many of the actual positives (malignant tumors) the model is able to correctly identify.</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F1-Score: A balanced measure between precision and recall, particularly useful in cases with imbalanced class distributions.</a:t>
            </a:r>
          </a:p>
        </p:txBody>
      </p:sp>
      <p:sp>
        <p:nvSpPr>
          <p:cNvPr name="Freeform 4" id="4"/>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2">
              <a:alphaModFix amt="40000"/>
            </a:blip>
            <a:stretch>
              <a:fillRect l="0" t="0" r="0" b="0"/>
            </a:stretch>
          </a:blipFill>
        </p:spPr>
      </p:sp>
      <p:sp>
        <p:nvSpPr>
          <p:cNvPr name="Freeform 5" id="5"/>
          <p:cNvSpPr/>
          <p:nvPr/>
        </p:nvSpPr>
        <p:spPr>
          <a:xfrm flipH="false" flipV="false" rot="0">
            <a:off x="14922795" y="697547"/>
            <a:ext cx="2053659" cy="2057400"/>
          </a:xfrm>
          <a:custGeom>
            <a:avLst/>
            <a:gdLst/>
            <a:ahLst/>
            <a:cxnLst/>
            <a:rect r="r" b="b" t="t" l="l"/>
            <a:pathLst>
              <a:path h="2057400" w="2053659">
                <a:moveTo>
                  <a:pt x="0" y="0"/>
                </a:moveTo>
                <a:lnTo>
                  <a:pt x="2053660" y="0"/>
                </a:lnTo>
                <a:lnTo>
                  <a:pt x="205366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4698" y="933450"/>
            <a:ext cx="1193756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Converting Dataset to Graph Dataset</a:t>
            </a:r>
          </a:p>
        </p:txBody>
      </p:sp>
      <p:sp>
        <p:nvSpPr>
          <p:cNvPr name="TextBox 3" id="3"/>
          <p:cNvSpPr txBox="true"/>
          <p:nvPr/>
        </p:nvSpPr>
        <p:spPr>
          <a:xfrm rot="0">
            <a:off x="1474029" y="4537556"/>
            <a:ext cx="11937563" cy="41808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We converted the Original Dataset to a Graph Based Dataset </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Here nodes are the patients id </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Connections (edges) between nodes could be based on similarities in attributes like diagnosis, mean radius, mean texture,</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It has 508 nodes and  1857 edges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0" y="5393053"/>
            <a:ext cx="18288000" cy="3580765"/>
          </a:xfrm>
          <a:prstGeom prst="rect">
            <a:avLst/>
          </a:prstGeom>
        </p:spPr>
        <p:txBody>
          <a:bodyPr anchor="t" rtlCol="false" tIns="0" lIns="0" bIns="0" rIns="0">
            <a:spAutoFit/>
          </a:bodyPr>
          <a:lstStyle/>
          <a:p>
            <a:pPr algn="ctr">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Apache Spark is a powerful open-source distributed computing system that provides an easy-to-use interface for processing large datasets. </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It is highly scalable, allowing it to run on a cluster of machines and process data in parallel, making it suitable for handling big data.</a:t>
            </a:r>
          </a:p>
          <a:p>
            <a:pPr algn="ctr">
              <a:lnSpc>
                <a:spcPts val="4759"/>
              </a:lnSpc>
            </a:pPr>
          </a:p>
        </p:txBody>
      </p:sp>
      <p:sp>
        <p:nvSpPr>
          <p:cNvPr name="TextBox 3" id="3"/>
          <p:cNvSpPr txBox="true"/>
          <p:nvPr/>
        </p:nvSpPr>
        <p:spPr>
          <a:xfrm rot="0">
            <a:off x="0" y="1750968"/>
            <a:ext cx="18288000" cy="1811020"/>
          </a:xfrm>
          <a:prstGeom prst="rect">
            <a:avLst/>
          </a:prstGeom>
        </p:spPr>
        <p:txBody>
          <a:bodyPr anchor="t" rtlCol="false" tIns="0" lIns="0" bIns="0" rIns="0">
            <a:spAutoFit/>
          </a:bodyPr>
          <a:lstStyle/>
          <a:p>
            <a:pPr algn="ctr">
              <a:lnSpc>
                <a:spcPts val="7279"/>
              </a:lnSpc>
            </a:pPr>
            <a:r>
              <a:rPr lang="en-US" b="true" sz="5199" i="true" u="sng">
                <a:solidFill>
                  <a:srgbClr val="000000"/>
                </a:solidFill>
                <a:latin typeface="Canva Sans Bold Italics"/>
                <a:ea typeface="Canva Sans Bold Italics"/>
                <a:cs typeface="Canva Sans Bold Italics"/>
                <a:sym typeface="Canva Sans Bold Italics"/>
              </a:rPr>
              <a:t>Introduction to Apache Spark  for Large-Scale Graph Processing:</a:t>
            </a:r>
          </a:p>
        </p:txBody>
      </p:sp>
      <p:sp>
        <p:nvSpPr>
          <p:cNvPr name="Freeform 4" id="4"/>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2">
              <a:alphaModFix amt="40000"/>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869738" y="4933512"/>
            <a:ext cx="17077629" cy="41808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In this project, several key graph metrics are used to analyze the relationships between data points and provide insights into the structure of the dataset. The following metrics are implemented:</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Page Rank</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Connected Components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Triangle Counting</a:t>
            </a:r>
          </a:p>
          <a:p>
            <a:pPr algn="l">
              <a:lnSpc>
                <a:spcPts val="4759"/>
              </a:lnSpc>
            </a:pPr>
          </a:p>
        </p:txBody>
      </p:sp>
      <p:sp>
        <p:nvSpPr>
          <p:cNvPr name="TextBox 3" id="3"/>
          <p:cNvSpPr txBox="true"/>
          <p:nvPr/>
        </p:nvSpPr>
        <p:spPr>
          <a:xfrm rot="0">
            <a:off x="-181671" y="1569298"/>
            <a:ext cx="18288000" cy="887095"/>
          </a:xfrm>
          <a:prstGeom prst="rect">
            <a:avLst/>
          </a:prstGeom>
        </p:spPr>
        <p:txBody>
          <a:bodyPr anchor="t" rtlCol="false" tIns="0" lIns="0" bIns="0" rIns="0">
            <a:spAutoFit/>
          </a:bodyPr>
          <a:lstStyle/>
          <a:p>
            <a:pPr algn="ctr">
              <a:lnSpc>
                <a:spcPts val="7279"/>
              </a:lnSpc>
            </a:pPr>
            <a:r>
              <a:rPr lang="en-US" b="true" sz="5199" i="true" u="sng">
                <a:solidFill>
                  <a:srgbClr val="000000"/>
                </a:solidFill>
                <a:latin typeface="Canva Sans Bold Italics"/>
                <a:ea typeface="Canva Sans Bold Italics"/>
                <a:cs typeface="Canva Sans Bold Italics"/>
                <a:sym typeface="Canva Sans Bold Italics"/>
              </a:rPr>
              <a:t>Graph Metrics and Their Purpose</a:t>
            </a:r>
          </a:p>
        </p:txBody>
      </p:sp>
      <p:sp>
        <p:nvSpPr>
          <p:cNvPr name="Freeform 4" id="4"/>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2">
              <a:alphaModFix amt="40000"/>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791232" y="1609342"/>
            <a:ext cx="330731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Page Rank</a:t>
            </a:r>
          </a:p>
        </p:txBody>
      </p:sp>
      <p:sp>
        <p:nvSpPr>
          <p:cNvPr name="TextBox 3" id="3"/>
          <p:cNvSpPr txBox="true"/>
          <p:nvPr/>
        </p:nvSpPr>
        <p:spPr>
          <a:xfrm rot="0">
            <a:off x="306569" y="5228727"/>
            <a:ext cx="17674861" cy="35807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In the context of breast cancer data, PageRank can be used to assess the relative importance of each tumor sample (node) in relation to others. </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If certain benign or malignant tumors are connected to many similar tumors, they may be deemed more important in terms of classification. </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PageRank could help uncover key tumors that have strong relationships with others, which may indicate shared features or behaviors.</a:t>
            </a:r>
          </a:p>
        </p:txBody>
      </p:sp>
      <p:sp>
        <p:nvSpPr>
          <p:cNvPr name="Freeform 4" id="4"/>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2">
              <a:alphaModFix amt="40000"/>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282660" y="1404963"/>
            <a:ext cx="786134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Connected Components</a:t>
            </a:r>
          </a:p>
        </p:txBody>
      </p:sp>
      <p:sp>
        <p:nvSpPr>
          <p:cNvPr name="TextBox 3" id="3"/>
          <p:cNvSpPr txBox="true"/>
          <p:nvPr/>
        </p:nvSpPr>
        <p:spPr>
          <a:xfrm rot="0">
            <a:off x="716979" y="4859609"/>
            <a:ext cx="16854042" cy="35807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In breast cancer classification, connected components can identify groups of similar samples (tumors) based on their features.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 This helps uncover patterns in the data where samples share common characteristics, such as benign tumors being more likely to cluster together and malignant tumors forming distinct, possibly more dispersed, clusters.</a:t>
            </a:r>
          </a:p>
          <a:p>
            <a:pPr algn="ctr">
              <a:lnSpc>
                <a:spcPts val="4759"/>
              </a:lnSpc>
            </a:pPr>
          </a:p>
        </p:txBody>
      </p:sp>
      <p:sp>
        <p:nvSpPr>
          <p:cNvPr name="Freeform 4" id="4"/>
          <p:cNvSpPr/>
          <p:nvPr/>
        </p:nvSpPr>
        <p:spPr>
          <a:xfrm flipH="true" flipV="false" rot="-552612">
            <a:off x="-111005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2">
              <a:alphaModFix amt="40000"/>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170759" y="1177874"/>
            <a:ext cx="572750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Triangle Counting</a:t>
            </a:r>
          </a:p>
        </p:txBody>
      </p:sp>
      <p:sp>
        <p:nvSpPr>
          <p:cNvPr name="TextBox 3" id="3"/>
          <p:cNvSpPr txBox="true"/>
          <p:nvPr/>
        </p:nvSpPr>
        <p:spPr>
          <a:xfrm rot="0">
            <a:off x="762000" y="4836900"/>
            <a:ext cx="16764000" cy="29806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In breast cancer data, triangle counting can highlight more complex relationships between tumor samples and their features. </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If three samples are all interconnected, it suggests that these samples share a set of similar characteristics that make them more closely related.</a:t>
            </a:r>
          </a:p>
          <a:p>
            <a:pPr algn="l">
              <a:lnSpc>
                <a:spcPts val="4759"/>
              </a:lnSpc>
            </a:pPr>
          </a:p>
        </p:txBody>
      </p:sp>
      <p:sp>
        <p:nvSpPr>
          <p:cNvPr name="Freeform 4" id="4"/>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2">
              <a:alphaModFix amt="40000"/>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0" y="3139061"/>
            <a:ext cx="18288000" cy="482409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Merging Graph-Based Metrics with Original Data</a:t>
            </a:r>
          </a:p>
          <a:p>
            <a:pPr algn="ctr">
              <a:lnSpc>
                <a:spcPts val="1288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431799" y="1586634"/>
            <a:ext cx="11925300" cy="887095"/>
          </a:xfrm>
          <a:prstGeom prst="rect">
            <a:avLst/>
          </a:prstGeom>
        </p:spPr>
        <p:txBody>
          <a:bodyPr anchor="t" rtlCol="false" tIns="0" lIns="0" bIns="0" rIns="0">
            <a:spAutoFit/>
          </a:bodyPr>
          <a:lstStyle/>
          <a:p>
            <a:pPr algn="ctr">
              <a:lnSpc>
                <a:spcPts val="7279"/>
              </a:lnSpc>
            </a:pPr>
            <a:r>
              <a:rPr lang="en-US" b="true" sz="5199" i="true" u="sng">
                <a:solidFill>
                  <a:srgbClr val="000000"/>
                </a:solidFill>
                <a:latin typeface="Canva Sans Bold Italics"/>
                <a:ea typeface="Canva Sans Bold Italics"/>
                <a:cs typeface="Canva Sans Bold Italics"/>
                <a:sym typeface="Canva Sans Bold Italics"/>
              </a:rPr>
              <a:t>Process of Integrating Graph Metrics</a:t>
            </a:r>
          </a:p>
        </p:txBody>
      </p:sp>
      <p:sp>
        <p:nvSpPr>
          <p:cNvPr name="TextBox 3" id="3"/>
          <p:cNvSpPr txBox="true"/>
          <p:nvPr/>
        </p:nvSpPr>
        <p:spPr>
          <a:xfrm rot="0">
            <a:off x="204380" y="3845532"/>
            <a:ext cx="17879241" cy="77812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After applying the graph-based metrics (PageRank, Connected Components, Triangle Counting) on the graph constructed from the breast cancer dataset, these metrics are computed and added as new features to the original dataset. </a:t>
            </a:r>
          </a:p>
          <a:p>
            <a:pPr algn="l">
              <a:lnSpc>
                <a:spcPts val="4759"/>
              </a:lnSpc>
            </a:pPr>
            <a:r>
              <a:rPr lang="en-US" sz="3399">
                <a:solidFill>
                  <a:srgbClr val="000000"/>
                </a:solidFill>
                <a:latin typeface="Canva Sans"/>
                <a:ea typeface="Canva Sans"/>
                <a:cs typeface="Canva Sans"/>
                <a:sym typeface="Canva Sans"/>
              </a:rPr>
              <a:t>The merging process involves: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Generating Graph Features: For each tumor sample, the corresponding PageRank, connected component label, and triangle count are calculated.</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Merging with Original Data: These graph-based features are then merged with the original dataset, which contains the tumor characteristics (e.g., mean radius, area, texture). The result is a richer feature set that includes both traditional features and graph-based insights.</a:t>
            </a:r>
          </a:p>
          <a:p>
            <a:pPr algn="l">
              <a:lnSpc>
                <a:spcPts val="4759"/>
              </a:lnSpc>
            </a:pPr>
          </a:p>
          <a:p>
            <a:pPr algn="l">
              <a:lnSpc>
                <a:spcPts val="4759"/>
              </a:lnSpc>
            </a:pPr>
          </a:p>
          <a:p>
            <a:pPr algn="l">
              <a:lnSpc>
                <a:spcPts val="4759"/>
              </a:lnSpc>
            </a:pPr>
          </a:p>
        </p:txBody>
      </p:sp>
      <p:sp>
        <p:nvSpPr>
          <p:cNvPr name="Freeform 4" id="4"/>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2">
              <a:alphaModFix amt="40000"/>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GROUP MEMBERS</a:t>
            </a:r>
          </a:p>
        </p:txBody>
      </p:sp>
      <p:sp>
        <p:nvSpPr>
          <p:cNvPr name="TextBox 3" id="3"/>
          <p:cNvSpPr txBox="true"/>
          <p:nvPr/>
        </p:nvSpPr>
        <p:spPr>
          <a:xfrm rot="0">
            <a:off x="449819" y="5889172"/>
            <a:ext cx="5222404" cy="128714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G LEELADITYA  22BDS024</a:t>
            </a:r>
          </a:p>
        </p:txBody>
      </p:sp>
      <p:sp>
        <p:nvSpPr>
          <p:cNvPr name="TextBox 4" id="4"/>
          <p:cNvSpPr txBox="true"/>
          <p:nvPr/>
        </p:nvSpPr>
        <p:spPr>
          <a:xfrm rot="0">
            <a:off x="471875" y="3856355"/>
            <a:ext cx="5950517" cy="128714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D SHANMUKHA  22BDS019</a:t>
            </a:r>
          </a:p>
        </p:txBody>
      </p:sp>
      <p:sp>
        <p:nvSpPr>
          <p:cNvPr name="TextBox 5" id="5"/>
          <p:cNvSpPr txBox="true"/>
          <p:nvPr/>
        </p:nvSpPr>
        <p:spPr>
          <a:xfrm rot="0">
            <a:off x="10150427" y="6093807"/>
            <a:ext cx="4480960" cy="128714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VANSH LAL TOLANI 22BDS061</a:t>
            </a:r>
          </a:p>
        </p:txBody>
      </p:sp>
      <p:sp>
        <p:nvSpPr>
          <p:cNvPr name="AutoShape 6" id="6"/>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7" id="7"/>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8" id="8"/>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150427" y="3867324"/>
            <a:ext cx="4480960" cy="128714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RAJDEEP MANIK 22BDS048</a:t>
            </a:r>
          </a:p>
        </p:txBody>
      </p:sp>
      <p:sp>
        <p:nvSpPr>
          <p:cNvPr name="Freeform 11" id="11"/>
          <p:cNvSpPr/>
          <p:nvPr/>
        </p:nvSpPr>
        <p:spPr>
          <a:xfrm flipH="false" flipV="false" rot="-9143347">
            <a:off x="10281097" y="-2518106"/>
            <a:ext cx="5262259" cy="4305485"/>
          </a:xfrm>
          <a:custGeom>
            <a:avLst/>
            <a:gdLst/>
            <a:ahLst/>
            <a:cxnLst/>
            <a:rect r="r" b="b" t="t" l="l"/>
            <a:pathLst>
              <a:path h="4305485" w="5262259">
                <a:moveTo>
                  <a:pt x="0" y="0"/>
                </a:moveTo>
                <a:lnTo>
                  <a:pt x="5262259" y="0"/>
                </a:lnTo>
                <a:lnTo>
                  <a:pt x="5262259" y="4305485"/>
                </a:lnTo>
                <a:lnTo>
                  <a:pt x="0" y="4305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6">
              <a:alphaModFix amt="40000"/>
            </a:blip>
            <a:stretch>
              <a:fillRect l="0" t="0" r="0" b="0"/>
            </a:stretch>
          </a:blipFill>
        </p:spPr>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778587" y="1200583"/>
            <a:ext cx="1600414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Purpose of Enhancing Dataset with Graph Metrics</a:t>
            </a:r>
          </a:p>
        </p:txBody>
      </p:sp>
      <p:sp>
        <p:nvSpPr>
          <p:cNvPr name="TextBox 3" id="3"/>
          <p:cNvSpPr txBox="true"/>
          <p:nvPr/>
        </p:nvSpPr>
        <p:spPr>
          <a:xfrm rot="0">
            <a:off x="0" y="2367412"/>
            <a:ext cx="18288000" cy="6581140"/>
          </a:xfrm>
          <a:prstGeom prst="rect">
            <a:avLst/>
          </a:prstGeom>
        </p:spPr>
        <p:txBody>
          <a:bodyPr anchor="t" rtlCol="false" tIns="0" lIns="0" bIns="0" rIns="0">
            <a:spAutoFit/>
          </a:bodyPr>
          <a:lstStyle/>
          <a:p>
            <a:pPr algn="ctr">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Enriching Feature Set: By merging graph-based metrics with traditional features, we are enhancing the dataset to include relationships and structural patterns that may not be captured by the raw features alone. These new features can reveal hidden patterns in the data that might help the model make more accurate predictions.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Improved Classification Performance: Graph-based metrics like PageRank and Connected Components can improve the model's ability to distinguish between benign and malignant tumors by incorporating interrelationships between samples. These added features can help the classifier identify more complex patterns and make better predictions.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Model Robustness</a:t>
            </a:r>
          </a:p>
        </p:txBody>
      </p:sp>
      <p:sp>
        <p:nvSpPr>
          <p:cNvPr name="Freeform 4" id="4"/>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2">
              <a:alphaModFix amt="40000"/>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0" y="2645728"/>
            <a:ext cx="18288000" cy="482409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Deep Learning and Graph Neural Networks (GNN)</a:t>
            </a:r>
          </a:p>
          <a:p>
            <a:pPr algn="ctr">
              <a:lnSpc>
                <a:spcPts val="12880"/>
              </a:lnSpc>
            </a:pP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0" y="610153"/>
            <a:ext cx="17879241"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Explanation of Artificial Neural Networks (ANN) and Deep Neural Networks (DNN)</a:t>
            </a:r>
          </a:p>
        </p:txBody>
      </p:sp>
      <p:sp>
        <p:nvSpPr>
          <p:cNvPr name="TextBox 3" id="3"/>
          <p:cNvSpPr txBox="true"/>
          <p:nvPr/>
        </p:nvSpPr>
        <p:spPr>
          <a:xfrm rot="0">
            <a:off x="0" y="3820778"/>
            <a:ext cx="18288000" cy="41808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Artificial Neural Networks (ANNs) and Deep Neural Networks (DNNs) are a class of machine learning models inspired by the structure of the human brain. ANNs consist of layers of interconnected neurons, where each neuron processes information and passes it to the next layer.</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DNNs are ANNs with multiple hidden layers that allow for the learning of complex patterns in large datasets. These models are particularly effective when handling high-dimensional data, such as images, speech, and text.</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0" y="610153"/>
            <a:ext cx="17879241"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Explanation of Artificial Neural Networks (ANN) and Deep Neural Networks (DNN)</a:t>
            </a:r>
          </a:p>
        </p:txBody>
      </p:sp>
      <p:sp>
        <p:nvSpPr>
          <p:cNvPr name="TextBox 3" id="3"/>
          <p:cNvSpPr txBox="true"/>
          <p:nvPr/>
        </p:nvSpPr>
        <p:spPr>
          <a:xfrm rot="0">
            <a:off x="322190" y="5076825"/>
            <a:ext cx="16230600" cy="23806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In the context of breast cancer classification, DNNs can be used to learn non-linear patterns in tumor data by processing the raw features (e.g., mean radius, texture) and making predictions about tumor malignancy.</a:t>
            </a:r>
          </a:p>
          <a:p>
            <a:pPr algn="ctr">
              <a:lnSpc>
                <a:spcPts val="4759"/>
              </a:lnSpc>
            </a:pP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92591" y="1183247"/>
            <a:ext cx="1498651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Introduction to Graph Neural Networks (GNN):</a:t>
            </a:r>
          </a:p>
        </p:txBody>
      </p:sp>
      <p:sp>
        <p:nvSpPr>
          <p:cNvPr name="TextBox 3" id="3"/>
          <p:cNvSpPr txBox="true"/>
          <p:nvPr/>
        </p:nvSpPr>
        <p:spPr>
          <a:xfrm rot="0">
            <a:off x="288211" y="4319969"/>
            <a:ext cx="14986517" cy="47809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Graph Neural Networks (GNNs) are a type of deep learning model designed to work directly with graph data.</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 GNNs have emerged as a powerful tool for analyzing data that is naturally represented as graphs, such as social networks, biological networks, and molecular structures.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 A GNN operates by iteratively updating the representations (embeddings) of nodes based on their neighbors in the graph.</a:t>
            </a:r>
          </a:p>
          <a:p>
            <a:pPr algn="ctr">
              <a:lnSpc>
                <a:spcPts val="4759"/>
              </a:lnSpc>
            </a:pP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1207782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Use of Graph Neural Networks (GNN):</a:t>
            </a:r>
          </a:p>
        </p:txBody>
      </p:sp>
      <p:sp>
        <p:nvSpPr>
          <p:cNvPr name="TextBox 3" id="3"/>
          <p:cNvSpPr txBox="true"/>
          <p:nvPr/>
        </p:nvSpPr>
        <p:spPr>
          <a:xfrm rot="0">
            <a:off x="447173" y="4047463"/>
            <a:ext cx="14986517" cy="5981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In this project, GNNs could be used to process the augmented dataset, where both traditional tumor features and graph-based features (like PageRank or connected component labels) are input into the model. </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By learning from the graph structure, GNNs can capture more complex dependencies between tumors and their features, improving classification accuracy for breast cancer.</a:t>
            </a:r>
          </a:p>
          <a:p>
            <a:pPr algn="l">
              <a:lnSpc>
                <a:spcPts val="4759"/>
              </a:lnSpc>
            </a:pPr>
          </a:p>
          <a:p>
            <a:pPr algn="l">
              <a:lnSpc>
                <a:spcPts val="4759"/>
              </a:lnSpc>
            </a:pPr>
          </a:p>
          <a:p>
            <a:pPr algn="l">
              <a:lnSpc>
                <a:spcPts val="4759"/>
              </a:lnSpc>
            </a:pP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63342" y="4093284"/>
            <a:ext cx="17107140" cy="41808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The enriched dataset, which includes both traditional and graph-based features, can be fed into a GNN for training.</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 This allows the model to learn not just from the individual tumor characteristics but also from the relationships between tumors, potentially uncovering more sophisticated patterns that might be missed by traditional classifiers.</a:t>
            </a:r>
          </a:p>
          <a:p>
            <a:pPr algn="l">
              <a:lnSpc>
                <a:spcPts val="4759"/>
              </a:lnSpc>
            </a:pPr>
          </a:p>
        </p:txBody>
      </p:sp>
      <p:sp>
        <p:nvSpPr>
          <p:cNvPr name="TextBox 3" id="3"/>
          <p:cNvSpPr txBox="true"/>
          <p:nvPr/>
        </p:nvSpPr>
        <p:spPr>
          <a:xfrm rot="0">
            <a:off x="-2861314" y="1379285"/>
            <a:ext cx="1828800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Graph-Augmented Data for GNNs</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0" y="4274503"/>
            <a:ext cx="18288000" cy="482409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Explanation of ANN and DNN Architectures Used</a:t>
            </a:r>
          </a:p>
          <a:p>
            <a:pPr algn="ctr">
              <a:lnSpc>
                <a:spcPts val="12880"/>
              </a:lnSpc>
            </a:pP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724001" y="1087039"/>
            <a:ext cx="1079944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Artificial Neural Networks (ANNs)</a:t>
            </a:r>
          </a:p>
        </p:txBody>
      </p:sp>
      <p:sp>
        <p:nvSpPr>
          <p:cNvPr name="TextBox 3" id="3"/>
          <p:cNvSpPr txBox="true"/>
          <p:nvPr/>
        </p:nvSpPr>
        <p:spPr>
          <a:xfrm rot="0">
            <a:off x="724001" y="1907459"/>
            <a:ext cx="16930833" cy="89814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Architecture Overview:</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ANNs consist of multiple layers of nodes (neurons) connected to each other. Each neuron in a layer is connected to the neurons in the previous and next layers, passing information forward through weighted connections.</a:t>
            </a:r>
          </a:p>
          <a:p>
            <a:pPr algn="ctr">
              <a:lnSpc>
                <a:spcPts val="4759"/>
              </a:lnSpc>
            </a:pPr>
            <a:r>
              <a:rPr lang="en-US" sz="3399">
                <a:solidFill>
                  <a:srgbClr val="000000"/>
                </a:solidFill>
                <a:latin typeface="Canva Sans"/>
                <a:ea typeface="Canva Sans"/>
                <a:cs typeface="Canva Sans"/>
                <a:sym typeface="Canva Sans"/>
              </a:rPr>
              <a:t>The key components of an ANN are:</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Input Layer: Takes the raw features from the dataset, such as tumor characteristics (e.g., radius, texture, area).</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Hidden Layers: Each hidden layer consists of neurons that transform the input data via activation functions (e.g., ReLU, sigmoid) to capture non-linear relationships.</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Output Layer: Produces the final predictions (e.g., benign or malignant classification). A softmax activation function is typically used in classification tasks to output probabilities.</a:t>
            </a:r>
          </a:p>
          <a:p>
            <a:pPr algn="ctr">
              <a:lnSpc>
                <a:spcPts val="4759"/>
              </a:lnSpc>
            </a:pPr>
          </a:p>
          <a:p>
            <a:pPr algn="ctr">
              <a:lnSpc>
                <a:spcPts val="4759"/>
              </a:lnSpc>
            </a:pP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72506" y="3814684"/>
            <a:ext cx="17742988" cy="4780915"/>
          </a:xfrm>
          <a:prstGeom prst="rect">
            <a:avLst/>
          </a:prstGeom>
        </p:spPr>
        <p:txBody>
          <a:bodyPr anchor="t" rtlCol="false" tIns="0" lIns="0" bIns="0" rIns="0">
            <a:spAutoFit/>
          </a:bodyPr>
          <a:lstStyle/>
          <a:p>
            <a:pPr algn="ctr">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ANNs are capable of learning from data by adjusting the weights of connections through backpropagation. </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For breast cancer classification, an ANN model can learn complex non-linear patterns between tumor features and malignancy. </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The model adjusts weights to minimize the error between predicted and actual labels during training.</a:t>
            </a:r>
          </a:p>
          <a:p>
            <a:pPr algn="ctr">
              <a:lnSpc>
                <a:spcPts val="4759"/>
              </a:lnSpc>
            </a:pPr>
          </a:p>
        </p:txBody>
      </p:sp>
      <p:sp>
        <p:nvSpPr>
          <p:cNvPr name="TextBox 3" id="3"/>
          <p:cNvSpPr txBox="true"/>
          <p:nvPr/>
        </p:nvSpPr>
        <p:spPr>
          <a:xfrm rot="0">
            <a:off x="-2952150" y="775791"/>
            <a:ext cx="1828800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ANN Use in Classification: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473310" y="615778"/>
            <a:ext cx="8783955" cy="1566544"/>
          </a:xfrm>
          <a:prstGeom prst="rect">
            <a:avLst/>
          </a:prstGeom>
        </p:spPr>
        <p:txBody>
          <a:bodyPr anchor="t" rtlCol="false" tIns="0" lIns="0" bIns="0" rIns="0">
            <a:spAutoFit/>
          </a:bodyPr>
          <a:lstStyle/>
          <a:p>
            <a:pPr algn="ctr">
              <a:lnSpc>
                <a:spcPts val="12880"/>
              </a:lnSpc>
            </a:pPr>
            <a:r>
              <a:rPr lang="en-US" b="true" sz="9200" u="sng">
                <a:solidFill>
                  <a:srgbClr val="000000"/>
                </a:solidFill>
                <a:latin typeface="Canva Sans Bold"/>
                <a:ea typeface="Canva Sans Bold"/>
                <a:cs typeface="Canva Sans Bold"/>
                <a:sym typeface="Canva Sans Bold"/>
              </a:rPr>
              <a:t>PROJECT TITLE</a:t>
            </a:r>
          </a:p>
        </p:txBody>
      </p:sp>
      <p:sp>
        <p:nvSpPr>
          <p:cNvPr name="TextBox 3" id="3"/>
          <p:cNvSpPr txBox="true"/>
          <p:nvPr/>
        </p:nvSpPr>
        <p:spPr>
          <a:xfrm rot="0">
            <a:off x="1028700" y="4038063"/>
            <a:ext cx="16230600" cy="273494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Integrating Graph Analytics with AI Algorithms for</a:t>
            </a:r>
          </a:p>
          <a:p>
            <a:pPr algn="ctr">
              <a:lnSpc>
                <a:spcPts val="7279"/>
              </a:lnSpc>
            </a:pPr>
            <a:r>
              <a:rPr lang="en-US" sz="5199" b="true">
                <a:solidFill>
                  <a:srgbClr val="000000"/>
                </a:solidFill>
                <a:latin typeface="Canva Sans Bold"/>
                <a:ea typeface="Canva Sans Bold"/>
                <a:cs typeface="Canva Sans Bold"/>
                <a:sym typeface="Canva Sans Bold"/>
              </a:rPr>
              <a:t>Enhanced Breast Cancer Classification and</a:t>
            </a:r>
          </a:p>
          <a:p>
            <a:pPr algn="ctr">
              <a:lnSpc>
                <a:spcPts val="7279"/>
              </a:lnSpc>
              <a:spcBef>
                <a:spcPct val="0"/>
              </a:spcBef>
            </a:pPr>
            <a:r>
              <a:rPr lang="en-US" b="true" sz="5199">
                <a:solidFill>
                  <a:srgbClr val="000000"/>
                </a:solidFill>
                <a:latin typeface="Canva Sans Bold"/>
                <a:ea typeface="Canva Sans Bold"/>
                <a:cs typeface="Canva Sans Bold"/>
                <a:sym typeface="Canva Sans Bold"/>
              </a:rPr>
              <a:t>Interpretability </a:t>
            </a:r>
          </a:p>
        </p:txBody>
      </p:sp>
    </p:spTree>
  </p:cSld>
  <p:clrMapOvr>
    <a:masterClrMapping/>
  </p:clrMapOvr>
  <p:transition spd="slow">
    <p:push dir="l"/>
  </p:transition>
</p:sld>
</file>

<file path=ppt/slides/slide30.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223500" y="1336836"/>
            <a:ext cx="975502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Deep Neural Networks (DNNs)</a:t>
            </a:r>
          </a:p>
        </p:txBody>
      </p:sp>
      <p:sp>
        <p:nvSpPr>
          <p:cNvPr name="TextBox 3" id="3"/>
          <p:cNvSpPr txBox="true"/>
          <p:nvPr/>
        </p:nvSpPr>
        <p:spPr>
          <a:xfrm rot="0">
            <a:off x="1028700" y="4132926"/>
            <a:ext cx="17082640" cy="29806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Architecture Overview:</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DNNs are a type of ANN with multiple hidden layers, allowing the model to learn increasingly abstract representations of the input data.</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 This deep structure enables DNNs to model very complex relationships and is well-suited for high-dimensional data.</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0" y="3480146"/>
            <a:ext cx="18288000" cy="6581140"/>
          </a:xfrm>
          <a:prstGeom prst="rect">
            <a:avLst/>
          </a:prstGeom>
        </p:spPr>
        <p:txBody>
          <a:bodyPr anchor="t" rtlCol="false" tIns="0" lIns="0" bIns="0" rIns="0">
            <a:spAutoFit/>
          </a:bodyPr>
          <a:lstStyle/>
          <a:p>
            <a:pPr algn="ctr">
              <a:lnSpc>
                <a:spcPts val="4759"/>
              </a:lnSpc>
            </a:pPr>
          </a:p>
          <a:p>
            <a:pPr algn="ctr">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Multiple Hidden Layers: Each hidden layer captures higher-level features of the data, such as combinations of tumor characteristics that might be indicative of malignancy.</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Activation Functions: Non-linear functions like ReLU or tanh are applied after each hidden layer to allow the network to capture non-linear relationships in the data.</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Output Layer: The output layer typically uses a softmax activation function (for multi-class classification) or a sigmoid function (for binary classification like benign vs. malignant).</a:t>
            </a:r>
          </a:p>
          <a:p>
            <a:pPr algn="ctr">
              <a:lnSpc>
                <a:spcPts val="4759"/>
              </a:lnSpc>
            </a:pPr>
          </a:p>
        </p:txBody>
      </p:sp>
      <p:sp>
        <p:nvSpPr>
          <p:cNvPr name="TextBox 3" id="3"/>
          <p:cNvSpPr txBox="true"/>
          <p:nvPr/>
        </p:nvSpPr>
        <p:spPr>
          <a:xfrm rot="0">
            <a:off x="-272506" y="933450"/>
            <a:ext cx="18288000"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A typical DNN architecture for breast cancer classification includes:</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0" y="4274503"/>
            <a:ext cx="18288000" cy="482409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 Model Interpretability with SHAP/LIME</a:t>
            </a:r>
          </a:p>
          <a:p>
            <a:pPr algn="ctr">
              <a:lnSpc>
                <a:spcPts val="12880"/>
              </a:lnSpc>
            </a:pP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96129" y="2215166"/>
            <a:ext cx="17991871" cy="71812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Overview:</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SHAP is a method to explain the output of machine learning models by assigning each feature a contribution value to the final prediction. It is based on cooperative game theory, where each feature is considered as a "player" contributing to the model's decision.</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Application in Model Interpretability:</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In the context of breast cancer classification, SHAP can help explain the role of each feature (e.g., tumor size, texture) in predicting whether a tumor is malignant or benign. For example, it can show that mean radius or texture had the most significant positive contribution to predicting malignancy, while smoothness might have had a lesser impact.</a:t>
            </a:r>
          </a:p>
          <a:p>
            <a:pPr algn="l">
              <a:lnSpc>
                <a:spcPts val="4759"/>
              </a:lnSpc>
            </a:pPr>
          </a:p>
        </p:txBody>
      </p:sp>
      <p:sp>
        <p:nvSpPr>
          <p:cNvPr name="TextBox 3" id="3"/>
          <p:cNvSpPr txBox="true"/>
          <p:nvPr/>
        </p:nvSpPr>
        <p:spPr>
          <a:xfrm rot="0">
            <a:off x="1275954" y="320715"/>
            <a:ext cx="1242060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SHAP (Shapley Additive explanations):</a:t>
            </a:r>
          </a:p>
        </p:txBody>
      </p:sp>
    </p:spTree>
  </p:cSld>
  <p:clrMapOvr>
    <a:masterClrMapping/>
  </p:clrMapOvr>
</p:sld>
</file>

<file path=ppt/slides/slide34.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45012" y="2458248"/>
            <a:ext cx="17742988" cy="71812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Overview:</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LIME works by approximating the behavior of complex models locally with interpretable models (e.g., linear regression or decision trees). It generates local explanations by perturbing the input data and observing how the model’s output changes.</a:t>
            </a:r>
          </a:p>
          <a:p>
            <a:pPr algn="l">
              <a:lnSpc>
                <a:spcPts val="4759"/>
              </a:lnSpc>
            </a:pPr>
            <a:r>
              <a:rPr lang="en-US" sz="3399">
                <a:solidFill>
                  <a:srgbClr val="000000"/>
                </a:solidFill>
                <a:latin typeface="Canva Sans"/>
                <a:ea typeface="Canva Sans"/>
                <a:cs typeface="Canva Sans"/>
                <a:sym typeface="Canva Sans"/>
              </a:rPr>
              <a:t>Application in Model Interpretability:</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LIME can be used to understand the behavior of deep learning models (like DNNs or GNNs), which are often seen as "black boxes." By approximating the decision boundary locally, LIME provides insights into which features were most influential for specific predictions, helping clinicians or researchers understand why the model predicted a certain outcome.</a:t>
            </a:r>
          </a:p>
          <a:p>
            <a:pPr algn="l">
              <a:lnSpc>
                <a:spcPts val="4759"/>
              </a:lnSpc>
            </a:pPr>
          </a:p>
        </p:txBody>
      </p:sp>
      <p:sp>
        <p:nvSpPr>
          <p:cNvPr name="TextBox 3" id="3"/>
          <p:cNvSpPr txBox="true"/>
          <p:nvPr/>
        </p:nvSpPr>
        <p:spPr>
          <a:xfrm rot="0">
            <a:off x="272506" y="75565"/>
            <a:ext cx="17742988"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LIME (Local Interpretable Model-agnostic Explanations):</a:t>
            </a:r>
          </a:p>
        </p:txBody>
      </p:sp>
    </p:spTree>
  </p:cSld>
  <p:clrMapOvr>
    <a:masterClrMapping/>
  </p:clrMapOvr>
</p:sld>
</file>

<file path=ppt/slides/slide35.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0" y="2017255"/>
            <a:ext cx="18288000" cy="6052185"/>
          </a:xfrm>
          <a:prstGeom prst="rect">
            <a:avLst/>
          </a:prstGeom>
        </p:spPr>
        <p:txBody>
          <a:bodyPr anchor="t" rtlCol="false" tIns="0" lIns="0" bIns="0" rIns="0">
            <a:spAutoFit/>
          </a:bodyPr>
          <a:lstStyle/>
          <a:p>
            <a:pPr algn="ctr">
              <a:lnSpc>
                <a:spcPts val="5319"/>
              </a:lnSpc>
            </a:pPr>
            <a:r>
              <a:rPr lang="en-US" sz="3799" b="true">
                <a:solidFill>
                  <a:srgbClr val="000000"/>
                </a:solidFill>
                <a:latin typeface="Canva Sans Bold"/>
                <a:ea typeface="Canva Sans Bold"/>
                <a:cs typeface="Canva Sans Bold"/>
                <a:sym typeface="Canva Sans Bold"/>
              </a:rPr>
              <a:t>Interpretability Results:</a:t>
            </a:r>
          </a:p>
          <a:p>
            <a:pPr algn="ctr">
              <a:lnSpc>
                <a:spcPts val="4759"/>
              </a:lnSpc>
            </a:pPr>
          </a:p>
          <a:p>
            <a:pPr algn="ctr">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SHAP and LIME can be used to visualize feature importance and understand the decisions made by the model. For example:</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SHAP plots can show that high PageRank values or triangle counts had significant positive contributions to identifying malignant tumors, whereas texture features may have contributed more to benign classifications.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LIME might provide local explanations for individual predictions, showing that for a particular tumor, the combination of mean radius and area was the most influential.</a:t>
            </a:r>
          </a:p>
        </p:txBody>
      </p:sp>
    </p:spTree>
  </p:cSld>
  <p:clrMapOvr>
    <a:masterClrMapping/>
  </p:clrMapOvr>
</p:sld>
</file>

<file path=ppt/slides/slide36.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7288590" y="4274503"/>
            <a:ext cx="371082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Alatsi"/>
                <a:ea typeface="Alatsi"/>
                <a:cs typeface="Alatsi"/>
                <a:sym typeface="Alatsi"/>
              </a:rPr>
              <a:t>Results</a:t>
            </a:r>
          </a:p>
        </p:txBody>
      </p:sp>
    </p:spTree>
  </p:cSld>
  <p:clrMapOvr>
    <a:masterClrMapping/>
  </p:clrMapOvr>
</p:sld>
</file>

<file path=ppt/slides/slide37.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507126" y="2285529"/>
          <a:ext cx="12138159" cy="7745405"/>
        </p:xfrm>
        <a:graphic>
          <a:graphicData uri="http://schemas.openxmlformats.org/drawingml/2006/table">
            <a:tbl>
              <a:tblPr/>
              <a:tblGrid>
                <a:gridCol w="2427632"/>
                <a:gridCol w="2427632"/>
                <a:gridCol w="2427632"/>
                <a:gridCol w="2427632"/>
                <a:gridCol w="2427632"/>
              </a:tblGrid>
              <a:tr h="775339">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Algorithms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Precision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Recall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F1-Score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71258">
                <a:tc>
                  <a:txBody>
                    <a:bodyPr anchor="t" rtlCol="false"/>
                    <a:lstStyle/>
                    <a:p>
                      <a:pPr algn="ctr">
                        <a:lnSpc>
                          <a:spcPts val="2520"/>
                        </a:lnSpc>
                        <a:defRPr/>
                      </a:pPr>
                      <a:r>
                        <a:rPr lang="en-US" sz="1800">
                          <a:solidFill>
                            <a:srgbClr val="000000"/>
                          </a:solidFill>
                          <a:latin typeface="Canva Sans"/>
                          <a:ea typeface="Canva Sans"/>
                          <a:cs typeface="Canva Sans"/>
                          <a:sym typeface="Canva Sans"/>
                        </a:rPr>
                        <a:t>Random Forest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0.97(0)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71258">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0.96(1)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71258">
                <a:tc>
                  <a:txBody>
                    <a:bodyPr anchor="t" rtlCol="false"/>
                    <a:lstStyle/>
                    <a:p>
                      <a:pPr algn="ctr">
                        <a:lnSpc>
                          <a:spcPts val="2520"/>
                        </a:lnSpc>
                        <a:defRPr/>
                      </a:pPr>
                      <a:r>
                        <a:rPr lang="en-US" sz="1800">
                          <a:solidFill>
                            <a:srgbClr val="000000"/>
                          </a:solidFill>
                          <a:latin typeface="Canva Sans"/>
                          <a:ea typeface="Canva Sans"/>
                          <a:cs typeface="Canva Sans"/>
                          <a:sym typeface="Canva Sans"/>
                        </a:rPr>
                        <a:t>Decision Tree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71258">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0.88(1)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71258">
                <a:tc>
                  <a:txBody>
                    <a:bodyPr anchor="t" rtlCol="false"/>
                    <a:lstStyle/>
                    <a:p>
                      <a:pPr algn="ctr">
                        <a:lnSpc>
                          <a:spcPts val="2520"/>
                        </a:lnSpc>
                        <a:defRPr/>
                      </a:pPr>
                      <a:r>
                        <a:rPr lang="en-US" sz="1800">
                          <a:solidFill>
                            <a:srgbClr val="000000"/>
                          </a:solidFill>
                          <a:latin typeface="Canva Sans"/>
                          <a:ea typeface="Canva Sans"/>
                          <a:cs typeface="Canva Sans"/>
                          <a:sym typeface="Canva Sans"/>
                        </a:rPr>
                        <a:t>SVM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0.97(0)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71258">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1.00(1)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71258">
                <a:tc>
                  <a:txBody>
                    <a:bodyPr anchor="t" rtlCol="false"/>
                    <a:lstStyle/>
                    <a:p>
                      <a:pPr algn="ctr">
                        <a:lnSpc>
                          <a:spcPts val="2520"/>
                        </a:lnSpc>
                        <a:defRPr/>
                      </a:pPr>
                      <a:r>
                        <a:rPr lang="en-US" sz="1800">
                          <a:solidFill>
                            <a:srgbClr val="000000"/>
                          </a:solidFill>
                          <a:latin typeface="Canva Sans"/>
                          <a:ea typeface="Canva Sans"/>
                          <a:cs typeface="Canva Sans"/>
                          <a:sym typeface="Canva Sans"/>
                        </a:rPr>
                        <a:t>KNN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71258">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1.00(1)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0.87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2507126" y="688898"/>
            <a:ext cx="1159192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Results after applying AI Algorithms</a:t>
            </a:r>
          </a:p>
        </p:txBody>
      </p:sp>
    </p:spTree>
  </p:cSld>
  <p:clrMapOvr>
    <a:masterClrMapping/>
  </p:clrMapOvr>
</p:sld>
</file>

<file path=ppt/slides/slide38.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348645" y="339648"/>
            <a:ext cx="11902440" cy="1252843"/>
          </a:xfrm>
          <a:prstGeom prst="rect">
            <a:avLst/>
          </a:prstGeom>
        </p:spPr>
        <p:txBody>
          <a:bodyPr anchor="t" rtlCol="false" tIns="0" lIns="0" bIns="0" rIns="0">
            <a:spAutoFit/>
          </a:bodyPr>
          <a:lstStyle/>
          <a:p>
            <a:pPr algn="ctr">
              <a:lnSpc>
                <a:spcPts val="10220"/>
              </a:lnSpc>
            </a:pPr>
            <a:r>
              <a:rPr lang="en-US" sz="7300">
                <a:solidFill>
                  <a:srgbClr val="000000"/>
                </a:solidFill>
                <a:latin typeface="Alatsi"/>
                <a:ea typeface="Alatsi"/>
                <a:cs typeface="Alatsi"/>
                <a:sym typeface="Alatsi"/>
              </a:rPr>
              <a:t>Apache Spark PySprak Results</a:t>
            </a:r>
          </a:p>
        </p:txBody>
      </p:sp>
      <p:sp>
        <p:nvSpPr>
          <p:cNvPr name="TextBox 3" id="3"/>
          <p:cNvSpPr txBox="true"/>
          <p:nvPr/>
        </p:nvSpPr>
        <p:spPr>
          <a:xfrm rot="0">
            <a:off x="1345369" y="3177540"/>
            <a:ext cx="9874210"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The Highest Pagerank Results is node 556     </a:t>
            </a:r>
          </a:p>
        </p:txBody>
      </p:sp>
      <p:sp>
        <p:nvSpPr>
          <p:cNvPr name="TextBox 4" id="4"/>
          <p:cNvSpPr txBox="true"/>
          <p:nvPr/>
        </p:nvSpPr>
        <p:spPr>
          <a:xfrm rot="0">
            <a:off x="1345369" y="4519930"/>
            <a:ext cx="12548671" cy="11804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The Connected component is 0 as all belong to the same community</a:t>
            </a:r>
          </a:p>
        </p:txBody>
      </p:sp>
      <p:sp>
        <p:nvSpPr>
          <p:cNvPr name="TextBox 5" id="5"/>
          <p:cNvSpPr txBox="true"/>
          <p:nvPr/>
        </p:nvSpPr>
        <p:spPr>
          <a:xfrm rot="0">
            <a:off x="1345369" y="6462395"/>
            <a:ext cx="11635746" cy="11804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triangle counting is 161028 for most of the patients </a:t>
            </a:r>
          </a:p>
        </p:txBody>
      </p:sp>
    </p:spTree>
  </p:cSld>
  <p:clrMapOvr>
    <a:masterClrMapping/>
  </p:clrMapOvr>
</p:sld>
</file>

<file path=ppt/slides/slide39.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594581" y="339648"/>
            <a:ext cx="7410569" cy="1252843"/>
          </a:xfrm>
          <a:prstGeom prst="rect">
            <a:avLst/>
          </a:prstGeom>
        </p:spPr>
        <p:txBody>
          <a:bodyPr anchor="t" rtlCol="false" tIns="0" lIns="0" bIns="0" rIns="0">
            <a:spAutoFit/>
          </a:bodyPr>
          <a:lstStyle/>
          <a:p>
            <a:pPr algn="ctr">
              <a:lnSpc>
                <a:spcPts val="10220"/>
              </a:lnSpc>
            </a:pPr>
            <a:r>
              <a:rPr lang="en-US" sz="7300">
                <a:solidFill>
                  <a:srgbClr val="000000"/>
                </a:solidFill>
                <a:latin typeface="Alatsi"/>
                <a:ea typeface="Alatsi"/>
                <a:cs typeface="Alatsi"/>
                <a:sym typeface="Alatsi"/>
              </a:rPr>
              <a:t>SHAP/LIME Results</a:t>
            </a:r>
          </a:p>
        </p:txBody>
      </p:sp>
      <p:sp>
        <p:nvSpPr>
          <p:cNvPr name="TextBox 3" id="3"/>
          <p:cNvSpPr txBox="true"/>
          <p:nvPr/>
        </p:nvSpPr>
        <p:spPr>
          <a:xfrm rot="0">
            <a:off x="1028700" y="4224063"/>
            <a:ext cx="15519440" cy="11804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Sum of importance of all columns=0.7</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All the columns importance probababilty ranges between -0.4 and 0.4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037216"/>
            <a:chOff x="0" y="0"/>
            <a:chExt cx="2833290" cy="470544"/>
          </a:xfrm>
        </p:grpSpPr>
        <p:sp>
          <p:nvSpPr>
            <p:cNvPr name="Freeform 3" id="3"/>
            <p:cNvSpPr/>
            <p:nvPr/>
          </p:nvSpPr>
          <p:spPr>
            <a:xfrm flipH="false" flipV="false" rot="0">
              <a:off x="0" y="0"/>
              <a:ext cx="2833290" cy="470544"/>
            </a:xfrm>
            <a:custGeom>
              <a:avLst/>
              <a:gdLst/>
              <a:ahLst/>
              <a:cxnLst/>
              <a:rect r="r" b="b" t="t" l="l"/>
              <a:pathLst>
                <a:path h="470544" w="2833290">
                  <a:moveTo>
                    <a:pt x="0" y="0"/>
                  </a:moveTo>
                  <a:lnTo>
                    <a:pt x="2833290" y="0"/>
                  </a:lnTo>
                  <a:lnTo>
                    <a:pt x="2833290" y="470544"/>
                  </a:lnTo>
                  <a:lnTo>
                    <a:pt x="0" y="470544"/>
                  </a:lnTo>
                  <a:close/>
                </a:path>
              </a:pathLst>
            </a:custGeom>
            <a:solidFill>
              <a:srgbClr val="E9C7C6"/>
            </a:solidFill>
            <a:ln w="12700">
              <a:solidFill>
                <a:srgbClr val="000000"/>
              </a:solidFill>
            </a:ln>
          </p:spPr>
        </p:sp>
      </p:grpSp>
      <p:sp>
        <p:nvSpPr>
          <p:cNvPr name="AutoShape 4" id="4"/>
          <p:cNvSpPr/>
          <p:nvPr/>
        </p:nvSpPr>
        <p:spPr>
          <a:xfrm>
            <a:off x="1028700" y="2442844"/>
            <a:ext cx="13231952"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14922795" y="697547"/>
            <a:ext cx="2053659" cy="2057400"/>
          </a:xfrm>
          <a:custGeom>
            <a:avLst/>
            <a:gdLst/>
            <a:ahLst/>
            <a:cxnLst/>
            <a:rect r="r" b="b" t="t" l="l"/>
            <a:pathLst>
              <a:path h="2057400" w="2053659">
                <a:moveTo>
                  <a:pt x="0" y="0"/>
                </a:moveTo>
                <a:lnTo>
                  <a:pt x="2053660" y="0"/>
                </a:lnTo>
                <a:lnTo>
                  <a:pt x="205366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33157" y="857250"/>
            <a:ext cx="14190798"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Lovelo"/>
                <a:ea typeface="Lovelo"/>
                <a:cs typeface="Lovelo"/>
                <a:sym typeface="Lovelo"/>
              </a:rPr>
              <a:t>BRIEFF OVERVIEW</a:t>
            </a:r>
          </a:p>
        </p:txBody>
      </p:sp>
      <p:sp>
        <p:nvSpPr>
          <p:cNvPr name="Freeform 7" id="7"/>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4">
              <a:alphaModFix amt="40000"/>
            </a:blip>
            <a:stretch>
              <a:fillRect l="0" t="0" r="0" b="0"/>
            </a:stretch>
          </a:blipFill>
        </p:spPr>
      </p:sp>
      <p:sp>
        <p:nvSpPr>
          <p:cNvPr name="TextBox 8" id="8"/>
          <p:cNvSpPr txBox="true"/>
          <p:nvPr/>
        </p:nvSpPr>
        <p:spPr>
          <a:xfrm rot="0">
            <a:off x="204380" y="3864246"/>
            <a:ext cx="18083620" cy="6581140"/>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Primary goal</a:t>
            </a:r>
            <a:r>
              <a:rPr lang="en-US" sz="3399">
                <a:solidFill>
                  <a:srgbClr val="000000"/>
                </a:solidFill>
                <a:latin typeface="Canva Sans"/>
                <a:ea typeface="Canva Sans"/>
                <a:cs typeface="Canva Sans"/>
                <a:sym typeface="Canva Sans"/>
              </a:rPr>
              <a:t>: Enhance breast cancer classification by integrating traditional AI algorithms with advanced graph analytics and deep learning.</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Focus</a:t>
            </a:r>
            <a:r>
              <a:rPr lang="en-US" sz="3399">
                <a:solidFill>
                  <a:srgbClr val="000000"/>
                </a:solidFill>
                <a:latin typeface="Canva Sans"/>
                <a:ea typeface="Canva Sans"/>
                <a:cs typeface="Canva Sans"/>
                <a:sym typeface="Canva Sans"/>
              </a:rPr>
              <a:t>: Improve interpretability and accuracy by combining original data features with graph-based metrics.</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Technology</a:t>
            </a:r>
            <a:r>
              <a:rPr lang="en-US" sz="3399">
                <a:solidFill>
                  <a:srgbClr val="000000"/>
                </a:solidFill>
                <a:latin typeface="Canva Sans"/>
                <a:ea typeface="Canva Sans"/>
                <a:cs typeface="Canva Sans"/>
                <a:sym typeface="Canva Sans"/>
              </a:rPr>
              <a:t>: Use Apache Spark for scalable graph processing.</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Techniques</a:t>
            </a:r>
            <a:r>
              <a:rPr lang="en-US" sz="3399">
                <a:solidFill>
                  <a:srgbClr val="000000"/>
                </a:solidFill>
                <a:latin typeface="Canva Sans"/>
                <a:ea typeface="Canva Sans"/>
                <a:cs typeface="Canva Sans"/>
                <a:sym typeface="Canva Sans"/>
              </a:rPr>
              <a:t>: Apply Graph Neural Networks (GNN) to explore relationships within the dataset.</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Explainability</a:t>
            </a:r>
            <a:r>
              <a:rPr lang="en-US" sz="3399">
                <a:solidFill>
                  <a:srgbClr val="000000"/>
                </a:solidFill>
                <a:latin typeface="Canva Sans"/>
                <a:ea typeface="Canva Sans"/>
                <a:cs typeface="Canva Sans"/>
                <a:sym typeface="Canva Sans"/>
              </a:rPr>
              <a:t>: Integrate explainable AI methods like SHAP and LIME to provide insights into feature importance.</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Objective</a:t>
            </a:r>
            <a:r>
              <a:rPr lang="en-US" sz="3399">
                <a:solidFill>
                  <a:srgbClr val="000000"/>
                </a:solidFill>
                <a:latin typeface="Canva Sans"/>
                <a:ea typeface="Canva Sans"/>
                <a:cs typeface="Canva Sans"/>
                <a:sym typeface="Canva Sans"/>
              </a:rPr>
              <a:t>: Support more transparent and reliable classification outcomes.</a:t>
            </a:r>
          </a:p>
          <a:p>
            <a:pPr algn="l">
              <a:lnSpc>
                <a:spcPts val="4759"/>
              </a:lnSpc>
            </a:pPr>
          </a:p>
        </p:txBody>
      </p:sp>
    </p:spTree>
  </p:cSld>
  <p:clrMapOvr>
    <a:masterClrMapping/>
  </p:clrMapOvr>
</p:sld>
</file>

<file path=ppt/slides/slide40.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019122" y="2434270"/>
          <a:ext cx="13540946" cy="7511507"/>
        </p:xfrm>
        <a:graphic>
          <a:graphicData uri="http://schemas.openxmlformats.org/drawingml/2006/table">
            <a:tbl>
              <a:tblPr/>
              <a:tblGrid>
                <a:gridCol w="2708189"/>
                <a:gridCol w="2708189"/>
                <a:gridCol w="2708189"/>
                <a:gridCol w="2708189"/>
                <a:gridCol w="2708189"/>
              </a:tblGrid>
              <a:tr h="1073072">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Algorithm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Precision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Recall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Canva Sans Bold"/>
                          <a:ea typeface="Canva Sans Bold"/>
                          <a:cs typeface="Canva Sans Bold"/>
                          <a:sym typeface="Canva Sans Bold"/>
                        </a:rPr>
                        <a:t>F1-score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73072">
                <a:tc>
                  <a:txBody>
                    <a:bodyPr anchor="t" rtlCol="false"/>
                    <a:lstStyle/>
                    <a:p>
                      <a:pPr algn="ctr">
                        <a:lnSpc>
                          <a:spcPts val="2520"/>
                        </a:lnSpc>
                        <a:defRPr/>
                      </a:pPr>
                      <a:r>
                        <a:rPr lang="en-US" sz="1800">
                          <a:solidFill>
                            <a:srgbClr val="000000"/>
                          </a:solidFill>
                          <a:latin typeface="Canva Sans"/>
                          <a:ea typeface="Canva Sans"/>
                          <a:cs typeface="Canva Sans"/>
                          <a:sym typeface="Canva Sans"/>
                        </a:rPr>
                        <a:t>ANN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0.98(0)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73072">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0.95(1)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73072">
                <a:tc>
                  <a:txBody>
                    <a:bodyPr anchor="t" rtlCol="false"/>
                    <a:lstStyle/>
                    <a:p>
                      <a:pPr algn="ctr">
                        <a:lnSpc>
                          <a:spcPts val="2520"/>
                        </a:lnSpc>
                        <a:defRPr/>
                      </a:pPr>
                      <a:r>
                        <a:rPr lang="en-US" sz="1800">
                          <a:solidFill>
                            <a:srgbClr val="000000"/>
                          </a:solidFill>
                          <a:latin typeface="Canva Sans"/>
                          <a:ea typeface="Canva Sans"/>
                          <a:cs typeface="Canva Sans"/>
                          <a:sym typeface="Canva Sans"/>
                        </a:rPr>
                        <a:t>GNN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0.89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0.88(0)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73072">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0.91(1)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0.79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0.85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73072">
                <a:tc>
                  <a:txBody>
                    <a:bodyPr anchor="t" rtlCol="false"/>
                    <a:lstStyle/>
                    <a:p>
                      <a:pPr algn="ctr">
                        <a:lnSpc>
                          <a:spcPts val="2520"/>
                        </a:lnSpc>
                        <a:defRPr/>
                      </a:pPr>
                      <a:r>
                        <a:rPr lang="en-US" sz="1800">
                          <a:solidFill>
                            <a:srgbClr val="000000"/>
                          </a:solidFill>
                          <a:latin typeface="Canva Sans"/>
                          <a:ea typeface="Canva Sans"/>
                          <a:cs typeface="Canva Sans"/>
                          <a:sym typeface="Canva Sans"/>
                        </a:rPr>
                        <a:t>DNN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0.96(0)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73072">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0.96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2019122" y="933450"/>
            <a:ext cx="1424975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Results after applying DeepLearning Models</a:t>
            </a:r>
          </a:p>
        </p:txBody>
      </p:sp>
    </p:spTree>
  </p:cSld>
  <p:clrMapOvr>
    <a:masterClrMapping/>
  </p:clrMapOvr>
</p:sld>
</file>

<file path=ppt/slides/slide41.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7112747" y="339648"/>
            <a:ext cx="4374237" cy="1252843"/>
          </a:xfrm>
          <a:prstGeom prst="rect">
            <a:avLst/>
          </a:prstGeom>
        </p:spPr>
        <p:txBody>
          <a:bodyPr anchor="t" rtlCol="false" tIns="0" lIns="0" bIns="0" rIns="0">
            <a:spAutoFit/>
          </a:bodyPr>
          <a:lstStyle/>
          <a:p>
            <a:pPr algn="ctr">
              <a:lnSpc>
                <a:spcPts val="10220"/>
              </a:lnSpc>
            </a:pPr>
            <a:r>
              <a:rPr lang="en-US" sz="7300">
                <a:solidFill>
                  <a:srgbClr val="000000"/>
                </a:solidFill>
                <a:latin typeface="Alatsi"/>
                <a:ea typeface="Alatsi"/>
                <a:cs typeface="Alatsi"/>
                <a:sym typeface="Alatsi"/>
              </a:rPr>
              <a:t>Conclusion</a:t>
            </a:r>
          </a:p>
        </p:txBody>
      </p:sp>
      <p:sp>
        <p:nvSpPr>
          <p:cNvPr name="TextBox 3" id="3"/>
          <p:cNvSpPr txBox="true"/>
          <p:nvPr/>
        </p:nvSpPr>
        <p:spPr>
          <a:xfrm rot="0">
            <a:off x="514350" y="2631133"/>
            <a:ext cx="17259300" cy="71812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By seeing the results we conclude that,</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addition of graph data i.e Connected Components,PageRank,Triangle Counting values to the original Breast cancer dataset using GNN(89%) is decreasing the accuracy of the overall machine learning model.</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This maybe due to slight overfitting of the data in the machine learning model .</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Hence it was not necessary to add graph details to the original dataset.</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And comparing the results of ANN and DNN with the normal ML models like Random Forest,KNN,SVM,Decision Tree we found that the normal ML models are working well especially,the SVM model with 98% accuracy.It is due to our small dataset of only 569 rows into 33 columns as ANN,DNN work better on bigger and complex datasets</a:t>
            </a:r>
          </a:p>
          <a:p>
            <a:pPr algn="l">
              <a:lnSpc>
                <a:spcPts val="4759"/>
              </a:lnSpc>
            </a:pP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6086456" y="2790967"/>
            <a:ext cx="4979963" cy="4114800"/>
          </a:xfrm>
          <a:custGeom>
            <a:avLst/>
            <a:gdLst/>
            <a:ahLst/>
            <a:cxnLst/>
            <a:rect r="r" b="b" t="t" l="l"/>
            <a:pathLst>
              <a:path h="4114800" w="4979963">
                <a:moveTo>
                  <a:pt x="0" y="0"/>
                </a:moveTo>
                <a:lnTo>
                  <a:pt x="4979963" y="0"/>
                </a:lnTo>
                <a:lnTo>
                  <a:pt x="497996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0" y="7639713"/>
            <a:ext cx="17943454" cy="1571625"/>
          </a:xfrm>
          <a:prstGeom prst="rect">
            <a:avLst/>
          </a:prstGeom>
        </p:spPr>
        <p:txBody>
          <a:bodyPr anchor="t" rtlCol="false" tIns="0" lIns="0" bIns="0" rIns="0">
            <a:spAutoFit/>
          </a:bodyPr>
          <a:lstStyle/>
          <a:p>
            <a:pPr algn="ctr">
              <a:lnSpc>
                <a:spcPts val="6300"/>
              </a:lnSpc>
            </a:pPr>
            <a:r>
              <a:rPr lang="en-US" sz="4500" b="true">
                <a:solidFill>
                  <a:srgbClr val="000000"/>
                </a:solidFill>
                <a:latin typeface="Canva Sans Bold"/>
                <a:ea typeface="Canva Sans Bold"/>
                <a:cs typeface="Canva Sans Bold"/>
                <a:sym typeface="Canva Sans Bold"/>
              </a:rPr>
              <a:t>Github Link:https://github.com/Vansh-1007/Algorithms_and_AI_Project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037216"/>
            <a:chOff x="0" y="0"/>
            <a:chExt cx="2833290" cy="470544"/>
          </a:xfrm>
        </p:grpSpPr>
        <p:sp>
          <p:nvSpPr>
            <p:cNvPr name="Freeform 3" id="3"/>
            <p:cNvSpPr/>
            <p:nvPr/>
          </p:nvSpPr>
          <p:spPr>
            <a:xfrm flipH="false" flipV="false" rot="0">
              <a:off x="0" y="0"/>
              <a:ext cx="2833290" cy="470544"/>
            </a:xfrm>
            <a:custGeom>
              <a:avLst/>
              <a:gdLst/>
              <a:ahLst/>
              <a:cxnLst/>
              <a:rect r="r" b="b" t="t" l="l"/>
              <a:pathLst>
                <a:path h="470544" w="2833290">
                  <a:moveTo>
                    <a:pt x="0" y="0"/>
                  </a:moveTo>
                  <a:lnTo>
                    <a:pt x="2833290" y="0"/>
                  </a:lnTo>
                  <a:lnTo>
                    <a:pt x="2833290" y="470544"/>
                  </a:lnTo>
                  <a:lnTo>
                    <a:pt x="0" y="470544"/>
                  </a:lnTo>
                  <a:close/>
                </a:path>
              </a:pathLst>
            </a:custGeom>
            <a:solidFill>
              <a:srgbClr val="E9C7C6"/>
            </a:solidFill>
            <a:ln w="12700">
              <a:solidFill>
                <a:srgbClr val="000000"/>
              </a:solidFill>
            </a:ln>
          </p:spPr>
        </p:sp>
      </p:grpSp>
      <p:sp>
        <p:nvSpPr>
          <p:cNvPr name="AutoShape 4" id="4"/>
          <p:cNvSpPr/>
          <p:nvPr/>
        </p:nvSpPr>
        <p:spPr>
          <a:xfrm>
            <a:off x="1028700" y="2442844"/>
            <a:ext cx="13231952"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14922795" y="697547"/>
            <a:ext cx="2053659" cy="2057400"/>
          </a:xfrm>
          <a:custGeom>
            <a:avLst/>
            <a:gdLst/>
            <a:ahLst/>
            <a:cxnLst/>
            <a:rect r="r" b="b" t="t" l="l"/>
            <a:pathLst>
              <a:path h="2057400" w="2053659">
                <a:moveTo>
                  <a:pt x="0" y="0"/>
                </a:moveTo>
                <a:lnTo>
                  <a:pt x="2053660" y="0"/>
                </a:lnTo>
                <a:lnTo>
                  <a:pt x="205366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87739" y="857250"/>
            <a:ext cx="14190798"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Lovelo"/>
                <a:ea typeface="Lovelo"/>
                <a:cs typeface="Lovelo"/>
                <a:sym typeface="Lovelo"/>
              </a:rPr>
              <a:t>DATASET DESCRIPTION</a:t>
            </a:r>
          </a:p>
        </p:txBody>
      </p:sp>
      <p:sp>
        <p:nvSpPr>
          <p:cNvPr name="Freeform 7" id="7"/>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4">
              <a:alphaModFix amt="40000"/>
            </a:blip>
            <a:stretch>
              <a:fillRect l="0" t="0" r="0" b="0"/>
            </a:stretch>
          </a:blipFill>
        </p:spPr>
      </p:sp>
      <p:sp>
        <p:nvSpPr>
          <p:cNvPr name="TextBox 8" id="8"/>
          <p:cNvSpPr txBox="true"/>
          <p:nvPr/>
        </p:nvSpPr>
        <p:spPr>
          <a:xfrm rot="0">
            <a:off x="131394" y="5086350"/>
            <a:ext cx="18025212" cy="5221289"/>
          </a:xfrm>
          <a:prstGeom prst="rect">
            <a:avLst/>
          </a:prstGeom>
        </p:spPr>
        <p:txBody>
          <a:bodyPr anchor="t" rtlCol="false" tIns="0" lIns="0" bIns="0" rIns="0">
            <a:spAutoFit/>
          </a:bodyPr>
          <a:lstStyle/>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 Source of the dataset: Kaggle  [</a:t>
            </a:r>
            <a:r>
              <a:rPr lang="en-US" b="true" sz="2937" u="sng">
                <a:solidFill>
                  <a:srgbClr val="000000"/>
                </a:solidFill>
                <a:latin typeface="Canva Sans Bold"/>
                <a:ea typeface="Canva Sans Bold"/>
                <a:cs typeface="Canva Sans Bold"/>
                <a:sym typeface="Canva Sans Bold"/>
                <a:hlinkClick r:id="rId5" tooltip="https://www.kaggle.com/datasets/uciml/breast-cancer-wisconsin-data"/>
              </a:rPr>
              <a:t>https://www.kaggle.com/datasets/uciml/breast-cancer-wisconsin-data]</a:t>
            </a:r>
          </a:p>
          <a:p>
            <a:pPr algn="l">
              <a:lnSpc>
                <a:spcPts val="4812"/>
              </a:lnSpc>
            </a:pPr>
            <a:r>
              <a:rPr lang="en-US" sz="3437" b="true">
                <a:solidFill>
                  <a:srgbClr val="000000"/>
                </a:solidFill>
                <a:latin typeface="Canva Sans Bold"/>
                <a:ea typeface="Canva Sans Bold"/>
                <a:cs typeface="Canva Sans Bold"/>
                <a:sym typeface="Canva Sans Bold"/>
              </a:rPr>
              <a:t>     </a:t>
            </a:r>
            <a:r>
              <a:rPr lang="en-US" sz="3437" b="true">
                <a:solidFill>
                  <a:srgbClr val="000000"/>
                </a:solidFill>
                <a:latin typeface="Canva Sans Bold"/>
                <a:ea typeface="Canva Sans Bold"/>
                <a:cs typeface="Canva Sans Bold"/>
                <a:sym typeface="Canva Sans Bold"/>
              </a:rPr>
              <a:t> Key Features and Labels:</a:t>
            </a:r>
          </a:p>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This dataset includes 30 numerical features extracted from images of cell nuclei.</a:t>
            </a:r>
          </a:p>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Categories of Features: Each characteristic (e.g., radius, texture, perimeter) is represented by three types of values:</a:t>
            </a:r>
          </a:p>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Mean: Average value of the characteristic.</a:t>
            </a:r>
          </a:p>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Standard Error: Variation or uncertainty of the characteristic.</a:t>
            </a:r>
          </a:p>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Worst Value: The largest value of the characteristic within the dataset sample.</a:t>
            </a:r>
          </a:p>
          <a:p>
            <a:pPr algn="l">
              <a:lnSpc>
                <a:spcPts val="4112"/>
              </a:lnSpc>
            </a:pPr>
          </a:p>
        </p:txBody>
      </p:sp>
      <p:sp>
        <p:nvSpPr>
          <p:cNvPr name="TextBox 9" id="9"/>
          <p:cNvSpPr txBox="true"/>
          <p:nvPr/>
        </p:nvSpPr>
        <p:spPr>
          <a:xfrm rot="0">
            <a:off x="1028700" y="2849562"/>
            <a:ext cx="15429159"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The Breast Cancer Wisconsin</a:t>
            </a:r>
          </a:p>
          <a:p>
            <a:pPr algn="ctr">
              <a:lnSpc>
                <a:spcPts val="7279"/>
              </a:lnSpc>
            </a:pPr>
            <a:r>
              <a:rPr lang="en-US" sz="5199" b="true">
                <a:solidFill>
                  <a:srgbClr val="000000"/>
                </a:solidFill>
                <a:latin typeface="Canva Sans Bold"/>
                <a:ea typeface="Canva Sans Bold"/>
                <a:cs typeface="Canva Sans Bold"/>
                <a:sym typeface="Canva Sans Bold"/>
              </a:rPr>
              <a:t>(Diagnostic) Dataset </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1028700" y="2442844"/>
            <a:ext cx="13231952" cy="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14922795" y="697547"/>
            <a:ext cx="2053659" cy="2057400"/>
          </a:xfrm>
          <a:custGeom>
            <a:avLst/>
            <a:gdLst/>
            <a:ahLst/>
            <a:cxnLst/>
            <a:rect r="r" b="b" t="t" l="l"/>
            <a:pathLst>
              <a:path h="2057400" w="2053659">
                <a:moveTo>
                  <a:pt x="0" y="0"/>
                </a:moveTo>
                <a:lnTo>
                  <a:pt x="2053660" y="0"/>
                </a:lnTo>
                <a:lnTo>
                  <a:pt x="205366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4">
              <a:alphaModFix amt="40000"/>
            </a:blip>
            <a:stretch>
              <a:fillRect l="0" t="0" r="0" b="0"/>
            </a:stretch>
          </a:blipFill>
        </p:spPr>
      </p:sp>
      <p:sp>
        <p:nvSpPr>
          <p:cNvPr name="Freeform 5" id="5"/>
          <p:cNvSpPr/>
          <p:nvPr/>
        </p:nvSpPr>
        <p:spPr>
          <a:xfrm flipH="false" flipV="false" rot="0">
            <a:off x="2769473" y="8744098"/>
            <a:ext cx="13180152" cy="144873"/>
          </a:xfrm>
          <a:custGeom>
            <a:avLst/>
            <a:gdLst/>
            <a:ahLst/>
            <a:cxnLst/>
            <a:rect r="r" b="b" t="t" l="l"/>
            <a:pathLst>
              <a:path h="144873" w="13180152">
                <a:moveTo>
                  <a:pt x="0" y="0"/>
                </a:moveTo>
                <a:lnTo>
                  <a:pt x="13180152" y="0"/>
                </a:lnTo>
                <a:lnTo>
                  <a:pt x="13180152" y="144873"/>
                </a:lnTo>
                <a:lnTo>
                  <a:pt x="0" y="144873"/>
                </a:lnTo>
                <a:lnTo>
                  <a:pt x="0" y="0"/>
                </a:lnTo>
                <a:close/>
              </a:path>
            </a:pathLst>
          </a:custGeom>
          <a:blipFill>
            <a:blip r:embed="rId5"/>
            <a:stretch>
              <a:fillRect l="-2229" t="-4160116" r="-2229" b="0"/>
            </a:stretch>
          </a:blipFill>
        </p:spPr>
      </p:sp>
      <p:sp>
        <p:nvSpPr>
          <p:cNvPr name="TextBox 6" id="6"/>
          <p:cNvSpPr txBox="true"/>
          <p:nvPr/>
        </p:nvSpPr>
        <p:spPr>
          <a:xfrm rot="0">
            <a:off x="1028700" y="956697"/>
            <a:ext cx="13231952" cy="1310695"/>
          </a:xfrm>
          <a:prstGeom prst="rect">
            <a:avLst/>
          </a:prstGeom>
        </p:spPr>
        <p:txBody>
          <a:bodyPr anchor="t" rtlCol="false" tIns="0" lIns="0" bIns="0" rIns="0">
            <a:spAutoFit/>
          </a:bodyPr>
          <a:lstStyle/>
          <a:p>
            <a:pPr algn="ctr">
              <a:lnSpc>
                <a:spcPts val="10706"/>
              </a:lnSpc>
              <a:spcBef>
                <a:spcPct val="0"/>
              </a:spcBef>
            </a:pPr>
            <a:r>
              <a:rPr lang="en-US" b="true" sz="7647">
                <a:solidFill>
                  <a:srgbClr val="000000"/>
                </a:solidFill>
                <a:latin typeface="Canva Sans Bold"/>
                <a:ea typeface="Canva Sans Bold"/>
                <a:cs typeface="Canva Sans Bold"/>
                <a:sym typeface="Canva Sans Bold"/>
              </a:rPr>
              <a:t>DATASET DESCRIPTION</a:t>
            </a:r>
          </a:p>
        </p:txBody>
      </p:sp>
      <p:sp>
        <p:nvSpPr>
          <p:cNvPr name="TextBox 7" id="7"/>
          <p:cNvSpPr txBox="true"/>
          <p:nvPr/>
        </p:nvSpPr>
        <p:spPr>
          <a:xfrm rot="0">
            <a:off x="1028700" y="2840672"/>
            <a:ext cx="16230600" cy="580197"/>
          </a:xfrm>
          <a:prstGeom prst="rect">
            <a:avLst/>
          </a:prstGeom>
        </p:spPr>
        <p:txBody>
          <a:bodyPr anchor="t" rtlCol="false" tIns="0" lIns="0" bIns="0" rIns="0">
            <a:spAutoFit/>
          </a:bodyPr>
          <a:lstStyle/>
          <a:p>
            <a:pPr algn="ctr">
              <a:lnSpc>
                <a:spcPts val="4770"/>
              </a:lnSpc>
              <a:spcBef>
                <a:spcPct val="0"/>
              </a:spcBef>
            </a:pPr>
          </a:p>
        </p:txBody>
      </p:sp>
      <p:sp>
        <p:nvSpPr>
          <p:cNvPr name="TextBox 8" id="8"/>
          <p:cNvSpPr txBox="true"/>
          <p:nvPr/>
        </p:nvSpPr>
        <p:spPr>
          <a:xfrm rot="0">
            <a:off x="892447" y="3633323"/>
            <a:ext cx="16230600" cy="6229350"/>
          </a:xfrm>
          <a:prstGeom prst="rect">
            <a:avLst/>
          </a:prstGeom>
        </p:spPr>
        <p:txBody>
          <a:bodyPr anchor="t" rtlCol="false" tIns="0" lIns="0" bIns="0" rIns="0">
            <a:spAutoFit/>
          </a:bodyPr>
          <a:lstStyle/>
          <a:p>
            <a:pPr algn="l">
              <a:lnSpc>
                <a:spcPts val="5739"/>
              </a:lnSpc>
            </a:pPr>
            <a:r>
              <a:rPr lang="en-US" sz="4099">
                <a:solidFill>
                  <a:srgbClr val="000000"/>
                </a:solidFill>
                <a:latin typeface="Canva Sans"/>
                <a:ea typeface="Canva Sans"/>
                <a:cs typeface="Canva Sans"/>
                <a:sym typeface="Canva Sans"/>
              </a:rPr>
              <a:t>Feature Types: Here are some key features, each compute</a:t>
            </a:r>
            <a:r>
              <a:rPr lang="en-US" sz="4099">
                <a:solidFill>
                  <a:srgbClr val="000000"/>
                </a:solidFill>
                <a:latin typeface="Canva Sans"/>
                <a:ea typeface="Canva Sans"/>
                <a:cs typeface="Canva Sans"/>
                <a:sym typeface="Canva Sans"/>
              </a:rPr>
              <a:t>d as mean, standard error, and worst value</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Radius: Mean distance from center to perimeter points.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Texture: Standard deviation of gray-scale values.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Perimeter and Area.</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Smoothness: Variation in radius lengths.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Target Label:</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Malignant (cancerous): Often coded as 1.</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Benign (non-cancerous): Often coded as 0.</a:t>
            </a:r>
          </a:p>
          <a:p>
            <a:pPr algn="l">
              <a:lnSpc>
                <a:spcPts val="4759"/>
              </a:lnSpc>
            </a:pP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1028700" y="2442844"/>
            <a:ext cx="13231952" cy="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14922795" y="697547"/>
            <a:ext cx="2053659" cy="2057400"/>
          </a:xfrm>
          <a:custGeom>
            <a:avLst/>
            <a:gdLst/>
            <a:ahLst/>
            <a:cxnLst/>
            <a:rect r="r" b="b" t="t" l="l"/>
            <a:pathLst>
              <a:path h="2057400" w="2053659">
                <a:moveTo>
                  <a:pt x="0" y="0"/>
                </a:moveTo>
                <a:lnTo>
                  <a:pt x="2053660" y="0"/>
                </a:lnTo>
                <a:lnTo>
                  <a:pt x="205366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4">
              <a:alphaModFix amt="40000"/>
            </a:blip>
            <a:stretch>
              <a:fillRect l="0" t="0" r="0" b="0"/>
            </a:stretch>
          </a:blipFill>
        </p:spPr>
      </p:sp>
      <p:sp>
        <p:nvSpPr>
          <p:cNvPr name="Freeform 5" id="5"/>
          <p:cNvSpPr/>
          <p:nvPr/>
        </p:nvSpPr>
        <p:spPr>
          <a:xfrm flipH="false" flipV="false" rot="0">
            <a:off x="2769473" y="8744098"/>
            <a:ext cx="13180152" cy="144873"/>
          </a:xfrm>
          <a:custGeom>
            <a:avLst/>
            <a:gdLst/>
            <a:ahLst/>
            <a:cxnLst/>
            <a:rect r="r" b="b" t="t" l="l"/>
            <a:pathLst>
              <a:path h="144873" w="13180152">
                <a:moveTo>
                  <a:pt x="0" y="0"/>
                </a:moveTo>
                <a:lnTo>
                  <a:pt x="13180152" y="0"/>
                </a:lnTo>
                <a:lnTo>
                  <a:pt x="13180152" y="144873"/>
                </a:lnTo>
                <a:lnTo>
                  <a:pt x="0" y="144873"/>
                </a:lnTo>
                <a:lnTo>
                  <a:pt x="0" y="0"/>
                </a:lnTo>
                <a:close/>
              </a:path>
            </a:pathLst>
          </a:custGeom>
          <a:blipFill>
            <a:blip r:embed="rId5"/>
            <a:stretch>
              <a:fillRect l="-2229" t="-4160116" r="-2229" b="0"/>
            </a:stretch>
          </a:blipFill>
        </p:spPr>
      </p:sp>
      <p:sp>
        <p:nvSpPr>
          <p:cNvPr name="TextBox 6" id="6"/>
          <p:cNvSpPr txBox="true"/>
          <p:nvPr/>
        </p:nvSpPr>
        <p:spPr>
          <a:xfrm rot="0">
            <a:off x="1028700" y="956697"/>
            <a:ext cx="13231952" cy="1310695"/>
          </a:xfrm>
          <a:prstGeom prst="rect">
            <a:avLst/>
          </a:prstGeom>
        </p:spPr>
        <p:txBody>
          <a:bodyPr anchor="t" rtlCol="false" tIns="0" lIns="0" bIns="0" rIns="0">
            <a:spAutoFit/>
          </a:bodyPr>
          <a:lstStyle/>
          <a:p>
            <a:pPr algn="ctr">
              <a:lnSpc>
                <a:spcPts val="10706"/>
              </a:lnSpc>
              <a:spcBef>
                <a:spcPct val="0"/>
              </a:spcBef>
            </a:pPr>
            <a:r>
              <a:rPr lang="en-US" b="true" sz="7647">
                <a:solidFill>
                  <a:srgbClr val="000000"/>
                </a:solidFill>
                <a:latin typeface="Canva Sans Bold"/>
                <a:ea typeface="Canva Sans Bold"/>
                <a:cs typeface="Canva Sans Bold"/>
                <a:sym typeface="Canva Sans Bold"/>
              </a:rPr>
              <a:t>Preprocessing Data</a:t>
            </a:r>
            <a:r>
              <a:rPr lang="en-US" b="true" sz="7647">
                <a:solidFill>
                  <a:srgbClr val="000000"/>
                </a:solidFill>
                <a:latin typeface="Canva Sans Bold"/>
                <a:ea typeface="Canva Sans Bold"/>
                <a:cs typeface="Canva Sans Bold"/>
                <a:sym typeface="Canva Sans Bold"/>
              </a:rPr>
              <a:t> </a:t>
            </a:r>
          </a:p>
        </p:txBody>
      </p:sp>
      <p:sp>
        <p:nvSpPr>
          <p:cNvPr name="TextBox 7" id="7"/>
          <p:cNvSpPr txBox="true"/>
          <p:nvPr/>
        </p:nvSpPr>
        <p:spPr>
          <a:xfrm rot="0">
            <a:off x="1028700" y="2840672"/>
            <a:ext cx="16230600" cy="580197"/>
          </a:xfrm>
          <a:prstGeom prst="rect">
            <a:avLst/>
          </a:prstGeom>
        </p:spPr>
        <p:txBody>
          <a:bodyPr anchor="t" rtlCol="false" tIns="0" lIns="0" bIns="0" rIns="0">
            <a:spAutoFit/>
          </a:bodyPr>
          <a:lstStyle/>
          <a:p>
            <a:pPr algn="ctr">
              <a:lnSpc>
                <a:spcPts val="4770"/>
              </a:lnSpc>
              <a:spcBef>
                <a:spcPct val="0"/>
              </a:spcBef>
            </a:pPr>
          </a:p>
        </p:txBody>
      </p:sp>
      <p:sp>
        <p:nvSpPr>
          <p:cNvPr name="TextBox 8" id="8"/>
          <p:cNvSpPr txBox="true"/>
          <p:nvPr/>
        </p:nvSpPr>
        <p:spPr>
          <a:xfrm rot="0">
            <a:off x="579409" y="3906270"/>
            <a:ext cx="16087131" cy="4780467"/>
          </a:xfrm>
          <a:prstGeom prst="rect">
            <a:avLst/>
          </a:prstGeom>
        </p:spPr>
        <p:txBody>
          <a:bodyPr anchor="t" rtlCol="false" tIns="0" lIns="0" bIns="0" rIns="0">
            <a:spAutoFit/>
          </a:bodyPr>
          <a:lstStyle/>
          <a:p>
            <a:pPr algn="l" marL="656909" indent="-328454" lvl="1">
              <a:lnSpc>
                <a:spcPts val="4259"/>
              </a:lnSpc>
              <a:buFont typeface="Arial"/>
              <a:buChar char="•"/>
            </a:pPr>
            <a:r>
              <a:rPr lang="en-US" sz="3042">
                <a:solidFill>
                  <a:srgbClr val="000000"/>
                </a:solidFill>
                <a:latin typeface="Canva Sans"/>
                <a:ea typeface="Canva Sans"/>
                <a:cs typeface="Canva Sans"/>
                <a:sym typeface="Canva Sans"/>
              </a:rPr>
              <a:t>Handling Missing Values: </a:t>
            </a:r>
            <a:r>
              <a:rPr lang="en-US" sz="3042">
                <a:solidFill>
                  <a:srgbClr val="000000"/>
                </a:solidFill>
                <a:latin typeface="Canva Sans"/>
                <a:ea typeface="Canva Sans"/>
                <a:cs typeface="Canva Sans"/>
                <a:sym typeface="Canva Sans"/>
              </a:rPr>
              <a:t>Check for missing values; if found, fill with mean/median or remove rows.</a:t>
            </a:r>
          </a:p>
          <a:p>
            <a:pPr algn="l" marL="656909" indent="-328454" lvl="1">
              <a:lnSpc>
                <a:spcPts val="4259"/>
              </a:lnSpc>
              <a:buFont typeface="Arial"/>
              <a:buChar char="•"/>
            </a:pPr>
            <a:r>
              <a:rPr lang="en-US" sz="3042">
                <a:solidFill>
                  <a:srgbClr val="000000"/>
                </a:solidFill>
                <a:latin typeface="Canva Sans"/>
                <a:ea typeface="Canva Sans"/>
                <a:cs typeface="Canva Sans"/>
                <a:sym typeface="Canva Sans"/>
              </a:rPr>
              <a:t>Encoding Labels: Convert labels to numeric form (1 for Malignant, 0 for Benign) for compatibility.</a:t>
            </a:r>
          </a:p>
          <a:p>
            <a:pPr algn="l" marL="656909" indent="-328454" lvl="1">
              <a:lnSpc>
                <a:spcPts val="4259"/>
              </a:lnSpc>
              <a:buFont typeface="Arial"/>
              <a:buChar char="•"/>
            </a:pPr>
            <a:r>
              <a:rPr lang="en-US" sz="3042">
                <a:solidFill>
                  <a:srgbClr val="000000"/>
                </a:solidFill>
                <a:latin typeface="Canva Sans"/>
                <a:ea typeface="Canva Sans"/>
                <a:cs typeface="Canva Sans"/>
                <a:sym typeface="Canva Sans"/>
              </a:rPr>
              <a:t>Feature Scaling: Apply standardization or normalization, essential for algorithms sensitive to feature scales.</a:t>
            </a:r>
          </a:p>
          <a:p>
            <a:pPr algn="l" marL="656909" indent="-328454" lvl="1">
              <a:lnSpc>
                <a:spcPts val="4259"/>
              </a:lnSpc>
              <a:buFont typeface="Arial"/>
              <a:buChar char="•"/>
            </a:pPr>
            <a:r>
              <a:rPr lang="en-US" sz="3042">
                <a:solidFill>
                  <a:srgbClr val="000000"/>
                </a:solidFill>
                <a:latin typeface="Canva Sans"/>
                <a:ea typeface="Canva Sans"/>
                <a:cs typeface="Canva Sans"/>
                <a:sym typeface="Canva Sans"/>
              </a:rPr>
              <a:t>Train-Test Split: Split the data into training and testing sets (e.g., 70-30 or 80-20) to validate model performance on unseen data.</a:t>
            </a:r>
          </a:p>
          <a:p>
            <a:pPr algn="l">
              <a:lnSpc>
                <a:spcPts val="4259"/>
              </a:lnSpc>
            </a:pP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0" y="3048225"/>
            <a:ext cx="18288000" cy="3195319"/>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AI ALGORITHMS FOR CLASSIFICATION </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08759" y="864886"/>
            <a:ext cx="17470482" cy="9422114"/>
          </a:xfrm>
          <a:prstGeom prst="rect">
            <a:avLst/>
          </a:prstGeom>
        </p:spPr>
        <p:txBody>
          <a:bodyPr anchor="t" rtlCol="false" tIns="0" lIns="0" bIns="0" rIns="0">
            <a:spAutoFit/>
          </a:bodyPr>
          <a:lstStyle/>
          <a:p>
            <a:pPr algn="l">
              <a:lnSpc>
                <a:spcPts val="5530"/>
              </a:lnSpc>
            </a:pPr>
            <a:r>
              <a:rPr lang="en-US" sz="3950">
                <a:solidFill>
                  <a:srgbClr val="000000"/>
                </a:solidFill>
                <a:latin typeface="Canva Sans"/>
                <a:ea typeface="Canva Sans"/>
                <a:cs typeface="Canva Sans"/>
                <a:sym typeface="Canva Sans"/>
              </a:rPr>
              <a:t>1.Random Forest (RF):</a:t>
            </a:r>
          </a:p>
          <a:p>
            <a:pPr algn="l">
              <a:lnSpc>
                <a:spcPts val="3710"/>
              </a:lnSpc>
            </a:pPr>
            <a:r>
              <a:rPr lang="en-US" sz="2650">
                <a:solidFill>
                  <a:srgbClr val="000000"/>
                </a:solidFill>
                <a:latin typeface="Canva Sans"/>
                <a:ea typeface="Canva Sans"/>
                <a:cs typeface="Canva Sans"/>
                <a:sym typeface="Canva Sans"/>
              </a:rPr>
              <a:t>An ensemble method that builds multiple decision trees and combines their outputs for prediction. It is robust to overfitting and handles large datasets well.</a:t>
            </a:r>
          </a:p>
          <a:p>
            <a:pPr algn="l">
              <a:lnSpc>
                <a:spcPts val="4690"/>
              </a:lnSpc>
            </a:pPr>
          </a:p>
          <a:p>
            <a:pPr algn="l">
              <a:lnSpc>
                <a:spcPts val="5530"/>
              </a:lnSpc>
            </a:pPr>
            <a:r>
              <a:rPr lang="en-US" sz="3950">
                <a:solidFill>
                  <a:srgbClr val="000000"/>
                </a:solidFill>
                <a:latin typeface="Canva Sans"/>
                <a:ea typeface="Canva Sans"/>
                <a:cs typeface="Canva Sans"/>
                <a:sym typeface="Canva Sans"/>
              </a:rPr>
              <a:t>2.</a:t>
            </a:r>
            <a:r>
              <a:rPr lang="en-US" sz="3950">
                <a:solidFill>
                  <a:srgbClr val="000000"/>
                </a:solidFill>
                <a:latin typeface="Canva Sans"/>
                <a:ea typeface="Canva Sans"/>
                <a:cs typeface="Canva Sans"/>
                <a:sym typeface="Canva Sans"/>
              </a:rPr>
              <a:t>Decision Tree (DT):</a:t>
            </a:r>
          </a:p>
          <a:p>
            <a:pPr algn="l">
              <a:lnSpc>
                <a:spcPts val="3710"/>
              </a:lnSpc>
            </a:pPr>
            <a:r>
              <a:rPr lang="en-US" sz="2650">
                <a:solidFill>
                  <a:srgbClr val="000000"/>
                </a:solidFill>
                <a:latin typeface="Canva Sans"/>
                <a:ea typeface="Canva Sans"/>
                <a:cs typeface="Canva Sans"/>
                <a:sym typeface="Canva Sans"/>
              </a:rPr>
              <a:t>A tree-based model that splits the data based on feature values to make predictions. It's easy to interpret but can overfit, especially with deep trees.</a:t>
            </a:r>
          </a:p>
          <a:p>
            <a:pPr algn="l">
              <a:lnSpc>
                <a:spcPts val="5530"/>
              </a:lnSpc>
            </a:pPr>
          </a:p>
          <a:p>
            <a:pPr algn="l">
              <a:lnSpc>
                <a:spcPts val="5530"/>
              </a:lnSpc>
            </a:pPr>
            <a:r>
              <a:rPr lang="en-US" sz="3950">
                <a:solidFill>
                  <a:srgbClr val="000000"/>
                </a:solidFill>
                <a:latin typeface="Canva Sans"/>
                <a:ea typeface="Canva Sans"/>
                <a:cs typeface="Canva Sans"/>
                <a:sym typeface="Canva Sans"/>
              </a:rPr>
              <a:t>3.</a:t>
            </a:r>
            <a:r>
              <a:rPr lang="en-US" sz="3950">
                <a:solidFill>
                  <a:srgbClr val="000000"/>
                </a:solidFill>
                <a:latin typeface="Canva Sans"/>
                <a:ea typeface="Canva Sans"/>
                <a:cs typeface="Canva Sans"/>
                <a:sym typeface="Canva Sans"/>
              </a:rPr>
              <a:t>Support Vector Machine (SVM):</a:t>
            </a:r>
          </a:p>
          <a:p>
            <a:pPr algn="l">
              <a:lnSpc>
                <a:spcPts val="3710"/>
              </a:lnSpc>
            </a:pPr>
            <a:r>
              <a:rPr lang="en-US" sz="2650">
                <a:solidFill>
                  <a:srgbClr val="000000"/>
                </a:solidFill>
                <a:latin typeface="Canva Sans"/>
                <a:ea typeface="Canva Sans"/>
                <a:cs typeface="Canva Sans"/>
                <a:sym typeface="Canva Sans"/>
              </a:rPr>
              <a:t>SVM aims to find the hyperplane that best separates the two classes (benign and malignant). It works well with high-dimensional datasets and is effective for binary classification problems.</a:t>
            </a:r>
          </a:p>
          <a:p>
            <a:pPr algn="l">
              <a:lnSpc>
                <a:spcPts val="5530"/>
              </a:lnSpc>
            </a:pPr>
          </a:p>
          <a:p>
            <a:pPr algn="l">
              <a:lnSpc>
                <a:spcPts val="5530"/>
              </a:lnSpc>
            </a:pPr>
            <a:r>
              <a:rPr lang="en-US" sz="3950">
                <a:solidFill>
                  <a:srgbClr val="000000"/>
                </a:solidFill>
                <a:latin typeface="Canva Sans"/>
                <a:ea typeface="Canva Sans"/>
                <a:cs typeface="Canva Sans"/>
                <a:sym typeface="Canva Sans"/>
              </a:rPr>
              <a:t>4.</a:t>
            </a:r>
            <a:r>
              <a:rPr lang="en-US" sz="3950">
                <a:solidFill>
                  <a:srgbClr val="000000"/>
                </a:solidFill>
                <a:latin typeface="Canva Sans"/>
                <a:ea typeface="Canva Sans"/>
                <a:cs typeface="Canva Sans"/>
                <a:sym typeface="Canva Sans"/>
              </a:rPr>
              <a:t>K-Nearest Neighbors (KNN):</a:t>
            </a:r>
          </a:p>
          <a:p>
            <a:pPr algn="l">
              <a:lnSpc>
                <a:spcPts val="3710"/>
              </a:lnSpc>
            </a:pPr>
            <a:r>
              <a:rPr lang="en-US" sz="2650">
                <a:solidFill>
                  <a:srgbClr val="000000"/>
                </a:solidFill>
                <a:latin typeface="Canva Sans"/>
                <a:ea typeface="Canva Sans"/>
                <a:cs typeface="Canva Sans"/>
                <a:sym typeface="Canva Sans"/>
              </a:rPr>
              <a:t>A simple, instance-based learning algorithm that classifies data based on the majority label of its k-nearest neighbors. It’s a non-parametric method and works well when the decision boundary is irregular.</a:t>
            </a:r>
          </a:p>
          <a:p>
            <a:pPr algn="l">
              <a:lnSpc>
                <a:spcPts val="3710"/>
              </a:lnSpc>
            </a:pPr>
          </a:p>
          <a:p>
            <a:pPr algn="l">
              <a:lnSpc>
                <a:spcPts val="371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DAGCyQh4qWg</dc:identifier>
  <dcterms:modified xsi:type="dcterms:W3CDTF">2011-08-01T06:04:30Z</dcterms:modified>
  <cp:revision>1</cp:revision>
  <dc:title>Beige Pastel Minimalist Thesis Defense Presentation</dc:title>
</cp:coreProperties>
</file>