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Alatsi" charset="1" panose="00000500000000000000"/>
      <p:regular r:id="rId26"/>
    </p:embeddedFont>
    <p:embeddedFont>
      <p:font typeface="Canva Sans Bold" charset="1" panose="020B0803030501040103"/>
      <p:regular r:id="rId27"/>
    </p:embeddedFont>
    <p:embeddedFont>
      <p:font typeface="Aileron Bold" charset="1" panose="00000800000000000000"/>
      <p:regular r:id="rId28"/>
    </p:embeddedFont>
    <p:embeddedFont>
      <p:font typeface="Canva Sans" charset="1" panose="020B0503030501040103"/>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 Id="rId5"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 Id="rId5"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 Id="rId5" Target="../media/image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 Id="rId5"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 Id="rId5" Target="../media/image1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3.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https://github.com/Vansh-1007/Cloud-Computing-Project"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2088471" y="0"/>
            <a:ext cx="2119542" cy="10287000"/>
            <a:chOff x="0" y="0"/>
            <a:chExt cx="558233" cy="2709333"/>
          </a:xfrm>
        </p:grpSpPr>
        <p:sp>
          <p:nvSpPr>
            <p:cNvPr name="Freeform 3" id="3"/>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4" id="4"/>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0"/>
            <a:ext cx="2119542" cy="10287000"/>
            <a:chOff x="0" y="0"/>
            <a:chExt cx="558233" cy="2709333"/>
          </a:xfrm>
        </p:grpSpPr>
        <p:sp>
          <p:nvSpPr>
            <p:cNvPr name="Freeform 6" id="6"/>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7" id="7"/>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1071" y="0"/>
            <a:ext cx="2119542" cy="10287000"/>
            <a:chOff x="0" y="0"/>
            <a:chExt cx="558233" cy="2709333"/>
          </a:xfrm>
        </p:grpSpPr>
        <p:sp>
          <p:nvSpPr>
            <p:cNvPr name="Freeform 9" id="9"/>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0" id="10"/>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5905898" y="3002280"/>
            <a:ext cx="8534002" cy="3377565"/>
          </a:xfrm>
          <a:prstGeom prst="rect">
            <a:avLst/>
          </a:prstGeom>
        </p:spPr>
        <p:txBody>
          <a:bodyPr anchor="t" rtlCol="false" tIns="0" lIns="0" bIns="0" rIns="0">
            <a:spAutoFit/>
          </a:bodyPr>
          <a:lstStyle/>
          <a:p>
            <a:pPr algn="ctr">
              <a:lnSpc>
                <a:spcPts val="8730"/>
              </a:lnSpc>
            </a:pPr>
            <a:r>
              <a:rPr lang="en-US" sz="9000">
                <a:solidFill>
                  <a:srgbClr val="000000"/>
                </a:solidFill>
                <a:latin typeface="Alatsi"/>
                <a:ea typeface="Alatsi"/>
                <a:cs typeface="Alatsi"/>
                <a:sym typeface="Alatsi"/>
              </a:rPr>
              <a:t>CLOUD COMPUTING</a:t>
            </a:r>
          </a:p>
          <a:p>
            <a:pPr algn="ctr">
              <a:lnSpc>
                <a:spcPts val="8730"/>
              </a:lnSpc>
            </a:pPr>
            <a:r>
              <a:rPr lang="en-US" sz="9000">
                <a:solidFill>
                  <a:srgbClr val="000000"/>
                </a:solidFill>
                <a:latin typeface="Alatsi"/>
                <a:ea typeface="Alatsi"/>
                <a:cs typeface="Alatsi"/>
                <a:sym typeface="Alatsi"/>
              </a:rPr>
              <a:t>PROJECT</a:t>
            </a:r>
          </a:p>
        </p:txBody>
      </p:sp>
      <p:sp>
        <p:nvSpPr>
          <p:cNvPr name="Freeform 12" id="12"/>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true" flipV="false" rot="-552612">
            <a:off x="-1129104" y="-4606048"/>
            <a:ext cx="9152475" cy="8229600"/>
          </a:xfrm>
          <a:custGeom>
            <a:avLst/>
            <a:gdLst/>
            <a:ahLst/>
            <a:cxnLst/>
            <a:rect r="r" b="b" t="t" l="l"/>
            <a:pathLst>
              <a:path h="8229600" w="9152475">
                <a:moveTo>
                  <a:pt x="9152474" y="0"/>
                </a:moveTo>
                <a:lnTo>
                  <a:pt x="0" y="0"/>
                </a:lnTo>
                <a:lnTo>
                  <a:pt x="0" y="8229600"/>
                </a:lnTo>
                <a:lnTo>
                  <a:pt x="9152474" y="8229600"/>
                </a:lnTo>
                <a:lnTo>
                  <a:pt x="9152474" y="0"/>
                </a:lnTo>
                <a:close/>
              </a:path>
            </a:pathLst>
          </a:custGeom>
          <a:blipFill>
            <a:blip r:embed="rId4">
              <a:alphaModFix amt="40000"/>
            </a:blip>
            <a:stretch>
              <a:fillRect l="0" t="0" r="0" b="0"/>
            </a:stretch>
          </a:blipFill>
        </p:spPr>
      </p:sp>
      <p:sp>
        <p:nvSpPr>
          <p:cNvPr name="TextBox 15" id="15"/>
          <p:cNvSpPr txBox="true"/>
          <p:nvPr/>
        </p:nvSpPr>
        <p:spPr>
          <a:xfrm rot="0">
            <a:off x="2292746" y="7524783"/>
            <a:ext cx="1496210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Under the Guidance of Dr Animesh Chaturvedi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1028700" y="2442844"/>
            <a:ext cx="13231952" cy="0"/>
          </a:xfrm>
          <a:prstGeom prst="line">
            <a:avLst/>
          </a:prstGeom>
          <a:ln cap="flat" w="38100">
            <a:solidFill>
              <a:srgbClr val="000000"/>
            </a:solidFill>
            <a:prstDash val="solid"/>
            <a:headEnd type="none" len="sm" w="sm"/>
            <a:tailEnd type="none" len="sm" w="sm"/>
          </a:ln>
        </p:spPr>
      </p:sp>
      <p:sp>
        <p:nvSpPr>
          <p:cNvPr name="Freeform 3" id="3"/>
          <p:cNvSpPr/>
          <p:nvPr/>
        </p:nvSpPr>
        <p:spPr>
          <a:xfrm flipH="false" flipV="false" rot="0">
            <a:off x="14922795" y="697547"/>
            <a:ext cx="2053659" cy="2057400"/>
          </a:xfrm>
          <a:custGeom>
            <a:avLst/>
            <a:gdLst/>
            <a:ahLst/>
            <a:cxnLst/>
            <a:rect r="r" b="b" t="t" l="l"/>
            <a:pathLst>
              <a:path h="2057400" w="2053659">
                <a:moveTo>
                  <a:pt x="0" y="0"/>
                </a:moveTo>
                <a:lnTo>
                  <a:pt x="2053660" y="0"/>
                </a:lnTo>
                <a:lnTo>
                  <a:pt x="205366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552612">
            <a:off x="-1129104" y="-4606048"/>
            <a:ext cx="9152475" cy="8229600"/>
          </a:xfrm>
          <a:custGeom>
            <a:avLst/>
            <a:gdLst/>
            <a:ahLst/>
            <a:cxnLst/>
            <a:rect r="r" b="b" t="t" l="l"/>
            <a:pathLst>
              <a:path h="8229600" w="9152475">
                <a:moveTo>
                  <a:pt x="9152474" y="0"/>
                </a:moveTo>
                <a:lnTo>
                  <a:pt x="0" y="0"/>
                </a:lnTo>
                <a:lnTo>
                  <a:pt x="0" y="8229600"/>
                </a:lnTo>
                <a:lnTo>
                  <a:pt x="9152474" y="8229600"/>
                </a:lnTo>
                <a:lnTo>
                  <a:pt x="9152474" y="0"/>
                </a:lnTo>
                <a:close/>
              </a:path>
            </a:pathLst>
          </a:custGeom>
          <a:blipFill>
            <a:blip r:embed="rId4">
              <a:alphaModFix amt="40000"/>
            </a:blip>
            <a:stretch>
              <a:fillRect l="0" t="0" r="0" b="0"/>
            </a:stretch>
          </a:blipFill>
        </p:spPr>
      </p:sp>
      <p:sp>
        <p:nvSpPr>
          <p:cNvPr name="Freeform 5" id="5"/>
          <p:cNvSpPr/>
          <p:nvPr/>
        </p:nvSpPr>
        <p:spPr>
          <a:xfrm flipH="false" flipV="false" rot="0">
            <a:off x="2769473" y="8744098"/>
            <a:ext cx="13180152" cy="144873"/>
          </a:xfrm>
          <a:custGeom>
            <a:avLst/>
            <a:gdLst/>
            <a:ahLst/>
            <a:cxnLst/>
            <a:rect r="r" b="b" t="t" l="l"/>
            <a:pathLst>
              <a:path h="144873" w="13180152">
                <a:moveTo>
                  <a:pt x="0" y="0"/>
                </a:moveTo>
                <a:lnTo>
                  <a:pt x="13180152" y="0"/>
                </a:lnTo>
                <a:lnTo>
                  <a:pt x="13180152" y="144873"/>
                </a:lnTo>
                <a:lnTo>
                  <a:pt x="0" y="144873"/>
                </a:lnTo>
                <a:lnTo>
                  <a:pt x="0" y="0"/>
                </a:lnTo>
                <a:close/>
              </a:path>
            </a:pathLst>
          </a:custGeom>
          <a:blipFill>
            <a:blip r:embed="rId5"/>
            <a:stretch>
              <a:fillRect l="-2229" t="-4160116" r="-2229" b="0"/>
            </a:stretch>
          </a:blipFill>
        </p:spPr>
      </p:sp>
      <p:sp>
        <p:nvSpPr>
          <p:cNvPr name="TextBox 6" id="6"/>
          <p:cNvSpPr txBox="true"/>
          <p:nvPr/>
        </p:nvSpPr>
        <p:spPr>
          <a:xfrm rot="0">
            <a:off x="1028700" y="947172"/>
            <a:ext cx="13231952" cy="1450976"/>
          </a:xfrm>
          <a:prstGeom prst="rect">
            <a:avLst/>
          </a:prstGeom>
        </p:spPr>
        <p:txBody>
          <a:bodyPr anchor="t" rtlCol="false" tIns="0" lIns="0" bIns="0" rIns="0">
            <a:spAutoFit/>
          </a:bodyPr>
          <a:lstStyle/>
          <a:p>
            <a:pPr algn="ctr">
              <a:lnSpc>
                <a:spcPts val="11899"/>
              </a:lnSpc>
              <a:spcBef>
                <a:spcPct val="0"/>
              </a:spcBef>
            </a:pPr>
            <a:r>
              <a:rPr lang="en-US" sz="8499" u="sng">
                <a:solidFill>
                  <a:srgbClr val="000000"/>
                </a:solidFill>
                <a:latin typeface="Alatsi"/>
                <a:ea typeface="Alatsi"/>
                <a:cs typeface="Alatsi"/>
                <a:sym typeface="Alatsi"/>
              </a:rPr>
              <a:t>DATASET DESCRIPTION</a:t>
            </a:r>
          </a:p>
        </p:txBody>
      </p:sp>
      <p:sp>
        <p:nvSpPr>
          <p:cNvPr name="TextBox 7" id="7"/>
          <p:cNvSpPr txBox="true"/>
          <p:nvPr/>
        </p:nvSpPr>
        <p:spPr>
          <a:xfrm rot="0">
            <a:off x="1028700" y="2840672"/>
            <a:ext cx="16230600" cy="580197"/>
          </a:xfrm>
          <a:prstGeom prst="rect">
            <a:avLst/>
          </a:prstGeom>
        </p:spPr>
        <p:txBody>
          <a:bodyPr anchor="t" rtlCol="false" tIns="0" lIns="0" bIns="0" rIns="0">
            <a:spAutoFit/>
          </a:bodyPr>
          <a:lstStyle/>
          <a:p>
            <a:pPr algn="ctr">
              <a:lnSpc>
                <a:spcPts val="4770"/>
              </a:lnSpc>
              <a:spcBef>
                <a:spcPct val="0"/>
              </a:spcBef>
            </a:pPr>
          </a:p>
        </p:txBody>
      </p:sp>
      <p:sp>
        <p:nvSpPr>
          <p:cNvPr name="TextBox 8" id="8"/>
          <p:cNvSpPr txBox="true"/>
          <p:nvPr/>
        </p:nvSpPr>
        <p:spPr>
          <a:xfrm rot="0">
            <a:off x="894302" y="2688272"/>
            <a:ext cx="13500749" cy="7781026"/>
          </a:xfrm>
          <a:prstGeom prst="rect">
            <a:avLst/>
          </a:prstGeom>
        </p:spPr>
        <p:txBody>
          <a:bodyPr anchor="t" rtlCol="false" tIns="0" lIns="0" bIns="0" rIns="0">
            <a:spAutoFit/>
          </a:bodyPr>
          <a:lstStyle/>
          <a:p>
            <a:pPr algn="l">
              <a:lnSpc>
                <a:spcPts val="4774"/>
              </a:lnSpc>
            </a:pPr>
            <a:r>
              <a:rPr lang="en-US" sz="3410" b="true">
                <a:solidFill>
                  <a:srgbClr val="000000"/>
                </a:solidFill>
                <a:latin typeface="Canva Sans Bold"/>
                <a:ea typeface="Canva Sans Bold"/>
                <a:cs typeface="Canva Sans Bold"/>
                <a:sym typeface="Canva Sans Bold"/>
              </a:rPr>
              <a:t>Source:</a:t>
            </a:r>
          </a:p>
          <a:p>
            <a:pPr algn="l" marL="736305" indent="-368153" lvl="1">
              <a:lnSpc>
                <a:spcPts val="4774"/>
              </a:lnSpc>
              <a:buFont typeface="Arial"/>
              <a:buChar char="•"/>
            </a:pPr>
            <a:r>
              <a:rPr lang="en-US" sz="3410">
                <a:solidFill>
                  <a:srgbClr val="000000"/>
                </a:solidFill>
                <a:latin typeface="Canva Sans"/>
                <a:ea typeface="Canva Sans"/>
                <a:cs typeface="Canva Sans"/>
                <a:sym typeface="Canva Sans"/>
              </a:rPr>
              <a:t>The dataset, taken from Kaggle, is specifically designed for mental health chatbots. It includes frequently asked questions (FAQs) and corresponding responses, structured to help AI models generate reliable and empathetic replies to mental health-related queries</a:t>
            </a:r>
          </a:p>
          <a:p>
            <a:pPr algn="l">
              <a:lnSpc>
                <a:spcPts val="4774"/>
              </a:lnSpc>
            </a:pPr>
            <a:r>
              <a:rPr lang="en-US" sz="3410" b="true">
                <a:solidFill>
                  <a:srgbClr val="000000"/>
                </a:solidFill>
                <a:latin typeface="Canva Sans Bold"/>
                <a:ea typeface="Canva Sans Bold"/>
                <a:cs typeface="Canva Sans Bold"/>
                <a:sym typeface="Canva Sans Bold"/>
              </a:rPr>
              <a:t>Key Attributes:</a:t>
            </a:r>
          </a:p>
          <a:p>
            <a:pPr algn="l" marL="736305" indent="-368153" lvl="1">
              <a:lnSpc>
                <a:spcPts val="4774"/>
              </a:lnSpc>
              <a:buFont typeface="Arial"/>
              <a:buChar char="•"/>
            </a:pPr>
            <a:r>
              <a:rPr lang="en-US" sz="3410">
                <a:solidFill>
                  <a:srgbClr val="000000"/>
                </a:solidFill>
                <a:latin typeface="Canva Sans"/>
                <a:ea typeface="Canva Sans"/>
                <a:cs typeface="Canva Sans"/>
                <a:sym typeface="Canva Sans"/>
              </a:rPr>
              <a:t>Question: User queries related to mental health concerns.</a:t>
            </a:r>
          </a:p>
          <a:p>
            <a:pPr algn="l" marL="736305" indent="-368153" lvl="1">
              <a:lnSpc>
                <a:spcPts val="4774"/>
              </a:lnSpc>
              <a:buFont typeface="Arial"/>
              <a:buChar char="•"/>
            </a:pPr>
            <a:r>
              <a:rPr lang="en-US" sz="3410">
                <a:solidFill>
                  <a:srgbClr val="000000"/>
                </a:solidFill>
                <a:latin typeface="Canva Sans"/>
                <a:ea typeface="Canva Sans"/>
                <a:cs typeface="Canva Sans"/>
                <a:sym typeface="Canva Sans"/>
              </a:rPr>
              <a:t>Answer: Predefined responses addressing concerns like stress, depression, anxiety, and therapy guidance.</a:t>
            </a:r>
          </a:p>
          <a:p>
            <a:pPr algn="l" marL="736305" indent="-368153" lvl="1">
              <a:lnSpc>
                <a:spcPts val="4774"/>
              </a:lnSpc>
              <a:buFont typeface="Arial"/>
              <a:buChar char="•"/>
            </a:pPr>
            <a:r>
              <a:rPr lang="en-US" sz="3410">
                <a:solidFill>
                  <a:srgbClr val="000000"/>
                </a:solidFill>
                <a:latin typeface="Canva Sans"/>
                <a:ea typeface="Canva Sans"/>
                <a:cs typeface="Canva Sans"/>
                <a:sym typeface="Canva Sans"/>
              </a:rPr>
              <a:t>Category: Topics such as coping strategies, self-care, professional help, and emotional well-being.</a:t>
            </a:r>
          </a:p>
          <a:p>
            <a:pPr algn="l">
              <a:lnSpc>
                <a:spcPts val="4774"/>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1028700" y="2442844"/>
            <a:ext cx="13231952" cy="0"/>
          </a:xfrm>
          <a:prstGeom prst="line">
            <a:avLst/>
          </a:prstGeom>
          <a:ln cap="flat" w="38100">
            <a:solidFill>
              <a:srgbClr val="000000"/>
            </a:solidFill>
            <a:prstDash val="solid"/>
            <a:headEnd type="none" len="sm" w="sm"/>
            <a:tailEnd type="none" len="sm" w="sm"/>
          </a:ln>
        </p:spPr>
      </p:sp>
      <p:sp>
        <p:nvSpPr>
          <p:cNvPr name="Freeform 3" id="3"/>
          <p:cNvSpPr/>
          <p:nvPr/>
        </p:nvSpPr>
        <p:spPr>
          <a:xfrm flipH="false" flipV="false" rot="0">
            <a:off x="14922795" y="697547"/>
            <a:ext cx="2053659" cy="2057400"/>
          </a:xfrm>
          <a:custGeom>
            <a:avLst/>
            <a:gdLst/>
            <a:ahLst/>
            <a:cxnLst/>
            <a:rect r="r" b="b" t="t" l="l"/>
            <a:pathLst>
              <a:path h="2057400" w="2053659">
                <a:moveTo>
                  <a:pt x="0" y="0"/>
                </a:moveTo>
                <a:lnTo>
                  <a:pt x="2053660" y="0"/>
                </a:lnTo>
                <a:lnTo>
                  <a:pt x="205366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552612">
            <a:off x="-1129104" y="-4606048"/>
            <a:ext cx="9152475" cy="8229600"/>
          </a:xfrm>
          <a:custGeom>
            <a:avLst/>
            <a:gdLst/>
            <a:ahLst/>
            <a:cxnLst/>
            <a:rect r="r" b="b" t="t" l="l"/>
            <a:pathLst>
              <a:path h="8229600" w="9152475">
                <a:moveTo>
                  <a:pt x="9152474" y="0"/>
                </a:moveTo>
                <a:lnTo>
                  <a:pt x="0" y="0"/>
                </a:lnTo>
                <a:lnTo>
                  <a:pt x="0" y="8229600"/>
                </a:lnTo>
                <a:lnTo>
                  <a:pt x="9152474" y="8229600"/>
                </a:lnTo>
                <a:lnTo>
                  <a:pt x="9152474" y="0"/>
                </a:lnTo>
                <a:close/>
              </a:path>
            </a:pathLst>
          </a:custGeom>
          <a:blipFill>
            <a:blip r:embed="rId4">
              <a:alphaModFix amt="40000"/>
            </a:blip>
            <a:stretch>
              <a:fillRect l="0" t="0" r="0" b="0"/>
            </a:stretch>
          </a:blipFill>
        </p:spPr>
      </p:sp>
      <p:sp>
        <p:nvSpPr>
          <p:cNvPr name="Freeform 5" id="5"/>
          <p:cNvSpPr/>
          <p:nvPr/>
        </p:nvSpPr>
        <p:spPr>
          <a:xfrm flipH="false" flipV="false" rot="0">
            <a:off x="2769473" y="8744098"/>
            <a:ext cx="13180152" cy="144873"/>
          </a:xfrm>
          <a:custGeom>
            <a:avLst/>
            <a:gdLst/>
            <a:ahLst/>
            <a:cxnLst/>
            <a:rect r="r" b="b" t="t" l="l"/>
            <a:pathLst>
              <a:path h="144873" w="13180152">
                <a:moveTo>
                  <a:pt x="0" y="0"/>
                </a:moveTo>
                <a:lnTo>
                  <a:pt x="13180152" y="0"/>
                </a:lnTo>
                <a:lnTo>
                  <a:pt x="13180152" y="144873"/>
                </a:lnTo>
                <a:lnTo>
                  <a:pt x="0" y="144873"/>
                </a:lnTo>
                <a:lnTo>
                  <a:pt x="0" y="0"/>
                </a:lnTo>
                <a:close/>
              </a:path>
            </a:pathLst>
          </a:custGeom>
          <a:blipFill>
            <a:blip r:embed="rId5"/>
            <a:stretch>
              <a:fillRect l="-2229" t="-4160116" r="-2229" b="0"/>
            </a:stretch>
          </a:blipFill>
        </p:spPr>
      </p:sp>
      <p:sp>
        <p:nvSpPr>
          <p:cNvPr name="TextBox 6" id="6"/>
          <p:cNvSpPr txBox="true"/>
          <p:nvPr/>
        </p:nvSpPr>
        <p:spPr>
          <a:xfrm rot="0">
            <a:off x="1028700" y="947172"/>
            <a:ext cx="13231952" cy="1450976"/>
          </a:xfrm>
          <a:prstGeom prst="rect">
            <a:avLst/>
          </a:prstGeom>
        </p:spPr>
        <p:txBody>
          <a:bodyPr anchor="t" rtlCol="false" tIns="0" lIns="0" bIns="0" rIns="0">
            <a:spAutoFit/>
          </a:bodyPr>
          <a:lstStyle/>
          <a:p>
            <a:pPr algn="ctr">
              <a:lnSpc>
                <a:spcPts val="11899"/>
              </a:lnSpc>
              <a:spcBef>
                <a:spcPct val="0"/>
              </a:spcBef>
            </a:pPr>
            <a:r>
              <a:rPr lang="en-US" sz="8499" u="sng">
                <a:solidFill>
                  <a:srgbClr val="000000"/>
                </a:solidFill>
                <a:latin typeface="Alatsi"/>
                <a:ea typeface="Alatsi"/>
                <a:cs typeface="Alatsi"/>
                <a:sym typeface="Alatsi"/>
              </a:rPr>
              <a:t>DATASET DESCRIPTION</a:t>
            </a:r>
          </a:p>
        </p:txBody>
      </p:sp>
      <p:sp>
        <p:nvSpPr>
          <p:cNvPr name="TextBox 7" id="7"/>
          <p:cNvSpPr txBox="true"/>
          <p:nvPr/>
        </p:nvSpPr>
        <p:spPr>
          <a:xfrm rot="0">
            <a:off x="1028700" y="2840672"/>
            <a:ext cx="16230600" cy="580197"/>
          </a:xfrm>
          <a:prstGeom prst="rect">
            <a:avLst/>
          </a:prstGeom>
        </p:spPr>
        <p:txBody>
          <a:bodyPr anchor="t" rtlCol="false" tIns="0" lIns="0" bIns="0" rIns="0">
            <a:spAutoFit/>
          </a:bodyPr>
          <a:lstStyle/>
          <a:p>
            <a:pPr algn="ctr">
              <a:lnSpc>
                <a:spcPts val="4770"/>
              </a:lnSpc>
              <a:spcBef>
                <a:spcPct val="0"/>
              </a:spcBef>
            </a:pPr>
          </a:p>
        </p:txBody>
      </p:sp>
      <p:sp>
        <p:nvSpPr>
          <p:cNvPr name="TextBox 8" id="8"/>
          <p:cNvSpPr txBox="true"/>
          <p:nvPr/>
        </p:nvSpPr>
        <p:spPr>
          <a:xfrm rot="0">
            <a:off x="1028700" y="3087908"/>
            <a:ext cx="16230600" cy="6487161"/>
          </a:xfrm>
          <a:prstGeom prst="rect">
            <a:avLst/>
          </a:prstGeom>
        </p:spPr>
        <p:txBody>
          <a:bodyPr anchor="t" rtlCol="false" tIns="0" lIns="0" bIns="0" rIns="0">
            <a:spAutoFit/>
          </a:bodyPr>
          <a:lstStyle/>
          <a:p>
            <a:pPr algn="l">
              <a:lnSpc>
                <a:spcPts val="5739"/>
              </a:lnSpc>
            </a:pPr>
          </a:p>
          <a:p>
            <a:pPr algn="l">
              <a:lnSpc>
                <a:spcPts val="5739"/>
              </a:lnSpc>
            </a:pPr>
            <a:r>
              <a:rPr lang="en-US" sz="4099" b="true">
                <a:solidFill>
                  <a:srgbClr val="000000"/>
                </a:solidFill>
                <a:latin typeface="Canva Sans Bold"/>
                <a:ea typeface="Canva Sans Bold"/>
                <a:cs typeface="Canva Sans Bold"/>
                <a:sym typeface="Canva Sans Bold"/>
              </a:rPr>
              <a:t>Usage in LLM</a:t>
            </a:r>
          </a:p>
          <a:p>
            <a:pPr algn="l" marL="885186" indent="-442593" lvl="1">
              <a:lnSpc>
                <a:spcPts val="5739"/>
              </a:lnSpc>
              <a:buFont typeface="Arial"/>
              <a:buChar char="•"/>
            </a:pPr>
            <a:r>
              <a:rPr lang="en-US" sz="4099">
                <a:solidFill>
                  <a:srgbClr val="000000"/>
                </a:solidFill>
                <a:latin typeface="Canva Sans"/>
                <a:ea typeface="Canva Sans"/>
                <a:cs typeface="Canva Sans"/>
                <a:sym typeface="Canva Sans"/>
              </a:rPr>
              <a:t>The dataset helps in fine-tuning the chatbot to provide accurate and relevant responses.</a:t>
            </a:r>
          </a:p>
          <a:p>
            <a:pPr algn="l" marL="885186" indent="-442593" lvl="1">
              <a:lnSpc>
                <a:spcPts val="5739"/>
              </a:lnSpc>
              <a:buFont typeface="Arial"/>
              <a:buChar char="•"/>
            </a:pPr>
            <a:r>
              <a:rPr lang="en-US" sz="4099">
                <a:solidFill>
                  <a:srgbClr val="000000"/>
                </a:solidFill>
                <a:latin typeface="Canva Sans"/>
                <a:ea typeface="Canva Sans"/>
                <a:cs typeface="Canva Sans"/>
                <a:sym typeface="Canva Sans"/>
              </a:rPr>
              <a:t>It enables the chatbot to offer context-aware replies by learning from real-world mental health FAQs.</a:t>
            </a:r>
          </a:p>
          <a:p>
            <a:pPr algn="l" marL="885186" indent="-442593" lvl="1">
              <a:lnSpc>
                <a:spcPts val="5739"/>
              </a:lnSpc>
              <a:buFont typeface="Arial"/>
              <a:buChar char="•"/>
            </a:pPr>
            <a:r>
              <a:rPr lang="en-US" sz="4099">
                <a:solidFill>
                  <a:srgbClr val="000000"/>
                </a:solidFill>
                <a:latin typeface="Canva Sans"/>
                <a:ea typeface="Canva Sans"/>
                <a:cs typeface="Canva Sans"/>
                <a:sym typeface="Canva Sans"/>
              </a:rPr>
              <a:t>The processed data is integrated with a GPT-based model to generate natural, conversational responses.</a:t>
            </a:r>
          </a:p>
          <a:p>
            <a:pPr algn="l">
              <a:lnSpc>
                <a:spcPts val="5739"/>
              </a:lnSpc>
            </a:pP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932390" y="4274503"/>
            <a:ext cx="12423220"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Design &amp; Architecture</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1028700" y="2442844"/>
            <a:ext cx="13231952" cy="0"/>
          </a:xfrm>
          <a:prstGeom prst="line">
            <a:avLst/>
          </a:prstGeom>
          <a:ln cap="flat" w="38100">
            <a:solidFill>
              <a:srgbClr val="000000"/>
            </a:solidFill>
            <a:prstDash val="solid"/>
            <a:headEnd type="none" len="sm" w="sm"/>
            <a:tailEnd type="none" len="sm" w="sm"/>
          </a:ln>
        </p:spPr>
      </p:sp>
      <p:sp>
        <p:nvSpPr>
          <p:cNvPr name="Freeform 3" id="3"/>
          <p:cNvSpPr/>
          <p:nvPr/>
        </p:nvSpPr>
        <p:spPr>
          <a:xfrm flipH="false" flipV="false" rot="0">
            <a:off x="14922795" y="697547"/>
            <a:ext cx="2053659" cy="2057400"/>
          </a:xfrm>
          <a:custGeom>
            <a:avLst/>
            <a:gdLst/>
            <a:ahLst/>
            <a:cxnLst/>
            <a:rect r="r" b="b" t="t" l="l"/>
            <a:pathLst>
              <a:path h="2057400" w="2053659">
                <a:moveTo>
                  <a:pt x="0" y="0"/>
                </a:moveTo>
                <a:lnTo>
                  <a:pt x="2053660" y="0"/>
                </a:lnTo>
                <a:lnTo>
                  <a:pt x="205366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552612">
            <a:off x="-1129104" y="-4606048"/>
            <a:ext cx="9152475" cy="8229600"/>
          </a:xfrm>
          <a:custGeom>
            <a:avLst/>
            <a:gdLst/>
            <a:ahLst/>
            <a:cxnLst/>
            <a:rect r="r" b="b" t="t" l="l"/>
            <a:pathLst>
              <a:path h="8229600" w="9152475">
                <a:moveTo>
                  <a:pt x="9152474" y="0"/>
                </a:moveTo>
                <a:lnTo>
                  <a:pt x="0" y="0"/>
                </a:lnTo>
                <a:lnTo>
                  <a:pt x="0" y="8229600"/>
                </a:lnTo>
                <a:lnTo>
                  <a:pt x="9152474" y="8229600"/>
                </a:lnTo>
                <a:lnTo>
                  <a:pt x="9152474" y="0"/>
                </a:lnTo>
                <a:close/>
              </a:path>
            </a:pathLst>
          </a:custGeom>
          <a:blipFill>
            <a:blip r:embed="rId4">
              <a:alphaModFix amt="40000"/>
            </a:blip>
            <a:stretch>
              <a:fillRect l="0" t="0" r="0" b="0"/>
            </a:stretch>
          </a:blipFill>
        </p:spPr>
      </p:sp>
      <p:sp>
        <p:nvSpPr>
          <p:cNvPr name="Freeform 5" id="5"/>
          <p:cNvSpPr/>
          <p:nvPr/>
        </p:nvSpPr>
        <p:spPr>
          <a:xfrm flipH="false" flipV="false" rot="0">
            <a:off x="5517629" y="3426942"/>
            <a:ext cx="6616383" cy="5611202"/>
          </a:xfrm>
          <a:custGeom>
            <a:avLst/>
            <a:gdLst/>
            <a:ahLst/>
            <a:cxnLst/>
            <a:rect r="r" b="b" t="t" l="l"/>
            <a:pathLst>
              <a:path h="5611202" w="6616383">
                <a:moveTo>
                  <a:pt x="0" y="0"/>
                </a:moveTo>
                <a:lnTo>
                  <a:pt x="6616384" y="0"/>
                </a:lnTo>
                <a:lnTo>
                  <a:pt x="6616384" y="5611202"/>
                </a:lnTo>
                <a:lnTo>
                  <a:pt x="0" y="5611202"/>
                </a:lnTo>
                <a:lnTo>
                  <a:pt x="0" y="0"/>
                </a:lnTo>
                <a:close/>
              </a:path>
            </a:pathLst>
          </a:custGeom>
          <a:blipFill>
            <a:blip r:embed="rId5"/>
            <a:stretch>
              <a:fillRect l="0" t="0" r="0" b="0"/>
            </a:stretch>
          </a:blipFill>
        </p:spPr>
      </p:sp>
      <p:sp>
        <p:nvSpPr>
          <p:cNvPr name="TextBox 6" id="6"/>
          <p:cNvSpPr txBox="true"/>
          <p:nvPr/>
        </p:nvSpPr>
        <p:spPr>
          <a:xfrm rot="0">
            <a:off x="809306" y="866775"/>
            <a:ext cx="14572692" cy="1450976"/>
          </a:xfrm>
          <a:prstGeom prst="rect">
            <a:avLst/>
          </a:prstGeom>
        </p:spPr>
        <p:txBody>
          <a:bodyPr anchor="t" rtlCol="false" tIns="0" lIns="0" bIns="0" rIns="0">
            <a:spAutoFit/>
          </a:bodyPr>
          <a:lstStyle/>
          <a:p>
            <a:pPr algn="ctr">
              <a:lnSpc>
                <a:spcPts val="11899"/>
              </a:lnSpc>
              <a:spcBef>
                <a:spcPct val="0"/>
              </a:spcBef>
            </a:pPr>
            <a:r>
              <a:rPr lang="en-US" sz="8499" u="sng">
                <a:solidFill>
                  <a:srgbClr val="000000"/>
                </a:solidFill>
                <a:latin typeface="Alatsi"/>
                <a:ea typeface="Alatsi"/>
                <a:cs typeface="Alatsi"/>
                <a:sym typeface="Alatsi"/>
              </a:rPr>
              <a:t>SYSTEM ARCHITECTURE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871130" y="2286130"/>
            <a:ext cx="13231952" cy="0"/>
          </a:xfrm>
          <a:prstGeom prst="line">
            <a:avLst/>
          </a:prstGeom>
          <a:ln cap="flat" w="38100">
            <a:solidFill>
              <a:srgbClr val="000000"/>
            </a:solidFill>
            <a:prstDash val="solid"/>
            <a:headEnd type="none" len="sm" w="sm"/>
            <a:tailEnd type="none" len="sm" w="sm"/>
          </a:ln>
        </p:spPr>
      </p:sp>
      <p:sp>
        <p:nvSpPr>
          <p:cNvPr name="Freeform 3" id="3"/>
          <p:cNvSpPr/>
          <p:nvPr/>
        </p:nvSpPr>
        <p:spPr>
          <a:xfrm flipH="false" flipV="false" rot="0">
            <a:off x="14765225" y="540833"/>
            <a:ext cx="2053659" cy="2057400"/>
          </a:xfrm>
          <a:custGeom>
            <a:avLst/>
            <a:gdLst/>
            <a:ahLst/>
            <a:cxnLst/>
            <a:rect r="r" b="b" t="t" l="l"/>
            <a:pathLst>
              <a:path h="2057400" w="2053659">
                <a:moveTo>
                  <a:pt x="0" y="0"/>
                </a:moveTo>
                <a:lnTo>
                  <a:pt x="2053659" y="0"/>
                </a:lnTo>
                <a:lnTo>
                  <a:pt x="2053659"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552612">
            <a:off x="-1286675" y="-4762762"/>
            <a:ext cx="9152475" cy="8229600"/>
          </a:xfrm>
          <a:custGeom>
            <a:avLst/>
            <a:gdLst/>
            <a:ahLst/>
            <a:cxnLst/>
            <a:rect r="r" b="b" t="t" l="l"/>
            <a:pathLst>
              <a:path h="8229600" w="9152475">
                <a:moveTo>
                  <a:pt x="9152475" y="0"/>
                </a:moveTo>
                <a:lnTo>
                  <a:pt x="0" y="0"/>
                </a:lnTo>
                <a:lnTo>
                  <a:pt x="0" y="8229600"/>
                </a:lnTo>
                <a:lnTo>
                  <a:pt x="9152475" y="8229600"/>
                </a:lnTo>
                <a:lnTo>
                  <a:pt x="9152475" y="0"/>
                </a:lnTo>
                <a:close/>
              </a:path>
            </a:pathLst>
          </a:custGeom>
          <a:blipFill>
            <a:blip r:embed="rId4">
              <a:alphaModFix amt="40000"/>
            </a:blip>
            <a:stretch>
              <a:fillRect l="0" t="0" r="0" b="0"/>
            </a:stretch>
          </a:blipFill>
        </p:spPr>
      </p:sp>
      <p:sp>
        <p:nvSpPr>
          <p:cNvPr name="TextBox 5" id="5"/>
          <p:cNvSpPr txBox="true"/>
          <p:nvPr/>
        </p:nvSpPr>
        <p:spPr>
          <a:xfrm rot="0">
            <a:off x="871130" y="2683958"/>
            <a:ext cx="16230600" cy="580197"/>
          </a:xfrm>
          <a:prstGeom prst="rect">
            <a:avLst/>
          </a:prstGeom>
        </p:spPr>
        <p:txBody>
          <a:bodyPr anchor="t" rtlCol="false" tIns="0" lIns="0" bIns="0" rIns="0">
            <a:spAutoFit/>
          </a:bodyPr>
          <a:lstStyle/>
          <a:p>
            <a:pPr algn="ctr">
              <a:lnSpc>
                <a:spcPts val="4770"/>
              </a:lnSpc>
              <a:spcBef>
                <a:spcPct val="0"/>
              </a:spcBef>
            </a:pPr>
          </a:p>
        </p:txBody>
      </p:sp>
      <p:sp>
        <p:nvSpPr>
          <p:cNvPr name="Freeform 6" id="6"/>
          <p:cNvSpPr/>
          <p:nvPr/>
        </p:nvSpPr>
        <p:spPr>
          <a:xfrm flipH="false" flipV="false" rot="0">
            <a:off x="3289563" y="2598233"/>
            <a:ext cx="9526007" cy="7041275"/>
          </a:xfrm>
          <a:custGeom>
            <a:avLst/>
            <a:gdLst/>
            <a:ahLst/>
            <a:cxnLst/>
            <a:rect r="r" b="b" t="t" l="l"/>
            <a:pathLst>
              <a:path h="7041275" w="9526007">
                <a:moveTo>
                  <a:pt x="0" y="0"/>
                </a:moveTo>
                <a:lnTo>
                  <a:pt x="9526007" y="0"/>
                </a:lnTo>
                <a:lnTo>
                  <a:pt x="9526007" y="7041274"/>
                </a:lnTo>
                <a:lnTo>
                  <a:pt x="0" y="7041274"/>
                </a:lnTo>
                <a:lnTo>
                  <a:pt x="0" y="0"/>
                </a:lnTo>
                <a:close/>
              </a:path>
            </a:pathLst>
          </a:custGeom>
          <a:blipFill>
            <a:blip r:embed="rId5"/>
            <a:stretch>
              <a:fillRect l="0" t="-1973" r="0" b="-1973"/>
            </a:stretch>
          </a:blipFill>
        </p:spPr>
      </p:sp>
      <p:sp>
        <p:nvSpPr>
          <p:cNvPr name="TextBox 7" id="7"/>
          <p:cNvSpPr txBox="true"/>
          <p:nvPr/>
        </p:nvSpPr>
        <p:spPr>
          <a:xfrm rot="0">
            <a:off x="2611902" y="378908"/>
            <a:ext cx="10203668" cy="1450976"/>
          </a:xfrm>
          <a:prstGeom prst="rect">
            <a:avLst/>
          </a:prstGeom>
        </p:spPr>
        <p:txBody>
          <a:bodyPr anchor="t" rtlCol="false" tIns="0" lIns="0" bIns="0" rIns="0">
            <a:spAutoFit/>
          </a:bodyPr>
          <a:lstStyle/>
          <a:p>
            <a:pPr algn="ctr">
              <a:lnSpc>
                <a:spcPts val="11899"/>
              </a:lnSpc>
              <a:spcBef>
                <a:spcPct val="0"/>
              </a:spcBef>
            </a:pPr>
            <a:r>
              <a:rPr lang="en-US" sz="8499" u="sng">
                <a:solidFill>
                  <a:srgbClr val="000000"/>
                </a:solidFill>
                <a:latin typeface="Alatsi"/>
                <a:ea typeface="Alatsi"/>
                <a:cs typeface="Alatsi"/>
                <a:sym typeface="Alatsi"/>
              </a:rPr>
              <a:t>TECHNOLOGY STACK</a:t>
            </a:r>
          </a:p>
        </p:txBody>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35805" y="4274503"/>
            <a:ext cx="9216390"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Implementation</a:t>
            </a:r>
          </a:p>
        </p:txBody>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3885093" y="2091946"/>
            <a:ext cx="10517813" cy="7502816"/>
          </a:xfrm>
          <a:custGeom>
            <a:avLst/>
            <a:gdLst/>
            <a:ahLst/>
            <a:cxnLst/>
            <a:rect r="r" b="b" t="t" l="l"/>
            <a:pathLst>
              <a:path h="7502816" w="10517813">
                <a:moveTo>
                  <a:pt x="0" y="0"/>
                </a:moveTo>
                <a:lnTo>
                  <a:pt x="10517814" y="0"/>
                </a:lnTo>
                <a:lnTo>
                  <a:pt x="10517814" y="7502817"/>
                </a:lnTo>
                <a:lnTo>
                  <a:pt x="0" y="7502817"/>
                </a:lnTo>
                <a:lnTo>
                  <a:pt x="0" y="0"/>
                </a:lnTo>
                <a:close/>
              </a:path>
            </a:pathLst>
          </a:custGeom>
          <a:blipFill>
            <a:blip r:embed="rId2"/>
            <a:stretch>
              <a:fillRect l="0" t="-3883" r="0" b="-3883"/>
            </a:stretch>
          </a:blipFill>
        </p:spPr>
      </p:sp>
      <p:sp>
        <p:nvSpPr>
          <p:cNvPr name="TextBox 3" id="3"/>
          <p:cNvSpPr txBox="true"/>
          <p:nvPr/>
        </p:nvSpPr>
        <p:spPr>
          <a:xfrm rot="0">
            <a:off x="3647956" y="222250"/>
            <a:ext cx="10992088" cy="1450976"/>
          </a:xfrm>
          <a:prstGeom prst="rect">
            <a:avLst/>
          </a:prstGeom>
        </p:spPr>
        <p:txBody>
          <a:bodyPr anchor="t" rtlCol="false" tIns="0" lIns="0" bIns="0" rIns="0">
            <a:spAutoFit/>
          </a:bodyPr>
          <a:lstStyle/>
          <a:p>
            <a:pPr algn="ctr">
              <a:lnSpc>
                <a:spcPts val="11899"/>
              </a:lnSpc>
              <a:spcBef>
                <a:spcPct val="0"/>
              </a:spcBef>
            </a:pPr>
            <a:r>
              <a:rPr lang="en-US" sz="8499">
                <a:solidFill>
                  <a:srgbClr val="000000"/>
                </a:solidFill>
                <a:latin typeface="Alatsi"/>
                <a:ea typeface="Alatsi"/>
                <a:cs typeface="Alatsi"/>
                <a:sym typeface="Alatsi"/>
              </a:rPr>
              <a:t>Implementation details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5205641" y="395923"/>
            <a:ext cx="2053659" cy="2057400"/>
          </a:xfrm>
          <a:custGeom>
            <a:avLst/>
            <a:gdLst/>
            <a:ahLst/>
            <a:cxnLst/>
            <a:rect r="r" b="b" t="t" l="l"/>
            <a:pathLst>
              <a:path h="2057400" w="2053659">
                <a:moveTo>
                  <a:pt x="0" y="0"/>
                </a:moveTo>
                <a:lnTo>
                  <a:pt x="2053659" y="0"/>
                </a:lnTo>
                <a:lnTo>
                  <a:pt x="2053659"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52612">
            <a:off x="-1129104" y="-4606048"/>
            <a:ext cx="9152475" cy="8229600"/>
          </a:xfrm>
          <a:custGeom>
            <a:avLst/>
            <a:gdLst/>
            <a:ahLst/>
            <a:cxnLst/>
            <a:rect r="r" b="b" t="t" l="l"/>
            <a:pathLst>
              <a:path h="8229600" w="9152475">
                <a:moveTo>
                  <a:pt x="9152474" y="0"/>
                </a:moveTo>
                <a:lnTo>
                  <a:pt x="0" y="0"/>
                </a:lnTo>
                <a:lnTo>
                  <a:pt x="0" y="8229600"/>
                </a:lnTo>
                <a:lnTo>
                  <a:pt x="9152474" y="8229600"/>
                </a:lnTo>
                <a:lnTo>
                  <a:pt x="9152474" y="0"/>
                </a:lnTo>
                <a:close/>
              </a:path>
            </a:pathLst>
          </a:custGeom>
          <a:blipFill>
            <a:blip r:embed="rId4">
              <a:alphaModFix amt="40000"/>
            </a:blip>
            <a:stretch>
              <a:fillRect l="0" t="0" r="0" b="0"/>
            </a:stretch>
          </a:blipFill>
        </p:spPr>
      </p:sp>
      <p:sp>
        <p:nvSpPr>
          <p:cNvPr name="Freeform 4" id="4"/>
          <p:cNvSpPr/>
          <p:nvPr/>
        </p:nvSpPr>
        <p:spPr>
          <a:xfrm flipH="false" flipV="false" rot="0">
            <a:off x="7064665" y="2151867"/>
            <a:ext cx="2744798" cy="5983266"/>
          </a:xfrm>
          <a:custGeom>
            <a:avLst/>
            <a:gdLst/>
            <a:ahLst/>
            <a:cxnLst/>
            <a:rect r="r" b="b" t="t" l="l"/>
            <a:pathLst>
              <a:path h="5983266" w="2744798">
                <a:moveTo>
                  <a:pt x="0" y="0"/>
                </a:moveTo>
                <a:lnTo>
                  <a:pt x="2744799" y="0"/>
                </a:lnTo>
                <a:lnTo>
                  <a:pt x="2744799" y="5983266"/>
                </a:lnTo>
                <a:lnTo>
                  <a:pt x="0" y="5983266"/>
                </a:lnTo>
                <a:lnTo>
                  <a:pt x="0" y="0"/>
                </a:lnTo>
                <a:close/>
              </a:path>
            </a:pathLst>
          </a:custGeom>
          <a:blipFill>
            <a:blip r:embed="rId5"/>
            <a:stretch>
              <a:fillRect l="0" t="0" r="0" b="0"/>
            </a:stretch>
          </a:blipFill>
        </p:spPr>
      </p:sp>
      <p:sp>
        <p:nvSpPr>
          <p:cNvPr name="TextBox 5" id="5"/>
          <p:cNvSpPr txBox="true"/>
          <p:nvPr/>
        </p:nvSpPr>
        <p:spPr>
          <a:xfrm rot="0">
            <a:off x="9139238" y="933450"/>
            <a:ext cx="9525" cy="887095"/>
          </a:xfrm>
          <a:prstGeom prst="rect">
            <a:avLst/>
          </a:prstGeom>
        </p:spPr>
        <p:txBody>
          <a:bodyPr anchor="t" rtlCol="false" tIns="0" lIns="0" bIns="0" rIns="0">
            <a:spAutoFit/>
          </a:bodyPr>
          <a:lstStyle/>
          <a:p>
            <a:pPr algn="ctr">
              <a:lnSpc>
                <a:spcPts val="7279"/>
              </a:lnSpc>
              <a:spcBef>
                <a:spcPct val="0"/>
              </a:spcBef>
            </a:pPr>
          </a:p>
        </p:txBody>
      </p:sp>
      <p:sp>
        <p:nvSpPr>
          <p:cNvPr name="TextBox 6" id="6"/>
          <p:cNvSpPr txBox="true"/>
          <p:nvPr/>
        </p:nvSpPr>
        <p:spPr>
          <a:xfrm rot="0">
            <a:off x="5300720" y="-108903"/>
            <a:ext cx="6272689" cy="1450976"/>
          </a:xfrm>
          <a:prstGeom prst="rect">
            <a:avLst/>
          </a:prstGeom>
        </p:spPr>
        <p:txBody>
          <a:bodyPr anchor="t" rtlCol="false" tIns="0" lIns="0" bIns="0" rIns="0">
            <a:spAutoFit/>
          </a:bodyPr>
          <a:lstStyle/>
          <a:p>
            <a:pPr algn="ctr">
              <a:lnSpc>
                <a:spcPts val="11899"/>
              </a:lnSpc>
              <a:spcBef>
                <a:spcPct val="0"/>
              </a:spcBef>
            </a:pPr>
            <a:r>
              <a:rPr lang="en-US" sz="8499">
                <a:solidFill>
                  <a:srgbClr val="000000"/>
                </a:solidFill>
                <a:latin typeface="Alatsi"/>
                <a:ea typeface="Alatsi"/>
                <a:cs typeface="Alatsi"/>
                <a:sym typeface="Alatsi"/>
              </a:rPr>
              <a:t>App interface</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186422" y="4274503"/>
            <a:ext cx="7915156"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CONCLUSION</a:t>
            </a:r>
          </a:p>
        </p:txBody>
      </p:sp>
    </p:spTree>
  </p:cSld>
  <p:clrMapOvr>
    <a:masterClrMapping/>
  </p:clrMapOvr>
  <p:transition spd="slow">
    <p:push dir="l"/>
  </p:transition>
</p:sld>
</file>

<file path=ppt/slides/slide19.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6303062" y="320598"/>
            <a:ext cx="5993606" cy="1450970"/>
          </a:xfrm>
          <a:prstGeom prst="rect">
            <a:avLst/>
          </a:prstGeom>
        </p:spPr>
        <p:txBody>
          <a:bodyPr anchor="t" rtlCol="false" tIns="0" lIns="0" bIns="0" rIns="0">
            <a:spAutoFit/>
          </a:bodyPr>
          <a:lstStyle/>
          <a:p>
            <a:pPr algn="ctr">
              <a:lnSpc>
                <a:spcPts val="11900"/>
              </a:lnSpc>
            </a:pPr>
            <a:r>
              <a:rPr lang="en-US" sz="8500" u="sng">
                <a:solidFill>
                  <a:srgbClr val="000000"/>
                </a:solidFill>
                <a:latin typeface="Alatsi"/>
                <a:ea typeface="Alatsi"/>
                <a:cs typeface="Alatsi"/>
                <a:sym typeface="Alatsi"/>
              </a:rPr>
              <a:t>CONCLUSION</a:t>
            </a:r>
          </a:p>
        </p:txBody>
      </p:sp>
      <p:sp>
        <p:nvSpPr>
          <p:cNvPr name="TextBox 3" id="3"/>
          <p:cNvSpPr txBox="true"/>
          <p:nvPr/>
        </p:nvSpPr>
        <p:spPr>
          <a:xfrm rot="0">
            <a:off x="140945" y="3284339"/>
            <a:ext cx="18147055" cy="4476951"/>
          </a:xfrm>
          <a:prstGeom prst="rect">
            <a:avLst/>
          </a:prstGeom>
        </p:spPr>
        <p:txBody>
          <a:bodyPr anchor="t" rtlCol="false" tIns="0" lIns="0" bIns="0" rIns="0">
            <a:spAutoFit/>
          </a:bodyPr>
          <a:lstStyle/>
          <a:p>
            <a:pPr algn="just" marL="686729" indent="-343364" lvl="1">
              <a:lnSpc>
                <a:spcPts val="4453"/>
              </a:lnSpc>
              <a:buFont typeface="Arial"/>
              <a:buChar char="•"/>
            </a:pPr>
            <a:r>
              <a:rPr lang="en-US" sz="3180">
                <a:solidFill>
                  <a:srgbClr val="000000"/>
                </a:solidFill>
                <a:latin typeface="Canva Sans"/>
                <a:ea typeface="Canva Sans"/>
                <a:cs typeface="Canva Sans"/>
                <a:sym typeface="Canva Sans"/>
              </a:rPr>
              <a:t>Successfully built and tested a mental health chatbot powered by GPT.</a:t>
            </a:r>
          </a:p>
          <a:p>
            <a:pPr algn="just" marL="686729" indent="-343364" lvl="1">
              <a:lnSpc>
                <a:spcPts val="4453"/>
              </a:lnSpc>
              <a:buFont typeface="Arial"/>
              <a:buChar char="•"/>
            </a:pPr>
            <a:r>
              <a:rPr lang="en-US" sz="3180">
                <a:solidFill>
                  <a:srgbClr val="000000"/>
                </a:solidFill>
                <a:latin typeface="Canva Sans"/>
                <a:ea typeface="Canva Sans"/>
                <a:cs typeface="Canva Sans"/>
                <a:sym typeface="Canva Sans"/>
              </a:rPr>
              <a:t>Empathetic responses validated by user testing and emotional relevance..</a:t>
            </a:r>
          </a:p>
          <a:p>
            <a:pPr algn="just" marL="686729" indent="-343364" lvl="1">
              <a:lnSpc>
                <a:spcPts val="4453"/>
              </a:lnSpc>
              <a:buFont typeface="Arial"/>
              <a:buChar char="•"/>
            </a:pPr>
            <a:r>
              <a:rPr lang="en-US" sz="3180">
                <a:solidFill>
                  <a:srgbClr val="000000"/>
                </a:solidFill>
                <a:latin typeface="Canva Sans"/>
                <a:ea typeface="Canva Sans"/>
                <a:cs typeface="Canva Sans"/>
                <a:sym typeface="Canva Sans"/>
              </a:rPr>
              <a:t>Proved that LLMs can be a valuable part of mental health tools.</a:t>
            </a:r>
          </a:p>
          <a:p>
            <a:pPr algn="just" marL="686729" indent="-343364" lvl="1">
              <a:lnSpc>
                <a:spcPts val="4453"/>
              </a:lnSpc>
              <a:buFont typeface="Arial"/>
              <a:buChar char="•"/>
            </a:pPr>
            <a:r>
              <a:rPr lang="en-US" sz="3180">
                <a:solidFill>
                  <a:srgbClr val="000000"/>
                </a:solidFill>
                <a:latin typeface="Canva Sans"/>
                <a:ea typeface="Canva Sans"/>
                <a:cs typeface="Canva Sans"/>
                <a:sym typeface="Canva Sans"/>
              </a:rPr>
              <a:t>This project showcases the potential of combining Large Language Models, mobile interfaces, and scalable backend infrastructure for mental health assistance. The chatbot successfully generates context-aware, empathetic replies and delivers them via a user-friendly mobile app.</a:t>
            </a:r>
          </a:p>
          <a:p>
            <a:pPr algn="l">
              <a:lnSpc>
                <a:spcPts val="4453"/>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u="sng">
                <a:solidFill>
                  <a:srgbClr val="000000"/>
                </a:solidFill>
                <a:latin typeface="Alatsi"/>
                <a:ea typeface="Alatsi"/>
                <a:cs typeface="Alatsi"/>
                <a:sym typeface="Alatsi"/>
              </a:rPr>
              <a:t>GROUP MEMBERS</a:t>
            </a:r>
          </a:p>
        </p:txBody>
      </p:sp>
      <p:sp>
        <p:nvSpPr>
          <p:cNvPr name="TextBox 3" id="3"/>
          <p:cNvSpPr txBox="true"/>
          <p:nvPr/>
        </p:nvSpPr>
        <p:spPr>
          <a:xfrm rot="0">
            <a:off x="449819" y="5889172"/>
            <a:ext cx="5222404" cy="1287145"/>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G LEELADITYA  22BDS024</a:t>
            </a:r>
          </a:p>
        </p:txBody>
      </p:sp>
      <p:sp>
        <p:nvSpPr>
          <p:cNvPr name="TextBox 4" id="4"/>
          <p:cNvSpPr txBox="true"/>
          <p:nvPr/>
        </p:nvSpPr>
        <p:spPr>
          <a:xfrm rot="0">
            <a:off x="471875" y="3856355"/>
            <a:ext cx="5950517" cy="1287145"/>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D SHANMUKHA  22BDS019</a:t>
            </a:r>
          </a:p>
        </p:txBody>
      </p:sp>
      <p:sp>
        <p:nvSpPr>
          <p:cNvPr name="TextBox 5" id="5"/>
          <p:cNvSpPr txBox="true"/>
          <p:nvPr/>
        </p:nvSpPr>
        <p:spPr>
          <a:xfrm rot="0">
            <a:off x="10150427" y="6093807"/>
            <a:ext cx="4756849" cy="1287145"/>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VANSH LAL TOLANI 22BDS061</a:t>
            </a:r>
          </a:p>
        </p:txBody>
      </p:sp>
      <p:sp>
        <p:nvSpPr>
          <p:cNvPr name="AutoShape 6" id="6"/>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7" id="7"/>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8" id="8"/>
          <p:cNvSpPr/>
          <p:nvPr/>
        </p:nvSpPr>
        <p:spPr>
          <a:xfrm flipH="false" flipV="false" rot="0">
            <a:off x="-2845001" y="4343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3601700" y="614206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0150427" y="3867324"/>
            <a:ext cx="4480960" cy="1287145"/>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RAJDEEP MANIK 22BDS048</a:t>
            </a:r>
          </a:p>
        </p:txBody>
      </p:sp>
      <p:sp>
        <p:nvSpPr>
          <p:cNvPr name="Freeform 11" id="11"/>
          <p:cNvSpPr/>
          <p:nvPr/>
        </p:nvSpPr>
        <p:spPr>
          <a:xfrm flipH="false" flipV="false" rot="-9143347">
            <a:off x="10281097" y="-2518106"/>
            <a:ext cx="5262259" cy="4305485"/>
          </a:xfrm>
          <a:custGeom>
            <a:avLst/>
            <a:gdLst/>
            <a:ahLst/>
            <a:cxnLst/>
            <a:rect r="r" b="b" t="t" l="l"/>
            <a:pathLst>
              <a:path h="4305485" w="5262259">
                <a:moveTo>
                  <a:pt x="0" y="0"/>
                </a:moveTo>
                <a:lnTo>
                  <a:pt x="5262259" y="0"/>
                </a:lnTo>
                <a:lnTo>
                  <a:pt x="5262259" y="4305485"/>
                </a:lnTo>
                <a:lnTo>
                  <a:pt x="0" y="43054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false" rot="-552612">
            <a:off x="-1129104" y="-4606048"/>
            <a:ext cx="9152475" cy="8229600"/>
          </a:xfrm>
          <a:custGeom>
            <a:avLst/>
            <a:gdLst/>
            <a:ahLst/>
            <a:cxnLst/>
            <a:rect r="r" b="b" t="t" l="l"/>
            <a:pathLst>
              <a:path h="8229600" w="9152475">
                <a:moveTo>
                  <a:pt x="9152474" y="0"/>
                </a:moveTo>
                <a:lnTo>
                  <a:pt x="0" y="0"/>
                </a:lnTo>
                <a:lnTo>
                  <a:pt x="0" y="8229600"/>
                </a:lnTo>
                <a:lnTo>
                  <a:pt x="9152474" y="8229600"/>
                </a:lnTo>
                <a:lnTo>
                  <a:pt x="9152474" y="0"/>
                </a:lnTo>
                <a:close/>
              </a:path>
            </a:pathLst>
          </a:custGeom>
          <a:blipFill>
            <a:blip r:embed="rId6">
              <a:alphaModFix amt="40000"/>
            </a:blip>
            <a:stretch>
              <a:fillRect l="0" t="0" r="0" b="0"/>
            </a:stretch>
          </a:blipFill>
        </p:spPr>
      </p:sp>
    </p:spTree>
  </p:cSld>
  <p:clrMapOvr>
    <a:masterClrMapping/>
  </p:clrMapOvr>
  <p:transition spd="slow">
    <p:push dir="l"/>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6293373" y="2170217"/>
            <a:ext cx="4979963" cy="4114800"/>
          </a:xfrm>
          <a:custGeom>
            <a:avLst/>
            <a:gdLst/>
            <a:ahLst/>
            <a:cxnLst/>
            <a:rect r="r" b="b" t="t" l="l"/>
            <a:pathLst>
              <a:path h="4114800" w="4979963">
                <a:moveTo>
                  <a:pt x="0" y="0"/>
                </a:moveTo>
                <a:lnTo>
                  <a:pt x="4979963" y="0"/>
                </a:lnTo>
                <a:lnTo>
                  <a:pt x="497996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14228" y="6702060"/>
            <a:ext cx="14945072" cy="1571625"/>
          </a:xfrm>
          <a:prstGeom prst="rect">
            <a:avLst/>
          </a:prstGeom>
        </p:spPr>
        <p:txBody>
          <a:bodyPr anchor="t" rtlCol="false" tIns="0" lIns="0" bIns="0" rIns="0">
            <a:spAutoFit/>
          </a:bodyPr>
          <a:lstStyle/>
          <a:p>
            <a:pPr algn="ctr">
              <a:lnSpc>
                <a:spcPts val="6300"/>
              </a:lnSpc>
            </a:pPr>
            <a:r>
              <a:rPr lang="en-US" sz="4500" b="true">
                <a:solidFill>
                  <a:srgbClr val="000000"/>
                </a:solidFill>
                <a:latin typeface="Canva Sans Bold"/>
                <a:ea typeface="Canva Sans Bold"/>
                <a:cs typeface="Canva Sans Bold"/>
                <a:sym typeface="Canva Sans Bold"/>
              </a:rPr>
              <a:t>Github Link:</a:t>
            </a:r>
            <a:r>
              <a:rPr lang="en-US" b="true" sz="4500" u="sng">
                <a:solidFill>
                  <a:srgbClr val="000000"/>
                </a:solidFill>
                <a:latin typeface="Canva Sans Bold"/>
                <a:ea typeface="Canva Sans Bold"/>
                <a:cs typeface="Canva Sans Bold"/>
                <a:sym typeface="Canva Sans Bold"/>
                <a:hlinkClick r:id="rId4" tooltip="https://github.com/Vansh-1007/Cloud-Computing-Project"/>
              </a:rPr>
              <a:t>https://github.com/Vansh-1007/Cloud-Computing-Project</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568923" y="625303"/>
            <a:ext cx="6592729" cy="1450970"/>
          </a:xfrm>
          <a:prstGeom prst="rect">
            <a:avLst/>
          </a:prstGeom>
        </p:spPr>
        <p:txBody>
          <a:bodyPr anchor="t" rtlCol="false" tIns="0" lIns="0" bIns="0" rIns="0">
            <a:spAutoFit/>
          </a:bodyPr>
          <a:lstStyle/>
          <a:p>
            <a:pPr algn="ctr">
              <a:lnSpc>
                <a:spcPts val="11900"/>
              </a:lnSpc>
            </a:pPr>
            <a:r>
              <a:rPr lang="en-US" sz="8500" u="sng">
                <a:solidFill>
                  <a:srgbClr val="000000"/>
                </a:solidFill>
                <a:latin typeface="Alatsi"/>
                <a:ea typeface="Alatsi"/>
                <a:cs typeface="Alatsi"/>
                <a:sym typeface="Alatsi"/>
              </a:rPr>
              <a:t>PROJECT TITLE</a:t>
            </a:r>
          </a:p>
        </p:txBody>
      </p:sp>
      <p:sp>
        <p:nvSpPr>
          <p:cNvPr name="TextBox 3" id="3"/>
          <p:cNvSpPr txBox="true"/>
          <p:nvPr/>
        </p:nvSpPr>
        <p:spPr>
          <a:xfrm rot="0">
            <a:off x="1028700" y="4038063"/>
            <a:ext cx="16230600" cy="1811020"/>
          </a:xfrm>
          <a:prstGeom prst="rect">
            <a:avLst/>
          </a:prstGeom>
        </p:spPr>
        <p:txBody>
          <a:bodyPr anchor="t" rtlCol="false" tIns="0" lIns="0" bIns="0" rIns="0">
            <a:spAutoFit/>
          </a:bodyPr>
          <a:lstStyle/>
          <a:p>
            <a:pPr algn="ctr">
              <a:lnSpc>
                <a:spcPts val="7279"/>
              </a:lnSpc>
              <a:spcBef>
                <a:spcPct val="0"/>
              </a:spcBef>
            </a:pPr>
            <a:r>
              <a:rPr lang="en-US" b="true" sz="5199">
                <a:solidFill>
                  <a:srgbClr val="000000"/>
                </a:solidFill>
                <a:latin typeface="Canva Sans Bold"/>
                <a:ea typeface="Canva Sans Bold"/>
                <a:cs typeface="Canva Sans Bold"/>
                <a:sym typeface="Canva Sans Bold"/>
              </a:rPr>
              <a:t>LLM-Based Mental Health Chatbot with Mobile App Integration</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780087" y="4057978"/>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EAE686"/>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b="true" sz="2799">
                  <a:solidFill>
                    <a:srgbClr val="FFFFFF"/>
                  </a:solidFill>
                  <a:latin typeface="Aileron Bold"/>
                  <a:ea typeface="Aileron Bold"/>
                  <a:cs typeface="Aileron Bold"/>
                  <a:sym typeface="Aileron Bold"/>
                </a:rPr>
                <a:t>1</a:t>
              </a:r>
            </a:p>
          </p:txBody>
        </p:sp>
      </p:grpSp>
      <p:grpSp>
        <p:nvGrpSpPr>
          <p:cNvPr name="Group 5" id="5"/>
          <p:cNvGrpSpPr/>
          <p:nvPr/>
        </p:nvGrpSpPr>
        <p:grpSpPr>
          <a:xfrm rot="0">
            <a:off x="9292513" y="6398875"/>
            <a:ext cx="2920743" cy="841210"/>
            <a:chOff x="0" y="0"/>
            <a:chExt cx="3894324" cy="1121613"/>
          </a:xfrm>
        </p:grpSpPr>
        <p:sp>
          <p:nvSpPr>
            <p:cNvPr name="TextBox 6" id="6"/>
            <p:cNvSpPr txBox="true"/>
            <p:nvPr/>
          </p:nvSpPr>
          <p:spPr>
            <a:xfrm rot="0">
              <a:off x="0" y="-28575"/>
              <a:ext cx="3894324" cy="508635"/>
            </a:xfrm>
            <a:prstGeom prst="rect">
              <a:avLst/>
            </a:prstGeom>
          </p:spPr>
          <p:txBody>
            <a:bodyPr anchor="t" rtlCol="false" tIns="0" lIns="0" bIns="0" rIns="0">
              <a:spAutoFit/>
            </a:bodyPr>
            <a:lstStyle/>
            <a:p>
              <a:pPr algn="ctr">
                <a:lnSpc>
                  <a:spcPts val="3120"/>
                </a:lnSpc>
              </a:pPr>
              <a:r>
                <a:rPr lang="en-US" b="true" sz="2400">
                  <a:solidFill>
                    <a:srgbClr val="191919"/>
                  </a:solidFill>
                  <a:latin typeface="Aileron Bold"/>
                  <a:ea typeface="Aileron Bold"/>
                  <a:cs typeface="Aileron Bold"/>
                  <a:sym typeface="Aileron Bold"/>
                </a:rPr>
                <a:t>IMPLEMENTATION </a:t>
              </a:r>
            </a:p>
          </p:txBody>
        </p:sp>
        <p:sp>
          <p:nvSpPr>
            <p:cNvPr name="TextBox 7" id="7"/>
            <p:cNvSpPr txBox="true"/>
            <p:nvPr/>
          </p:nvSpPr>
          <p:spPr>
            <a:xfrm rot="0">
              <a:off x="0" y="698703"/>
              <a:ext cx="3894324" cy="422910"/>
            </a:xfrm>
            <a:prstGeom prst="rect">
              <a:avLst/>
            </a:prstGeom>
          </p:spPr>
          <p:txBody>
            <a:bodyPr anchor="t" rtlCol="false" tIns="0" lIns="0" bIns="0" rIns="0">
              <a:spAutoFit/>
            </a:bodyPr>
            <a:lstStyle/>
            <a:p>
              <a:pPr algn="ctr">
                <a:lnSpc>
                  <a:spcPts val="2700"/>
                </a:lnSpc>
              </a:pPr>
            </a:p>
          </p:txBody>
        </p:sp>
      </p:grpSp>
      <p:grpSp>
        <p:nvGrpSpPr>
          <p:cNvPr name="Group 8" id="8"/>
          <p:cNvGrpSpPr/>
          <p:nvPr/>
        </p:nvGrpSpPr>
        <p:grpSpPr>
          <a:xfrm rot="0">
            <a:off x="1028700" y="6398875"/>
            <a:ext cx="2457578" cy="841210"/>
            <a:chOff x="0" y="0"/>
            <a:chExt cx="3276771" cy="1121613"/>
          </a:xfrm>
        </p:grpSpPr>
        <p:sp>
          <p:nvSpPr>
            <p:cNvPr name="TextBox 9" id="9"/>
            <p:cNvSpPr txBox="true"/>
            <p:nvPr/>
          </p:nvSpPr>
          <p:spPr>
            <a:xfrm rot="0">
              <a:off x="0" y="-28575"/>
              <a:ext cx="3276771" cy="508635"/>
            </a:xfrm>
            <a:prstGeom prst="rect">
              <a:avLst/>
            </a:prstGeom>
          </p:spPr>
          <p:txBody>
            <a:bodyPr anchor="t" rtlCol="false" tIns="0" lIns="0" bIns="0" rIns="0">
              <a:spAutoFit/>
            </a:bodyPr>
            <a:lstStyle/>
            <a:p>
              <a:pPr algn="ctr">
                <a:lnSpc>
                  <a:spcPts val="3120"/>
                </a:lnSpc>
              </a:pPr>
              <a:r>
                <a:rPr lang="en-US" b="true" sz="2400">
                  <a:solidFill>
                    <a:srgbClr val="191919"/>
                  </a:solidFill>
                  <a:latin typeface="Aileron Bold"/>
                  <a:ea typeface="Aileron Bold"/>
                  <a:cs typeface="Aileron Bold"/>
                  <a:sym typeface="Aileron Bold"/>
                </a:rPr>
                <a:t>OVERVIEW</a:t>
              </a:r>
            </a:p>
          </p:txBody>
        </p:sp>
        <p:sp>
          <p:nvSpPr>
            <p:cNvPr name="TextBox 10" id="10"/>
            <p:cNvSpPr txBox="true"/>
            <p:nvPr/>
          </p:nvSpPr>
          <p:spPr>
            <a:xfrm rot="0">
              <a:off x="0" y="698703"/>
              <a:ext cx="3276771" cy="422910"/>
            </a:xfrm>
            <a:prstGeom prst="rect">
              <a:avLst/>
            </a:prstGeom>
          </p:spPr>
          <p:txBody>
            <a:bodyPr anchor="t" rtlCol="false" tIns="0" lIns="0" bIns="0" rIns="0">
              <a:spAutoFit/>
            </a:bodyPr>
            <a:lstStyle/>
            <a:p>
              <a:pPr algn="ctr">
                <a:lnSpc>
                  <a:spcPts val="2700"/>
                </a:lnSpc>
              </a:pPr>
            </a:p>
          </p:txBody>
        </p:sp>
      </p:grpSp>
      <p:sp>
        <p:nvSpPr>
          <p:cNvPr name="TextBox 11" id="11"/>
          <p:cNvSpPr txBox="true"/>
          <p:nvPr/>
        </p:nvSpPr>
        <p:spPr>
          <a:xfrm rot="0">
            <a:off x="3783304" y="6370300"/>
            <a:ext cx="2457578" cy="1169670"/>
          </a:xfrm>
          <a:prstGeom prst="rect">
            <a:avLst/>
          </a:prstGeom>
        </p:spPr>
        <p:txBody>
          <a:bodyPr anchor="t" rtlCol="false" tIns="0" lIns="0" bIns="0" rIns="0">
            <a:spAutoFit/>
          </a:bodyPr>
          <a:lstStyle/>
          <a:p>
            <a:pPr algn="ctr">
              <a:lnSpc>
                <a:spcPts val="3120"/>
              </a:lnSpc>
            </a:pPr>
            <a:r>
              <a:rPr lang="en-US" b="true" sz="2400">
                <a:solidFill>
                  <a:srgbClr val="191919"/>
                </a:solidFill>
                <a:latin typeface="Aileron Bold"/>
                <a:ea typeface="Aileron Bold"/>
                <a:cs typeface="Aileron Bold"/>
                <a:sym typeface="Aileron Bold"/>
              </a:rPr>
              <a:t>RESEARCH &amp; LITERATURE REVIEW</a:t>
            </a:r>
          </a:p>
        </p:txBody>
      </p:sp>
      <p:sp>
        <p:nvSpPr>
          <p:cNvPr name="TextBox 12" id="12"/>
          <p:cNvSpPr txBox="true"/>
          <p:nvPr/>
        </p:nvSpPr>
        <p:spPr>
          <a:xfrm rot="0">
            <a:off x="6537909" y="6370300"/>
            <a:ext cx="2457578" cy="779145"/>
          </a:xfrm>
          <a:prstGeom prst="rect">
            <a:avLst/>
          </a:prstGeom>
        </p:spPr>
        <p:txBody>
          <a:bodyPr anchor="t" rtlCol="false" tIns="0" lIns="0" bIns="0" rIns="0">
            <a:spAutoFit/>
          </a:bodyPr>
          <a:lstStyle/>
          <a:p>
            <a:pPr algn="ctr">
              <a:lnSpc>
                <a:spcPts val="3120"/>
              </a:lnSpc>
            </a:pPr>
            <a:r>
              <a:rPr lang="en-US" b="true" sz="2400">
                <a:solidFill>
                  <a:srgbClr val="191919"/>
                </a:solidFill>
                <a:latin typeface="Aileron Bold"/>
                <a:ea typeface="Aileron Bold"/>
                <a:cs typeface="Aileron Bold"/>
                <a:sym typeface="Aileron Bold"/>
              </a:rPr>
              <a:t>DESIGN &amp; ARCHITECTURE</a:t>
            </a:r>
          </a:p>
        </p:txBody>
      </p:sp>
      <p:grpSp>
        <p:nvGrpSpPr>
          <p:cNvPr name="Group 13" id="13"/>
          <p:cNvGrpSpPr/>
          <p:nvPr/>
        </p:nvGrpSpPr>
        <p:grpSpPr>
          <a:xfrm rot="0">
            <a:off x="12047117" y="6398875"/>
            <a:ext cx="2457578" cy="1231735"/>
            <a:chOff x="0" y="0"/>
            <a:chExt cx="3276771" cy="1642313"/>
          </a:xfrm>
        </p:grpSpPr>
        <p:sp>
          <p:nvSpPr>
            <p:cNvPr name="TextBox 14" id="14"/>
            <p:cNvSpPr txBox="true"/>
            <p:nvPr/>
          </p:nvSpPr>
          <p:spPr>
            <a:xfrm rot="0">
              <a:off x="0" y="-28575"/>
              <a:ext cx="3276771" cy="1029335"/>
            </a:xfrm>
            <a:prstGeom prst="rect">
              <a:avLst/>
            </a:prstGeom>
          </p:spPr>
          <p:txBody>
            <a:bodyPr anchor="t" rtlCol="false" tIns="0" lIns="0" bIns="0" rIns="0">
              <a:spAutoFit/>
            </a:bodyPr>
            <a:lstStyle/>
            <a:p>
              <a:pPr algn="ctr">
                <a:lnSpc>
                  <a:spcPts val="3120"/>
                </a:lnSpc>
              </a:pPr>
              <a:r>
                <a:rPr lang="en-US" b="true" sz="2400">
                  <a:solidFill>
                    <a:srgbClr val="191919"/>
                  </a:solidFill>
                  <a:latin typeface="Aileron Bold"/>
                  <a:ea typeface="Aileron Bold"/>
                  <a:cs typeface="Aileron Bold"/>
                  <a:sym typeface="Aileron Bold"/>
                </a:rPr>
                <a:t>RESULTS &amp; TESTING</a:t>
              </a:r>
            </a:p>
          </p:txBody>
        </p:sp>
        <p:sp>
          <p:nvSpPr>
            <p:cNvPr name="TextBox 15" id="15"/>
            <p:cNvSpPr txBox="true"/>
            <p:nvPr/>
          </p:nvSpPr>
          <p:spPr>
            <a:xfrm rot="0">
              <a:off x="0" y="1219403"/>
              <a:ext cx="3276771" cy="422910"/>
            </a:xfrm>
            <a:prstGeom prst="rect">
              <a:avLst/>
            </a:prstGeom>
          </p:spPr>
          <p:txBody>
            <a:bodyPr anchor="t" rtlCol="false" tIns="0" lIns="0" bIns="0" rIns="0">
              <a:spAutoFit/>
            </a:bodyPr>
            <a:lstStyle/>
            <a:p>
              <a:pPr algn="ctr">
                <a:lnSpc>
                  <a:spcPts val="2700"/>
                </a:lnSpc>
              </a:pPr>
            </a:p>
          </p:txBody>
        </p:sp>
      </p:grpSp>
      <p:sp>
        <p:nvSpPr>
          <p:cNvPr name="TextBox 16" id="16"/>
          <p:cNvSpPr txBox="true"/>
          <p:nvPr/>
        </p:nvSpPr>
        <p:spPr>
          <a:xfrm rot="0">
            <a:off x="14801722" y="6370300"/>
            <a:ext cx="2457578" cy="779145"/>
          </a:xfrm>
          <a:prstGeom prst="rect">
            <a:avLst/>
          </a:prstGeom>
        </p:spPr>
        <p:txBody>
          <a:bodyPr anchor="t" rtlCol="false" tIns="0" lIns="0" bIns="0" rIns="0">
            <a:spAutoFit/>
          </a:bodyPr>
          <a:lstStyle/>
          <a:p>
            <a:pPr algn="ctr">
              <a:lnSpc>
                <a:spcPts val="3120"/>
              </a:lnSpc>
            </a:pPr>
            <a:r>
              <a:rPr lang="en-US" b="true" sz="2400">
                <a:solidFill>
                  <a:srgbClr val="191919"/>
                </a:solidFill>
                <a:latin typeface="Aileron Bold"/>
                <a:ea typeface="Aileron Bold"/>
                <a:cs typeface="Aileron Bold"/>
                <a:sym typeface="Aileron Bold"/>
              </a:rPr>
              <a:t>CONCLUSION &amp; FUTURE WORK</a:t>
            </a:r>
          </a:p>
        </p:txBody>
      </p:sp>
      <p:grpSp>
        <p:nvGrpSpPr>
          <p:cNvPr name="Group 17" id="17"/>
          <p:cNvGrpSpPr/>
          <p:nvPr/>
        </p:nvGrpSpPr>
        <p:grpSpPr>
          <a:xfrm rot="0">
            <a:off x="15557089" y="4057978"/>
            <a:ext cx="946844" cy="946844"/>
            <a:chOff x="0" y="0"/>
            <a:chExt cx="556826" cy="556826"/>
          </a:xfrm>
        </p:grpSpPr>
        <p:sp>
          <p:nvSpPr>
            <p:cNvPr name="Freeform 18" id="18"/>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A8913"/>
            </a:solidFill>
          </p:spPr>
        </p:sp>
        <p:sp>
          <p:nvSpPr>
            <p:cNvPr name="TextBox 19" id="19"/>
            <p:cNvSpPr txBox="true"/>
            <p:nvPr/>
          </p:nvSpPr>
          <p:spPr>
            <a:xfrm>
              <a:off x="52202" y="-4948"/>
              <a:ext cx="452421" cy="509571"/>
            </a:xfrm>
            <a:prstGeom prst="rect">
              <a:avLst/>
            </a:prstGeom>
          </p:spPr>
          <p:txBody>
            <a:bodyPr anchor="ctr" rtlCol="false" tIns="0" lIns="0" bIns="0" rIns="0"/>
            <a:lstStyle/>
            <a:p>
              <a:pPr algn="ctr">
                <a:lnSpc>
                  <a:spcPts val="3919"/>
                </a:lnSpc>
              </a:pPr>
              <a:r>
                <a:rPr lang="en-US" b="true" sz="2799">
                  <a:solidFill>
                    <a:srgbClr val="FFFFFF"/>
                  </a:solidFill>
                  <a:latin typeface="Aileron Bold"/>
                  <a:ea typeface="Aileron Bold"/>
                  <a:cs typeface="Aileron Bold"/>
                  <a:sym typeface="Aileron Bold"/>
                </a:rPr>
                <a:t>6</a:t>
              </a:r>
            </a:p>
          </p:txBody>
        </p:sp>
      </p:grpSp>
      <p:grpSp>
        <p:nvGrpSpPr>
          <p:cNvPr name="Group 20" id="20"/>
          <p:cNvGrpSpPr/>
          <p:nvPr/>
        </p:nvGrpSpPr>
        <p:grpSpPr>
          <a:xfrm rot="0">
            <a:off x="4604586" y="4040703"/>
            <a:ext cx="946844" cy="946844"/>
            <a:chOff x="0" y="0"/>
            <a:chExt cx="556826" cy="556826"/>
          </a:xfrm>
        </p:grpSpPr>
        <p:sp>
          <p:nvSpPr>
            <p:cNvPr name="Freeform 21" id="21"/>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D2DA3E"/>
            </a:solidFill>
          </p:spPr>
        </p:sp>
        <p:sp>
          <p:nvSpPr>
            <p:cNvPr name="TextBox 22" id="22"/>
            <p:cNvSpPr txBox="true"/>
            <p:nvPr/>
          </p:nvSpPr>
          <p:spPr>
            <a:xfrm>
              <a:off x="52202" y="-4948"/>
              <a:ext cx="452421" cy="509571"/>
            </a:xfrm>
            <a:prstGeom prst="rect">
              <a:avLst/>
            </a:prstGeom>
          </p:spPr>
          <p:txBody>
            <a:bodyPr anchor="ctr" rtlCol="false" tIns="0" lIns="0" bIns="0" rIns="0"/>
            <a:lstStyle/>
            <a:p>
              <a:pPr algn="ctr">
                <a:lnSpc>
                  <a:spcPts val="3919"/>
                </a:lnSpc>
              </a:pPr>
              <a:r>
                <a:rPr lang="en-US" b="true" sz="2799">
                  <a:solidFill>
                    <a:srgbClr val="FFFFFF"/>
                  </a:solidFill>
                  <a:latin typeface="Aileron Bold"/>
                  <a:ea typeface="Aileron Bold"/>
                  <a:cs typeface="Aileron Bold"/>
                  <a:sym typeface="Aileron Bold"/>
                </a:rPr>
                <a:t>2</a:t>
              </a:r>
            </a:p>
          </p:txBody>
        </p:sp>
      </p:grpSp>
      <p:grpSp>
        <p:nvGrpSpPr>
          <p:cNvPr name="Group 23" id="23"/>
          <p:cNvGrpSpPr/>
          <p:nvPr/>
        </p:nvGrpSpPr>
        <p:grpSpPr>
          <a:xfrm rot="0">
            <a:off x="7290888" y="4057978"/>
            <a:ext cx="946844" cy="946844"/>
            <a:chOff x="0" y="0"/>
            <a:chExt cx="556826" cy="556826"/>
          </a:xfrm>
        </p:grpSpPr>
        <p:sp>
          <p:nvSpPr>
            <p:cNvPr name="Freeform 24" id="24"/>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EBEF37"/>
            </a:solidFill>
          </p:spPr>
        </p:sp>
        <p:sp>
          <p:nvSpPr>
            <p:cNvPr name="TextBox 25" id="25"/>
            <p:cNvSpPr txBox="true"/>
            <p:nvPr/>
          </p:nvSpPr>
          <p:spPr>
            <a:xfrm>
              <a:off x="52202" y="-4948"/>
              <a:ext cx="452421" cy="509571"/>
            </a:xfrm>
            <a:prstGeom prst="rect">
              <a:avLst/>
            </a:prstGeom>
          </p:spPr>
          <p:txBody>
            <a:bodyPr anchor="ctr" rtlCol="false" tIns="0" lIns="0" bIns="0" rIns="0"/>
            <a:lstStyle/>
            <a:p>
              <a:pPr algn="ctr">
                <a:lnSpc>
                  <a:spcPts val="3919"/>
                </a:lnSpc>
              </a:pPr>
              <a:r>
                <a:rPr lang="en-US" b="true" sz="2799">
                  <a:solidFill>
                    <a:srgbClr val="FFFFFF"/>
                  </a:solidFill>
                  <a:latin typeface="Aileron Bold"/>
                  <a:ea typeface="Aileron Bold"/>
                  <a:cs typeface="Aileron Bold"/>
                  <a:sym typeface="Aileron Bold"/>
                </a:rPr>
                <a:t>3</a:t>
              </a:r>
            </a:p>
          </p:txBody>
        </p:sp>
      </p:grpSp>
      <p:grpSp>
        <p:nvGrpSpPr>
          <p:cNvPr name="Group 26" id="26"/>
          <p:cNvGrpSpPr/>
          <p:nvPr/>
        </p:nvGrpSpPr>
        <p:grpSpPr>
          <a:xfrm rot="0">
            <a:off x="10046288" y="4057978"/>
            <a:ext cx="946844" cy="946844"/>
            <a:chOff x="0" y="0"/>
            <a:chExt cx="556826" cy="556826"/>
          </a:xfrm>
        </p:grpSpPr>
        <p:sp>
          <p:nvSpPr>
            <p:cNvPr name="Freeform 27" id="27"/>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D6C918"/>
            </a:solidFill>
          </p:spPr>
        </p:sp>
        <p:sp>
          <p:nvSpPr>
            <p:cNvPr name="TextBox 28" id="28"/>
            <p:cNvSpPr txBox="true"/>
            <p:nvPr/>
          </p:nvSpPr>
          <p:spPr>
            <a:xfrm>
              <a:off x="52202" y="-4948"/>
              <a:ext cx="452421" cy="509571"/>
            </a:xfrm>
            <a:prstGeom prst="rect">
              <a:avLst/>
            </a:prstGeom>
          </p:spPr>
          <p:txBody>
            <a:bodyPr anchor="ctr" rtlCol="false" tIns="0" lIns="0" bIns="0" rIns="0"/>
            <a:lstStyle/>
            <a:p>
              <a:pPr algn="ctr">
                <a:lnSpc>
                  <a:spcPts val="3919"/>
                </a:lnSpc>
              </a:pPr>
              <a:r>
                <a:rPr lang="en-US" b="true" sz="2799">
                  <a:solidFill>
                    <a:srgbClr val="FFFFFF"/>
                  </a:solidFill>
                  <a:latin typeface="Aileron Bold"/>
                  <a:ea typeface="Aileron Bold"/>
                  <a:cs typeface="Aileron Bold"/>
                  <a:sym typeface="Aileron Bold"/>
                </a:rPr>
                <a:t>4</a:t>
              </a:r>
            </a:p>
          </p:txBody>
        </p:sp>
      </p:grpSp>
      <p:grpSp>
        <p:nvGrpSpPr>
          <p:cNvPr name="Group 29" id="29"/>
          <p:cNvGrpSpPr/>
          <p:nvPr/>
        </p:nvGrpSpPr>
        <p:grpSpPr>
          <a:xfrm rot="0">
            <a:off x="12801688" y="4057978"/>
            <a:ext cx="946844" cy="946844"/>
            <a:chOff x="0" y="0"/>
            <a:chExt cx="556826" cy="556826"/>
          </a:xfrm>
        </p:grpSpPr>
        <p:sp>
          <p:nvSpPr>
            <p:cNvPr name="Freeform 30" id="30"/>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CFC21C"/>
            </a:solidFill>
          </p:spPr>
        </p:sp>
        <p:sp>
          <p:nvSpPr>
            <p:cNvPr name="TextBox 31" id="31"/>
            <p:cNvSpPr txBox="true"/>
            <p:nvPr/>
          </p:nvSpPr>
          <p:spPr>
            <a:xfrm>
              <a:off x="52202" y="-4948"/>
              <a:ext cx="452421" cy="509571"/>
            </a:xfrm>
            <a:prstGeom prst="rect">
              <a:avLst/>
            </a:prstGeom>
          </p:spPr>
          <p:txBody>
            <a:bodyPr anchor="ctr" rtlCol="false" tIns="0" lIns="0" bIns="0" rIns="0"/>
            <a:lstStyle/>
            <a:p>
              <a:pPr algn="ctr">
                <a:lnSpc>
                  <a:spcPts val="3919"/>
                </a:lnSpc>
              </a:pPr>
              <a:r>
                <a:rPr lang="en-US" b="true" sz="2799">
                  <a:solidFill>
                    <a:srgbClr val="FFFFFF"/>
                  </a:solidFill>
                  <a:latin typeface="Aileron Bold"/>
                  <a:ea typeface="Aileron Bold"/>
                  <a:cs typeface="Aileron Bold"/>
                  <a:sym typeface="Aileron Bold"/>
                </a:rPr>
                <a:t>5</a:t>
              </a:r>
            </a:p>
          </p:txBody>
        </p:sp>
      </p:grpSp>
      <p:sp>
        <p:nvSpPr>
          <p:cNvPr name="AutoShape 32" id="32"/>
          <p:cNvSpPr/>
          <p:nvPr/>
        </p:nvSpPr>
        <p:spPr>
          <a:xfrm>
            <a:off x="1857450" y="5377069"/>
            <a:ext cx="792119" cy="47625"/>
          </a:xfrm>
          <a:prstGeom prst="line">
            <a:avLst/>
          </a:prstGeom>
          <a:ln cap="flat" w="47625">
            <a:solidFill>
              <a:srgbClr val="EAE686"/>
            </a:solidFill>
            <a:prstDash val="solid"/>
            <a:headEnd type="none" len="sm" w="sm"/>
            <a:tailEnd type="oval" len="lg" w="lg"/>
          </a:ln>
        </p:spPr>
      </p:sp>
      <p:sp>
        <p:nvSpPr>
          <p:cNvPr name="AutoShape 33" id="33"/>
          <p:cNvSpPr/>
          <p:nvPr/>
        </p:nvSpPr>
        <p:spPr>
          <a:xfrm>
            <a:off x="4672942" y="5368802"/>
            <a:ext cx="810133" cy="47625"/>
          </a:xfrm>
          <a:prstGeom prst="line">
            <a:avLst/>
          </a:prstGeom>
          <a:ln cap="flat" w="47625">
            <a:solidFill>
              <a:srgbClr val="EAE686"/>
            </a:solidFill>
            <a:prstDash val="solid"/>
            <a:headEnd type="none" len="sm" w="sm"/>
            <a:tailEnd type="oval" len="lg" w="lg"/>
          </a:ln>
        </p:spPr>
      </p:sp>
      <p:sp>
        <p:nvSpPr>
          <p:cNvPr name="AutoShape 34" id="34"/>
          <p:cNvSpPr/>
          <p:nvPr/>
        </p:nvSpPr>
        <p:spPr>
          <a:xfrm>
            <a:off x="7368250" y="5377069"/>
            <a:ext cx="792119" cy="47625"/>
          </a:xfrm>
          <a:prstGeom prst="line">
            <a:avLst/>
          </a:prstGeom>
          <a:ln cap="flat" w="47625">
            <a:solidFill>
              <a:srgbClr val="EBEF37"/>
            </a:solidFill>
            <a:prstDash val="solid"/>
            <a:headEnd type="none" len="sm" w="sm"/>
            <a:tailEnd type="oval" len="lg" w="lg"/>
          </a:ln>
        </p:spPr>
      </p:sp>
      <p:sp>
        <p:nvSpPr>
          <p:cNvPr name="AutoShape 35" id="35"/>
          <p:cNvSpPr/>
          <p:nvPr/>
        </p:nvSpPr>
        <p:spPr>
          <a:xfrm>
            <a:off x="10123651" y="5377069"/>
            <a:ext cx="792119" cy="47625"/>
          </a:xfrm>
          <a:prstGeom prst="line">
            <a:avLst/>
          </a:prstGeom>
          <a:ln cap="flat" w="47625">
            <a:solidFill>
              <a:srgbClr val="D6C918"/>
            </a:solidFill>
            <a:prstDash val="solid"/>
            <a:headEnd type="none" len="sm" w="sm"/>
            <a:tailEnd type="oval" len="lg" w="lg"/>
          </a:ln>
        </p:spPr>
      </p:sp>
      <p:sp>
        <p:nvSpPr>
          <p:cNvPr name="AutoShape 36" id="36"/>
          <p:cNvSpPr/>
          <p:nvPr/>
        </p:nvSpPr>
        <p:spPr>
          <a:xfrm>
            <a:off x="12879051" y="5377069"/>
            <a:ext cx="792119" cy="47625"/>
          </a:xfrm>
          <a:prstGeom prst="line">
            <a:avLst/>
          </a:prstGeom>
          <a:ln cap="flat" w="47625">
            <a:solidFill>
              <a:srgbClr val="CFC21C"/>
            </a:solidFill>
            <a:prstDash val="solid"/>
            <a:headEnd type="none" len="sm" w="sm"/>
            <a:tailEnd type="oval" len="lg" w="lg"/>
          </a:ln>
        </p:spPr>
      </p:sp>
      <p:sp>
        <p:nvSpPr>
          <p:cNvPr name="AutoShape 37" id="37"/>
          <p:cNvSpPr/>
          <p:nvPr/>
        </p:nvSpPr>
        <p:spPr>
          <a:xfrm>
            <a:off x="15634082" y="5377439"/>
            <a:ext cx="792858" cy="47625"/>
          </a:xfrm>
          <a:prstGeom prst="line">
            <a:avLst/>
          </a:prstGeom>
          <a:ln cap="flat" w="47625">
            <a:solidFill>
              <a:srgbClr val="8A8913"/>
            </a:solidFill>
            <a:prstDash val="solid"/>
            <a:headEnd type="none" len="sm" w="sm"/>
            <a:tailEnd type="oval" len="lg" w="lg"/>
          </a:ln>
        </p:spPr>
      </p:sp>
      <p:sp>
        <p:nvSpPr>
          <p:cNvPr name="AutoShape 38" id="38"/>
          <p:cNvSpPr/>
          <p:nvPr/>
        </p:nvSpPr>
        <p:spPr>
          <a:xfrm>
            <a:off x="2726892" y="4494188"/>
            <a:ext cx="1877734" cy="57150"/>
          </a:xfrm>
          <a:prstGeom prst="line">
            <a:avLst/>
          </a:prstGeom>
          <a:ln cap="flat" w="57150">
            <a:solidFill>
              <a:srgbClr val="EDF0F2"/>
            </a:solidFill>
            <a:prstDash val="solid"/>
            <a:headEnd type="none" len="sm" w="sm"/>
            <a:tailEnd type="none" len="sm" w="sm"/>
          </a:ln>
        </p:spPr>
      </p:sp>
      <p:sp>
        <p:nvSpPr>
          <p:cNvPr name="AutoShape 39" id="39"/>
          <p:cNvSpPr/>
          <p:nvPr/>
        </p:nvSpPr>
        <p:spPr>
          <a:xfrm>
            <a:off x="5551388" y="4494188"/>
            <a:ext cx="1739543" cy="57150"/>
          </a:xfrm>
          <a:prstGeom prst="line">
            <a:avLst/>
          </a:prstGeom>
          <a:ln cap="flat" w="57150">
            <a:solidFill>
              <a:srgbClr val="EDF0F2"/>
            </a:solidFill>
            <a:prstDash val="solid"/>
            <a:headEnd type="none" len="sm" w="sm"/>
            <a:tailEnd type="none" len="sm" w="sm"/>
          </a:ln>
        </p:spPr>
      </p:sp>
      <p:sp>
        <p:nvSpPr>
          <p:cNvPr name="AutoShape 40" id="40"/>
          <p:cNvSpPr/>
          <p:nvPr/>
        </p:nvSpPr>
        <p:spPr>
          <a:xfrm>
            <a:off x="8237732" y="4502825"/>
            <a:ext cx="1808556" cy="57150"/>
          </a:xfrm>
          <a:prstGeom prst="line">
            <a:avLst/>
          </a:prstGeom>
          <a:ln cap="flat" w="57150">
            <a:solidFill>
              <a:srgbClr val="EDF0F2"/>
            </a:solidFill>
            <a:prstDash val="solid"/>
            <a:headEnd type="none" len="sm" w="sm"/>
            <a:tailEnd type="none" len="sm" w="sm"/>
          </a:ln>
        </p:spPr>
      </p:sp>
      <p:sp>
        <p:nvSpPr>
          <p:cNvPr name="AutoShape 41" id="41"/>
          <p:cNvSpPr/>
          <p:nvPr/>
        </p:nvSpPr>
        <p:spPr>
          <a:xfrm>
            <a:off x="10993132" y="4502825"/>
            <a:ext cx="1808556" cy="57150"/>
          </a:xfrm>
          <a:prstGeom prst="line">
            <a:avLst/>
          </a:prstGeom>
          <a:ln cap="flat" w="57150">
            <a:solidFill>
              <a:srgbClr val="EDF0F2"/>
            </a:solidFill>
            <a:prstDash val="solid"/>
            <a:headEnd type="none" len="sm" w="sm"/>
            <a:tailEnd type="none" len="sm" w="sm"/>
          </a:ln>
        </p:spPr>
      </p:sp>
      <p:sp>
        <p:nvSpPr>
          <p:cNvPr name="AutoShape 42" id="42"/>
          <p:cNvSpPr/>
          <p:nvPr/>
        </p:nvSpPr>
        <p:spPr>
          <a:xfrm>
            <a:off x="13748533" y="4502825"/>
            <a:ext cx="1808556" cy="57150"/>
          </a:xfrm>
          <a:prstGeom prst="line">
            <a:avLst/>
          </a:prstGeom>
          <a:ln cap="flat" w="57150">
            <a:solidFill>
              <a:srgbClr val="EDF0F2"/>
            </a:solidFill>
            <a:prstDash val="solid"/>
            <a:headEnd type="none" len="sm" w="sm"/>
            <a:tailEnd type="none" len="sm" w="sm"/>
          </a:ln>
        </p:spPr>
      </p:sp>
      <p:sp>
        <p:nvSpPr>
          <p:cNvPr name="TextBox 43" id="43"/>
          <p:cNvSpPr txBox="true"/>
          <p:nvPr/>
        </p:nvSpPr>
        <p:spPr>
          <a:xfrm rot="0">
            <a:off x="4012740" y="866775"/>
            <a:ext cx="8449985" cy="1450981"/>
          </a:xfrm>
          <a:prstGeom prst="rect">
            <a:avLst/>
          </a:prstGeom>
        </p:spPr>
        <p:txBody>
          <a:bodyPr anchor="t" rtlCol="false" tIns="0" lIns="0" bIns="0" rIns="0">
            <a:spAutoFit/>
          </a:bodyPr>
          <a:lstStyle/>
          <a:p>
            <a:pPr algn="ctr">
              <a:lnSpc>
                <a:spcPts val="11899"/>
              </a:lnSpc>
            </a:pPr>
            <a:r>
              <a:rPr lang="en-US" sz="8499" u="sng">
                <a:solidFill>
                  <a:srgbClr val="191919"/>
                </a:solidFill>
                <a:latin typeface="Alatsi"/>
                <a:ea typeface="Alatsi"/>
                <a:cs typeface="Alatsi"/>
                <a:sym typeface="Alatsi"/>
              </a:rPr>
              <a:t>PROJECT TIMELINE</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6070699" y="4274503"/>
            <a:ext cx="6146602"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OVERVIEW</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3037216"/>
            <a:chOff x="0" y="0"/>
            <a:chExt cx="2833290" cy="470544"/>
          </a:xfrm>
        </p:grpSpPr>
        <p:sp>
          <p:nvSpPr>
            <p:cNvPr name="Freeform 3" id="3"/>
            <p:cNvSpPr/>
            <p:nvPr/>
          </p:nvSpPr>
          <p:spPr>
            <a:xfrm flipH="false" flipV="false" rot="0">
              <a:off x="0" y="0"/>
              <a:ext cx="2833290" cy="470544"/>
            </a:xfrm>
            <a:custGeom>
              <a:avLst/>
              <a:gdLst/>
              <a:ahLst/>
              <a:cxnLst/>
              <a:rect r="r" b="b" t="t" l="l"/>
              <a:pathLst>
                <a:path h="470544" w="2833290">
                  <a:moveTo>
                    <a:pt x="0" y="0"/>
                  </a:moveTo>
                  <a:lnTo>
                    <a:pt x="2833290" y="0"/>
                  </a:lnTo>
                  <a:lnTo>
                    <a:pt x="2833290" y="470544"/>
                  </a:lnTo>
                  <a:lnTo>
                    <a:pt x="0" y="470544"/>
                  </a:lnTo>
                  <a:close/>
                </a:path>
              </a:pathLst>
            </a:custGeom>
            <a:solidFill>
              <a:srgbClr val="E9C7C6"/>
            </a:solidFill>
            <a:ln w="12700">
              <a:solidFill>
                <a:srgbClr val="000000"/>
              </a:solidFill>
            </a:ln>
          </p:spPr>
        </p:sp>
      </p:grpSp>
      <p:sp>
        <p:nvSpPr>
          <p:cNvPr name="AutoShape 4" id="4"/>
          <p:cNvSpPr/>
          <p:nvPr/>
        </p:nvSpPr>
        <p:spPr>
          <a:xfrm>
            <a:off x="1028700" y="2442844"/>
            <a:ext cx="13231952" cy="0"/>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14922795" y="697547"/>
            <a:ext cx="2053659" cy="2057400"/>
          </a:xfrm>
          <a:custGeom>
            <a:avLst/>
            <a:gdLst/>
            <a:ahLst/>
            <a:cxnLst/>
            <a:rect r="r" b="b" t="t" l="l"/>
            <a:pathLst>
              <a:path h="2057400" w="2053659">
                <a:moveTo>
                  <a:pt x="0" y="0"/>
                </a:moveTo>
                <a:lnTo>
                  <a:pt x="2053660" y="0"/>
                </a:lnTo>
                <a:lnTo>
                  <a:pt x="205366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533157" y="866775"/>
            <a:ext cx="14190798" cy="1450970"/>
          </a:xfrm>
          <a:prstGeom prst="rect">
            <a:avLst/>
          </a:prstGeom>
        </p:spPr>
        <p:txBody>
          <a:bodyPr anchor="t" rtlCol="false" tIns="0" lIns="0" bIns="0" rIns="0">
            <a:spAutoFit/>
          </a:bodyPr>
          <a:lstStyle/>
          <a:p>
            <a:pPr algn="ctr">
              <a:lnSpc>
                <a:spcPts val="11900"/>
              </a:lnSpc>
            </a:pPr>
            <a:r>
              <a:rPr lang="en-US" sz="8500" u="sng">
                <a:solidFill>
                  <a:srgbClr val="000000"/>
                </a:solidFill>
                <a:latin typeface="Alatsi"/>
                <a:ea typeface="Alatsi"/>
                <a:cs typeface="Alatsi"/>
                <a:sym typeface="Alatsi"/>
              </a:rPr>
              <a:t>BRIEFF OVERVIEW</a:t>
            </a:r>
          </a:p>
        </p:txBody>
      </p:sp>
      <p:sp>
        <p:nvSpPr>
          <p:cNvPr name="Freeform 7" id="7"/>
          <p:cNvSpPr/>
          <p:nvPr/>
        </p:nvSpPr>
        <p:spPr>
          <a:xfrm flipH="true" flipV="false" rot="-552612">
            <a:off x="-1129104" y="-4606048"/>
            <a:ext cx="9152475" cy="8229600"/>
          </a:xfrm>
          <a:custGeom>
            <a:avLst/>
            <a:gdLst/>
            <a:ahLst/>
            <a:cxnLst/>
            <a:rect r="r" b="b" t="t" l="l"/>
            <a:pathLst>
              <a:path h="8229600" w="9152475">
                <a:moveTo>
                  <a:pt x="9152474" y="0"/>
                </a:moveTo>
                <a:lnTo>
                  <a:pt x="0" y="0"/>
                </a:lnTo>
                <a:lnTo>
                  <a:pt x="0" y="8229600"/>
                </a:lnTo>
                <a:lnTo>
                  <a:pt x="9152474" y="8229600"/>
                </a:lnTo>
                <a:lnTo>
                  <a:pt x="9152474" y="0"/>
                </a:lnTo>
                <a:close/>
              </a:path>
            </a:pathLst>
          </a:custGeom>
          <a:blipFill>
            <a:blip r:embed="rId4">
              <a:alphaModFix amt="40000"/>
            </a:blip>
            <a:stretch>
              <a:fillRect l="0" t="0" r="0" b="0"/>
            </a:stretch>
          </a:blipFill>
        </p:spPr>
      </p:sp>
      <p:sp>
        <p:nvSpPr>
          <p:cNvPr name="TextBox 8" id="8"/>
          <p:cNvSpPr txBox="true"/>
          <p:nvPr/>
        </p:nvSpPr>
        <p:spPr>
          <a:xfrm rot="0">
            <a:off x="204380" y="3401081"/>
            <a:ext cx="18083620" cy="7181215"/>
          </a:xfrm>
          <a:prstGeom prst="rect">
            <a:avLst/>
          </a:prstGeom>
        </p:spPr>
        <p:txBody>
          <a:bodyPr anchor="t" rtlCol="false" tIns="0" lIns="0" bIns="0" rIns="0">
            <a:spAutoFit/>
          </a:bodyPr>
          <a:lstStyle/>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Project Objective</a:t>
            </a:r>
            <a:r>
              <a:rPr lang="en-US" sz="3399">
                <a:solidFill>
                  <a:srgbClr val="000000"/>
                </a:solidFill>
                <a:latin typeface="Canva Sans"/>
                <a:ea typeface="Canva Sans"/>
                <a:cs typeface="Canva Sans"/>
                <a:sym typeface="Canva Sans"/>
              </a:rPr>
              <a:t>: Develop an AI-powered mental health chatbot for accessible emotional support.</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Technologies Used</a:t>
            </a:r>
            <a:r>
              <a:rPr lang="en-US" sz="3399">
                <a:solidFill>
                  <a:srgbClr val="000000"/>
                </a:solidFill>
                <a:latin typeface="Canva Sans"/>
                <a:ea typeface="Canva Sans"/>
                <a:cs typeface="Canva Sans"/>
                <a:sym typeface="Canva Sans"/>
              </a:rPr>
              <a:t>:</a:t>
            </a:r>
          </a:p>
          <a:p>
            <a:pPr algn="l" marL="734059" indent="-367030" lvl="1">
              <a:lnSpc>
                <a:spcPts val="4759"/>
              </a:lnSpc>
              <a:buAutoNum type="arabicPeriod" startAt="1"/>
            </a:pPr>
            <a:r>
              <a:rPr lang="en-US" sz="3399">
                <a:solidFill>
                  <a:srgbClr val="000000"/>
                </a:solidFill>
                <a:latin typeface="Canva Sans"/>
                <a:ea typeface="Canva Sans"/>
                <a:cs typeface="Canva Sans"/>
                <a:sym typeface="Canva Sans"/>
              </a:rPr>
              <a:t>Frontend: Flutter for a cross-platform mobile application.</a:t>
            </a:r>
          </a:p>
          <a:p>
            <a:pPr algn="l" marL="734059" indent="-367030" lvl="1">
              <a:lnSpc>
                <a:spcPts val="4759"/>
              </a:lnSpc>
              <a:buAutoNum type="arabicPeriod" startAt="1"/>
            </a:pPr>
            <a:r>
              <a:rPr lang="en-US" sz="3399">
                <a:solidFill>
                  <a:srgbClr val="000000"/>
                </a:solidFill>
                <a:latin typeface="Canva Sans"/>
                <a:ea typeface="Canva Sans"/>
                <a:cs typeface="Canva Sans"/>
                <a:sym typeface="Canva Sans"/>
              </a:rPr>
              <a:t>Backend: FastAPI/Flask for API development.</a:t>
            </a:r>
          </a:p>
          <a:p>
            <a:pPr algn="l" marL="734059" indent="-367030" lvl="1">
              <a:lnSpc>
                <a:spcPts val="4759"/>
              </a:lnSpc>
              <a:buAutoNum type="arabicPeriod" startAt="1"/>
            </a:pPr>
            <a:r>
              <a:rPr lang="en-US" sz="3399">
                <a:solidFill>
                  <a:srgbClr val="000000"/>
                </a:solidFill>
                <a:latin typeface="Canva Sans"/>
                <a:ea typeface="Canva Sans"/>
                <a:cs typeface="Canva Sans"/>
                <a:sym typeface="Canva Sans"/>
              </a:rPr>
              <a:t>AI Model: GPT-based LLM for intelligent response generation.</a:t>
            </a:r>
          </a:p>
          <a:p>
            <a:pPr algn="l" marL="734059" indent="-367030" lvl="1">
              <a:lnSpc>
                <a:spcPts val="4759"/>
              </a:lnSpc>
              <a:buFont typeface="Arial"/>
              <a:buChar char="•"/>
            </a:pPr>
            <a:r>
              <a:rPr lang="en-US" b="true" sz="3399">
                <a:solidFill>
                  <a:srgbClr val="000000"/>
                </a:solidFill>
                <a:latin typeface="Canva Sans Bold"/>
                <a:ea typeface="Canva Sans Bold"/>
                <a:cs typeface="Canva Sans Bold"/>
                <a:sym typeface="Canva Sans Bold"/>
              </a:rPr>
              <a:t>Key Features</a:t>
            </a:r>
            <a:r>
              <a:rPr lang="en-US" sz="3399">
                <a:solidFill>
                  <a:srgbClr val="000000"/>
                </a:solidFill>
                <a:latin typeface="Canva Sans"/>
                <a:ea typeface="Canva Sans"/>
                <a:cs typeface="Canva Sans"/>
                <a:sym typeface="Canva Sans"/>
              </a:rPr>
              <a:t>:</a:t>
            </a:r>
          </a:p>
          <a:p>
            <a:pPr algn="l" marL="734059" indent="-367030" lvl="1">
              <a:lnSpc>
                <a:spcPts val="4759"/>
              </a:lnSpc>
              <a:buAutoNum type="arabicPeriod" startAt="1"/>
            </a:pPr>
            <a:r>
              <a:rPr lang="en-US" sz="3399">
                <a:solidFill>
                  <a:srgbClr val="000000"/>
                </a:solidFill>
                <a:latin typeface="Canva Sans"/>
                <a:ea typeface="Canva Sans"/>
                <a:cs typeface="Canva Sans"/>
                <a:sym typeface="Canva Sans"/>
              </a:rPr>
              <a:t>Real-time conversational support.</a:t>
            </a:r>
          </a:p>
          <a:p>
            <a:pPr algn="l" marL="734059" indent="-367030" lvl="1">
              <a:lnSpc>
                <a:spcPts val="4759"/>
              </a:lnSpc>
              <a:buAutoNum type="arabicPeriod" startAt="1"/>
            </a:pPr>
            <a:r>
              <a:rPr lang="en-US" sz="3399">
                <a:solidFill>
                  <a:srgbClr val="000000"/>
                </a:solidFill>
                <a:latin typeface="Canva Sans"/>
                <a:ea typeface="Canva Sans"/>
                <a:cs typeface="Canva Sans"/>
                <a:sym typeface="Canva Sans"/>
              </a:rPr>
              <a:t>AI-powered suggestions and coping strategies.</a:t>
            </a:r>
          </a:p>
          <a:p>
            <a:pPr algn="l">
              <a:lnSpc>
                <a:spcPts val="4759"/>
              </a:lnSpc>
            </a:pPr>
          </a:p>
          <a:p>
            <a:pPr algn="l">
              <a:lnSpc>
                <a:spcPts val="4759"/>
              </a:lnSpc>
            </a:pPr>
          </a:p>
          <a:p>
            <a:pPr algn="l">
              <a:lnSpc>
                <a:spcPts val="475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3037216"/>
            <a:chOff x="0" y="0"/>
            <a:chExt cx="2833290" cy="470544"/>
          </a:xfrm>
        </p:grpSpPr>
        <p:sp>
          <p:nvSpPr>
            <p:cNvPr name="Freeform 3" id="3"/>
            <p:cNvSpPr/>
            <p:nvPr/>
          </p:nvSpPr>
          <p:spPr>
            <a:xfrm flipH="false" flipV="false" rot="0">
              <a:off x="0" y="0"/>
              <a:ext cx="2833290" cy="470544"/>
            </a:xfrm>
            <a:custGeom>
              <a:avLst/>
              <a:gdLst/>
              <a:ahLst/>
              <a:cxnLst/>
              <a:rect r="r" b="b" t="t" l="l"/>
              <a:pathLst>
                <a:path h="470544" w="2833290">
                  <a:moveTo>
                    <a:pt x="0" y="0"/>
                  </a:moveTo>
                  <a:lnTo>
                    <a:pt x="2833290" y="0"/>
                  </a:lnTo>
                  <a:lnTo>
                    <a:pt x="2833290" y="470544"/>
                  </a:lnTo>
                  <a:lnTo>
                    <a:pt x="0" y="470544"/>
                  </a:lnTo>
                  <a:close/>
                </a:path>
              </a:pathLst>
            </a:custGeom>
            <a:solidFill>
              <a:srgbClr val="E9C7C6"/>
            </a:solidFill>
            <a:ln w="12700">
              <a:solidFill>
                <a:srgbClr val="000000"/>
              </a:solidFill>
            </a:ln>
          </p:spPr>
        </p:sp>
      </p:grpSp>
      <p:sp>
        <p:nvSpPr>
          <p:cNvPr name="AutoShape 4" id="4"/>
          <p:cNvSpPr/>
          <p:nvPr/>
        </p:nvSpPr>
        <p:spPr>
          <a:xfrm>
            <a:off x="1028700" y="2442844"/>
            <a:ext cx="13231952" cy="0"/>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14922795" y="697547"/>
            <a:ext cx="2053659" cy="2057400"/>
          </a:xfrm>
          <a:custGeom>
            <a:avLst/>
            <a:gdLst/>
            <a:ahLst/>
            <a:cxnLst/>
            <a:rect r="r" b="b" t="t" l="l"/>
            <a:pathLst>
              <a:path h="2057400" w="2053659">
                <a:moveTo>
                  <a:pt x="0" y="0"/>
                </a:moveTo>
                <a:lnTo>
                  <a:pt x="2053660" y="0"/>
                </a:lnTo>
                <a:lnTo>
                  <a:pt x="205366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712161"/>
            <a:ext cx="14190798" cy="1450970"/>
          </a:xfrm>
          <a:prstGeom prst="rect">
            <a:avLst/>
          </a:prstGeom>
        </p:spPr>
        <p:txBody>
          <a:bodyPr anchor="t" rtlCol="false" tIns="0" lIns="0" bIns="0" rIns="0">
            <a:spAutoFit/>
          </a:bodyPr>
          <a:lstStyle/>
          <a:p>
            <a:pPr algn="ctr">
              <a:lnSpc>
                <a:spcPts val="11900"/>
              </a:lnSpc>
            </a:pPr>
            <a:r>
              <a:rPr lang="en-US" sz="8500" u="sng">
                <a:solidFill>
                  <a:srgbClr val="000000"/>
                </a:solidFill>
                <a:latin typeface="Alatsi"/>
                <a:ea typeface="Alatsi"/>
                <a:cs typeface="Alatsi"/>
                <a:sym typeface="Alatsi"/>
              </a:rPr>
              <a:t>PROBLEM STATEMENT</a:t>
            </a:r>
          </a:p>
        </p:txBody>
      </p:sp>
      <p:sp>
        <p:nvSpPr>
          <p:cNvPr name="Freeform 7" id="7"/>
          <p:cNvSpPr/>
          <p:nvPr/>
        </p:nvSpPr>
        <p:spPr>
          <a:xfrm flipH="true" flipV="false" rot="-552612">
            <a:off x="-1129104" y="-4606048"/>
            <a:ext cx="9152475" cy="8229600"/>
          </a:xfrm>
          <a:custGeom>
            <a:avLst/>
            <a:gdLst/>
            <a:ahLst/>
            <a:cxnLst/>
            <a:rect r="r" b="b" t="t" l="l"/>
            <a:pathLst>
              <a:path h="8229600" w="9152475">
                <a:moveTo>
                  <a:pt x="9152474" y="0"/>
                </a:moveTo>
                <a:lnTo>
                  <a:pt x="0" y="0"/>
                </a:lnTo>
                <a:lnTo>
                  <a:pt x="0" y="8229600"/>
                </a:lnTo>
                <a:lnTo>
                  <a:pt x="9152474" y="8229600"/>
                </a:lnTo>
                <a:lnTo>
                  <a:pt x="9152474" y="0"/>
                </a:lnTo>
                <a:close/>
              </a:path>
            </a:pathLst>
          </a:custGeom>
          <a:blipFill>
            <a:blip r:embed="rId4">
              <a:alphaModFix amt="40000"/>
            </a:blip>
            <a:stretch>
              <a:fillRect l="0" t="0" r="0" b="0"/>
            </a:stretch>
          </a:blipFill>
        </p:spPr>
      </p:sp>
      <p:sp>
        <p:nvSpPr>
          <p:cNvPr name="TextBox 8" id="8"/>
          <p:cNvSpPr txBox="true"/>
          <p:nvPr/>
        </p:nvSpPr>
        <p:spPr>
          <a:xfrm rot="0">
            <a:off x="487739" y="4574431"/>
            <a:ext cx="18025212" cy="2554289"/>
          </a:xfrm>
          <a:prstGeom prst="rect">
            <a:avLst/>
          </a:prstGeom>
        </p:spPr>
        <p:txBody>
          <a:bodyPr anchor="t" rtlCol="false" tIns="0" lIns="0" bIns="0" rIns="0">
            <a:spAutoFit/>
          </a:bodyPr>
          <a:lstStyle/>
          <a:p>
            <a:pPr algn="l" marL="634192" indent="-317096" lvl="1">
              <a:lnSpc>
                <a:spcPts val="4112"/>
              </a:lnSpc>
              <a:buFont typeface="Arial"/>
              <a:buChar char="•"/>
            </a:pPr>
            <a:r>
              <a:rPr lang="en-US" b="true" sz="2937">
                <a:solidFill>
                  <a:srgbClr val="000000"/>
                </a:solidFill>
                <a:latin typeface="Canva Sans Bold"/>
                <a:ea typeface="Canva Sans Bold"/>
                <a:cs typeface="Canva Sans Bold"/>
                <a:sym typeface="Canva Sans Bold"/>
              </a:rPr>
              <a:t>Mental health issues are increasing, but access to professional help remains limited.</a:t>
            </a:r>
          </a:p>
          <a:p>
            <a:pPr algn="l" marL="634192" indent="-317096" lvl="1">
              <a:lnSpc>
                <a:spcPts val="4112"/>
              </a:lnSpc>
              <a:buFont typeface="Arial"/>
              <a:buChar char="•"/>
            </a:pPr>
            <a:r>
              <a:rPr lang="en-US" b="true" sz="2937">
                <a:solidFill>
                  <a:srgbClr val="000000"/>
                </a:solidFill>
                <a:latin typeface="Canva Sans Bold"/>
                <a:ea typeface="Canva Sans Bold"/>
                <a:cs typeface="Canva Sans Bold"/>
                <a:sym typeface="Canva Sans Bold"/>
              </a:rPr>
              <a:t>Many individuals feel uncomfortable discussing their emotions openly.</a:t>
            </a:r>
          </a:p>
          <a:p>
            <a:pPr algn="l" marL="634192" indent="-317096" lvl="1">
              <a:lnSpc>
                <a:spcPts val="4112"/>
              </a:lnSpc>
              <a:buFont typeface="Arial"/>
              <a:buChar char="•"/>
            </a:pPr>
            <a:r>
              <a:rPr lang="en-US" b="true" sz="2937">
                <a:solidFill>
                  <a:srgbClr val="000000"/>
                </a:solidFill>
                <a:latin typeface="Canva Sans Bold"/>
                <a:ea typeface="Canva Sans Bold"/>
                <a:cs typeface="Canva Sans Bold"/>
                <a:sym typeface="Canva Sans Bold"/>
              </a:rPr>
              <a:t>Existing mental health resources lack real-time, AI-driven support.</a:t>
            </a:r>
          </a:p>
          <a:p>
            <a:pPr algn="l" marL="634192" indent="-317096" lvl="1">
              <a:lnSpc>
                <a:spcPts val="4112"/>
              </a:lnSpc>
              <a:buFont typeface="Arial"/>
              <a:buChar char="•"/>
            </a:pPr>
            <a:r>
              <a:rPr lang="en-US" b="true" sz="2937">
                <a:solidFill>
                  <a:srgbClr val="000000"/>
                </a:solidFill>
                <a:latin typeface="Canva Sans Bold"/>
                <a:ea typeface="Canva Sans Bold"/>
                <a:cs typeface="Canva Sans Bold"/>
                <a:sym typeface="Canva Sans Bold"/>
              </a:rPr>
              <a:t>The need for a scalable, accessible, and supportive mental health chatbot.</a:t>
            </a:r>
          </a:p>
          <a:p>
            <a:pPr algn="l">
              <a:lnSpc>
                <a:spcPts val="4112"/>
              </a:lnSpc>
            </a:pP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3037216"/>
            <a:chOff x="0" y="0"/>
            <a:chExt cx="2833290" cy="470544"/>
          </a:xfrm>
        </p:grpSpPr>
        <p:sp>
          <p:nvSpPr>
            <p:cNvPr name="Freeform 3" id="3"/>
            <p:cNvSpPr/>
            <p:nvPr/>
          </p:nvSpPr>
          <p:spPr>
            <a:xfrm flipH="false" flipV="false" rot="0">
              <a:off x="0" y="0"/>
              <a:ext cx="2833290" cy="470544"/>
            </a:xfrm>
            <a:custGeom>
              <a:avLst/>
              <a:gdLst/>
              <a:ahLst/>
              <a:cxnLst/>
              <a:rect r="r" b="b" t="t" l="l"/>
              <a:pathLst>
                <a:path h="470544" w="2833290">
                  <a:moveTo>
                    <a:pt x="0" y="0"/>
                  </a:moveTo>
                  <a:lnTo>
                    <a:pt x="2833290" y="0"/>
                  </a:lnTo>
                  <a:lnTo>
                    <a:pt x="2833290" y="470544"/>
                  </a:lnTo>
                  <a:lnTo>
                    <a:pt x="0" y="470544"/>
                  </a:lnTo>
                  <a:close/>
                </a:path>
              </a:pathLst>
            </a:custGeom>
            <a:solidFill>
              <a:srgbClr val="E9C7C6"/>
            </a:solidFill>
            <a:ln w="12700">
              <a:solidFill>
                <a:srgbClr val="000000"/>
              </a:solidFill>
            </a:ln>
          </p:spPr>
        </p:sp>
      </p:grpSp>
      <p:sp>
        <p:nvSpPr>
          <p:cNvPr name="AutoShape 4" id="4"/>
          <p:cNvSpPr/>
          <p:nvPr/>
        </p:nvSpPr>
        <p:spPr>
          <a:xfrm>
            <a:off x="1028700" y="2442844"/>
            <a:ext cx="13231952" cy="0"/>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14922795" y="697547"/>
            <a:ext cx="2053659" cy="2057400"/>
          </a:xfrm>
          <a:custGeom>
            <a:avLst/>
            <a:gdLst/>
            <a:ahLst/>
            <a:cxnLst/>
            <a:rect r="r" b="b" t="t" l="l"/>
            <a:pathLst>
              <a:path h="2057400" w="2053659">
                <a:moveTo>
                  <a:pt x="0" y="0"/>
                </a:moveTo>
                <a:lnTo>
                  <a:pt x="2053660" y="0"/>
                </a:lnTo>
                <a:lnTo>
                  <a:pt x="205366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487739" y="866775"/>
            <a:ext cx="14190798" cy="1450970"/>
          </a:xfrm>
          <a:prstGeom prst="rect">
            <a:avLst/>
          </a:prstGeom>
        </p:spPr>
        <p:txBody>
          <a:bodyPr anchor="t" rtlCol="false" tIns="0" lIns="0" bIns="0" rIns="0">
            <a:spAutoFit/>
          </a:bodyPr>
          <a:lstStyle/>
          <a:p>
            <a:pPr algn="ctr">
              <a:lnSpc>
                <a:spcPts val="11900"/>
              </a:lnSpc>
            </a:pPr>
            <a:r>
              <a:rPr lang="en-US" sz="8500" u="sng">
                <a:solidFill>
                  <a:srgbClr val="000000"/>
                </a:solidFill>
                <a:latin typeface="Alatsi"/>
                <a:ea typeface="Alatsi"/>
                <a:cs typeface="Alatsi"/>
                <a:sym typeface="Alatsi"/>
              </a:rPr>
              <a:t>SOLUTION</a:t>
            </a:r>
          </a:p>
        </p:txBody>
      </p:sp>
      <p:sp>
        <p:nvSpPr>
          <p:cNvPr name="Freeform 7" id="7"/>
          <p:cNvSpPr/>
          <p:nvPr/>
        </p:nvSpPr>
        <p:spPr>
          <a:xfrm flipH="true" flipV="false" rot="-552612">
            <a:off x="-1129104" y="-4606048"/>
            <a:ext cx="9152475" cy="8229600"/>
          </a:xfrm>
          <a:custGeom>
            <a:avLst/>
            <a:gdLst/>
            <a:ahLst/>
            <a:cxnLst/>
            <a:rect r="r" b="b" t="t" l="l"/>
            <a:pathLst>
              <a:path h="8229600" w="9152475">
                <a:moveTo>
                  <a:pt x="9152474" y="0"/>
                </a:moveTo>
                <a:lnTo>
                  <a:pt x="0" y="0"/>
                </a:lnTo>
                <a:lnTo>
                  <a:pt x="0" y="8229600"/>
                </a:lnTo>
                <a:lnTo>
                  <a:pt x="9152474" y="8229600"/>
                </a:lnTo>
                <a:lnTo>
                  <a:pt x="9152474" y="0"/>
                </a:lnTo>
                <a:close/>
              </a:path>
            </a:pathLst>
          </a:custGeom>
          <a:blipFill>
            <a:blip r:embed="rId4">
              <a:alphaModFix amt="40000"/>
            </a:blip>
            <a:stretch>
              <a:fillRect l="0" t="0" r="0" b="0"/>
            </a:stretch>
          </a:blipFill>
        </p:spPr>
      </p:sp>
      <p:sp>
        <p:nvSpPr>
          <p:cNvPr name="TextBox 8" id="8"/>
          <p:cNvSpPr txBox="true"/>
          <p:nvPr/>
        </p:nvSpPr>
        <p:spPr>
          <a:xfrm rot="0">
            <a:off x="487739" y="4350587"/>
            <a:ext cx="18025212" cy="5126039"/>
          </a:xfrm>
          <a:prstGeom prst="rect">
            <a:avLst/>
          </a:prstGeom>
        </p:spPr>
        <p:txBody>
          <a:bodyPr anchor="t" rtlCol="false" tIns="0" lIns="0" bIns="0" rIns="0">
            <a:spAutoFit/>
          </a:bodyPr>
          <a:lstStyle/>
          <a:p>
            <a:pPr algn="l" marL="634192" indent="-317096" lvl="1">
              <a:lnSpc>
                <a:spcPts val="4112"/>
              </a:lnSpc>
              <a:buFont typeface="Arial"/>
              <a:buChar char="•"/>
            </a:pPr>
            <a:r>
              <a:rPr lang="en-US" b="true" sz="2937">
                <a:solidFill>
                  <a:srgbClr val="000000"/>
                </a:solidFill>
                <a:latin typeface="Canva Sans Bold"/>
                <a:ea typeface="Canva Sans Bold"/>
                <a:cs typeface="Canva Sans Bold"/>
                <a:sym typeface="Canva Sans Bold"/>
              </a:rPr>
              <a:t>Development of an AI-powered mental health chatbot using LLMs (GPT-based models).</a:t>
            </a:r>
          </a:p>
          <a:p>
            <a:pPr algn="l" marL="634192" indent="-317096" lvl="1">
              <a:lnSpc>
                <a:spcPts val="4112"/>
              </a:lnSpc>
              <a:buFont typeface="Arial"/>
              <a:buChar char="•"/>
            </a:pPr>
            <a:r>
              <a:rPr lang="en-US" b="true" sz="2937">
                <a:solidFill>
                  <a:srgbClr val="000000"/>
                </a:solidFill>
                <a:latin typeface="Canva Sans Bold"/>
                <a:ea typeface="Canva Sans Bold"/>
                <a:cs typeface="Canva Sans Bold"/>
                <a:sym typeface="Canva Sans Bold"/>
              </a:rPr>
              <a:t>Flutter-based mobile application for an interactive and user-friendly experience.</a:t>
            </a:r>
          </a:p>
          <a:p>
            <a:pPr algn="l" marL="634192" indent="-317096" lvl="1">
              <a:lnSpc>
                <a:spcPts val="4112"/>
              </a:lnSpc>
              <a:buFont typeface="Arial"/>
              <a:buChar char="•"/>
            </a:pPr>
            <a:r>
              <a:rPr lang="en-US" b="true" sz="2937">
                <a:solidFill>
                  <a:srgbClr val="000000"/>
                </a:solidFill>
                <a:latin typeface="Canva Sans Bold"/>
                <a:ea typeface="Canva Sans Bold"/>
                <a:cs typeface="Canva Sans Bold"/>
                <a:sym typeface="Canva Sans Bold"/>
              </a:rPr>
              <a:t>FastAPI/Flask backend to handle user queries and connect with the AI model.</a:t>
            </a:r>
          </a:p>
          <a:p>
            <a:pPr algn="l" marL="634192" indent="-317096" lvl="1">
              <a:lnSpc>
                <a:spcPts val="4112"/>
              </a:lnSpc>
              <a:buFont typeface="Arial"/>
              <a:buChar char="•"/>
            </a:pPr>
            <a:r>
              <a:rPr lang="en-US" b="true" sz="2937">
                <a:solidFill>
                  <a:srgbClr val="000000"/>
                </a:solidFill>
                <a:latin typeface="Canva Sans Bold"/>
                <a:ea typeface="Canva Sans Bold"/>
                <a:cs typeface="Canva Sans Bold"/>
                <a:sym typeface="Canva Sans Bold"/>
              </a:rPr>
              <a:t>Cloud deployment for scalability and real-time support.</a:t>
            </a:r>
          </a:p>
          <a:p>
            <a:pPr algn="l" marL="634192" indent="-317096" lvl="1">
              <a:lnSpc>
                <a:spcPts val="4112"/>
              </a:lnSpc>
              <a:buFont typeface="Arial"/>
              <a:buChar char="•"/>
            </a:pPr>
            <a:r>
              <a:rPr lang="en-US" b="true" sz="2937">
                <a:solidFill>
                  <a:srgbClr val="000000"/>
                </a:solidFill>
                <a:latin typeface="Canva Sans Bold"/>
                <a:ea typeface="Canva Sans Bold"/>
                <a:cs typeface="Canva Sans Bold"/>
                <a:sym typeface="Canva Sans Bold"/>
              </a:rPr>
              <a:t>Ensures 24/7 availability, privacy, and accessibility for mental health assistance.</a:t>
            </a:r>
          </a:p>
          <a:p>
            <a:pPr algn="l" marL="634192" indent="-317096" lvl="1">
              <a:lnSpc>
                <a:spcPts val="4112"/>
              </a:lnSpc>
              <a:buFont typeface="Arial"/>
              <a:buChar char="•"/>
            </a:pPr>
            <a:r>
              <a:rPr lang="en-US" b="true" sz="2937">
                <a:solidFill>
                  <a:srgbClr val="000000"/>
                </a:solidFill>
                <a:latin typeface="Canva Sans Bold"/>
                <a:ea typeface="Canva Sans Bold"/>
                <a:cs typeface="Canva Sans Bold"/>
                <a:sym typeface="Canva Sans Bold"/>
              </a:rPr>
              <a:t>Uses natural language understanding to interpret user concerns</a:t>
            </a:r>
          </a:p>
          <a:p>
            <a:pPr algn="l" marL="634192" indent="-317096" lvl="1">
              <a:lnSpc>
                <a:spcPts val="4112"/>
              </a:lnSpc>
              <a:buFont typeface="Arial"/>
              <a:buChar char="•"/>
            </a:pPr>
            <a:r>
              <a:rPr lang="en-US" b="true" sz="2937">
                <a:solidFill>
                  <a:srgbClr val="000000"/>
                </a:solidFill>
                <a:latin typeface="Canva Sans Bold"/>
                <a:ea typeface="Canva Sans Bold"/>
                <a:cs typeface="Canva Sans Bold"/>
                <a:sym typeface="Canva Sans Bold"/>
              </a:rPr>
              <a:t>Provides emotionally intelligent responses using LLMs like GPT-3.5</a:t>
            </a:r>
          </a:p>
          <a:p>
            <a:pPr algn="l" marL="634192" indent="-317096" lvl="1">
              <a:lnSpc>
                <a:spcPts val="4112"/>
              </a:lnSpc>
              <a:buFont typeface="Arial"/>
              <a:buChar char="•"/>
            </a:pPr>
            <a:r>
              <a:rPr lang="en-US" b="true" sz="2937">
                <a:solidFill>
                  <a:srgbClr val="000000"/>
                </a:solidFill>
                <a:latin typeface="Canva Sans Bold"/>
                <a:ea typeface="Canva Sans Bold"/>
                <a:cs typeface="Canva Sans Bold"/>
                <a:sym typeface="Canva Sans Bold"/>
              </a:rPr>
              <a:t>Incorporates predefined mental health modules, such as breathing exercises, grounding techniques, and affirmations</a:t>
            </a:r>
          </a:p>
          <a:p>
            <a:pPr algn="l">
              <a:lnSpc>
                <a:spcPts val="4112"/>
              </a:lnSpc>
            </a:pP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840998" y="4274503"/>
            <a:ext cx="16606004"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Research &amp; Literature Review</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DAGCyQh4qWg</dc:identifier>
  <dcterms:modified xsi:type="dcterms:W3CDTF">2011-08-01T06:04:30Z</dcterms:modified>
  <cp:revision>1</cp:revision>
  <dc:title>Beige Pastel Minimalist Thesis Defense Presentation</dc:title>
</cp:coreProperties>
</file>