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4" r:id="rId11"/>
    <p:sldId id="267" r:id="rId12"/>
    <p:sldId id="268" r:id="rId13"/>
    <p:sldId id="270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25DD8-001B-4F75-918A-A1832871B58E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BFEE-260F-4798-897E-343D2943111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751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25DD8-001B-4F75-918A-A1832871B58E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BFEE-260F-4798-897E-343D29431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6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25DD8-001B-4F75-918A-A1832871B58E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BFEE-260F-4798-897E-343D29431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58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25DD8-001B-4F75-918A-A1832871B58E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BFEE-260F-4798-897E-343D29431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35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25DD8-001B-4F75-918A-A1832871B58E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BFEE-260F-4798-897E-343D2943111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44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25DD8-001B-4F75-918A-A1832871B58E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BFEE-260F-4798-897E-343D29431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37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25DD8-001B-4F75-918A-A1832871B58E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BFEE-260F-4798-897E-343D29431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56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25DD8-001B-4F75-918A-A1832871B58E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BFEE-260F-4798-897E-343D29431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79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25DD8-001B-4F75-918A-A1832871B58E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BFEE-260F-4798-897E-343D29431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94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CF25DD8-001B-4F75-918A-A1832871B58E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67BFEE-260F-4798-897E-343D29431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445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25DD8-001B-4F75-918A-A1832871B58E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BFEE-260F-4798-897E-343D294311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11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F25DD8-001B-4F75-918A-A1832871B58E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67BFEE-260F-4798-897E-343D2943111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807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23.jpg"/><Relationship Id="rId7" Type="http://schemas.openxmlformats.org/officeDocument/2006/relationships/image" Target="../media/image27.jpg"/><Relationship Id="rId12" Type="http://schemas.openxmlformats.org/officeDocument/2006/relationships/image" Target="../media/image3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11" Type="http://schemas.openxmlformats.org/officeDocument/2006/relationships/image" Target="../media/image31.jpg"/><Relationship Id="rId5" Type="http://schemas.openxmlformats.org/officeDocument/2006/relationships/image" Target="../media/image25.jpg"/><Relationship Id="rId10" Type="http://schemas.openxmlformats.org/officeDocument/2006/relationships/image" Target="../media/image30.jpg"/><Relationship Id="rId4" Type="http://schemas.openxmlformats.org/officeDocument/2006/relationships/image" Target="../media/image24.jpg"/><Relationship Id="rId9" Type="http://schemas.openxmlformats.org/officeDocument/2006/relationships/image" Target="../media/image2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EE1D-61E2-5910-A955-40CCF097F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Real Time Detection of AI Generated Speech and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56F24-7494-F958-2FC3-C723438083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Minor project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E39FDC-D226-7CF4-77C4-41C62A762DA1}"/>
              </a:ext>
            </a:extLst>
          </p:cNvPr>
          <p:cNvSpPr txBox="1"/>
          <p:nvPr/>
        </p:nvSpPr>
        <p:spPr>
          <a:xfrm>
            <a:off x="1097280" y="5027120"/>
            <a:ext cx="12378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Vansh Giri</a:t>
            </a:r>
          </a:p>
          <a:p>
            <a:pPr algn="ctr"/>
            <a:r>
              <a:rPr lang="en-IN" dirty="0"/>
              <a:t>229303045</a:t>
            </a:r>
            <a:br>
              <a:rPr lang="en-IN" dirty="0"/>
            </a:br>
            <a:r>
              <a:rPr lang="en-IN" dirty="0"/>
              <a:t>CCE C 6</a:t>
            </a:r>
            <a:r>
              <a:rPr lang="en-IN" baseline="30000" dirty="0"/>
              <a:t>th</a:t>
            </a:r>
            <a:r>
              <a:rPr lang="en-IN" dirty="0"/>
              <a:t> 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AD5CB13C-5B4E-1F35-DB38-8472B3965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270" y="26744"/>
            <a:ext cx="1502730" cy="150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70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C932-BD0D-3CBA-D577-44B3116AC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2B - Spectrograms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B20DB-67C0-3E0E-D731-F7B59E2E5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Augmented original REAL audio files by – </a:t>
            </a:r>
          </a:p>
          <a:p>
            <a:pPr marL="742950" marR="937260" lvl="1" indent="-285750">
              <a:lnSpc>
                <a:spcPct val="115000"/>
              </a:lnSpc>
              <a:spcBef>
                <a:spcPts val="1355"/>
              </a:spcBef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Gaussian noise (SNR=20dB)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742950" marR="937260" lvl="1" indent="-285750">
              <a:lnSpc>
                <a:spcPct val="115000"/>
              </a:lnSpc>
              <a:spcBef>
                <a:spcPts val="1355"/>
              </a:spcBef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Pitch shifting (±4 semitones)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pPr marL="742950" marR="937260" lvl="1" indent="-285750">
              <a:lnSpc>
                <a:spcPct val="115000"/>
              </a:lnSpc>
              <a:spcBef>
                <a:spcPts val="1355"/>
              </a:spcBef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ea typeface="Times New Roman" panose="02020603050405020304" pitchFamily="18" charset="0"/>
              </a:rPr>
              <a:t>Time stretching (0.8-1.2x speed)</a:t>
            </a:r>
            <a:endParaRPr lang="en-IN" sz="1800" dirty="0">
              <a:effectLst/>
              <a:ea typeface="Times New Roman" panose="02020603050405020304" pitchFamily="18" charset="0"/>
            </a:endParaRPr>
          </a:p>
          <a:p>
            <a:r>
              <a:rPr lang="en-IN" dirty="0"/>
              <a:t>With these new augmented REAL audio files </a:t>
            </a:r>
          </a:p>
          <a:p>
            <a:r>
              <a:rPr lang="en-IN" dirty="0"/>
              <a:t>Generated additional 48 spectrograms to match </a:t>
            </a:r>
          </a:p>
          <a:p>
            <a:r>
              <a:rPr lang="en-IN" dirty="0"/>
              <a:t>Total of 56 with FAKE audio file spectrograms</a:t>
            </a:r>
          </a:p>
        </p:txBody>
      </p:sp>
      <p:pic>
        <p:nvPicPr>
          <p:cNvPr id="5" name="Picture 4" descr="A purple and orange vertical lines&#10;&#10;AI-generated content may be incorrect.">
            <a:extLst>
              <a:ext uri="{FF2B5EF4-FFF2-40B4-BE49-F238E27FC236}">
                <a16:creationId xmlns:a16="http://schemas.microsoft.com/office/drawing/2014/main" id="{5E7349B1-1C05-A947-48A4-6E10E2359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3763" y="919181"/>
            <a:ext cx="1581915" cy="1572771"/>
          </a:xfrm>
          <a:prstGeom prst="rect">
            <a:avLst/>
          </a:prstGeom>
        </p:spPr>
      </p:pic>
      <p:pic>
        <p:nvPicPr>
          <p:cNvPr id="7" name="Picture 6" descr="A purple and yellow background&#10;&#10;AI-generated content may be incorrect.">
            <a:extLst>
              <a:ext uri="{FF2B5EF4-FFF2-40B4-BE49-F238E27FC236}">
                <a16:creationId xmlns:a16="http://schemas.microsoft.com/office/drawing/2014/main" id="{89AC3AC2-79BD-3055-8321-EC90DC735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0807" y="3484381"/>
            <a:ext cx="1647825" cy="1638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CF8308-D6D8-301F-C946-39AAC679C9EE}"/>
              </a:ext>
            </a:extLst>
          </p:cNvPr>
          <p:cNvSpPr txBox="1"/>
          <p:nvPr/>
        </p:nvSpPr>
        <p:spPr>
          <a:xfrm>
            <a:off x="10043223" y="2620130"/>
            <a:ext cx="64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FAKE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00016E-3EB1-004D-4CD9-07E07EEA77AC}"/>
              </a:ext>
            </a:extLst>
          </p:cNvPr>
          <p:cNvSpPr txBox="1"/>
          <p:nvPr/>
        </p:nvSpPr>
        <p:spPr>
          <a:xfrm>
            <a:off x="10043223" y="5231055"/>
            <a:ext cx="65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REAL</a:t>
            </a:r>
          </a:p>
        </p:txBody>
      </p:sp>
    </p:spTree>
    <p:extLst>
      <p:ext uri="{BB962C8B-B14F-4D97-AF65-F5344CB8AC3E}">
        <p14:creationId xmlns:p14="http://schemas.microsoft.com/office/powerpoint/2010/main" val="1049553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DA0B4-185B-792D-2F6E-C82EC08EB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2B - Spectrograms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ABDC-1B67-33A1-DFF3-0750819D9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Trained a </a:t>
            </a:r>
            <a:r>
              <a:rPr lang="en-IN" b="1" dirty="0"/>
              <a:t>simple CNN model </a:t>
            </a:r>
            <a:r>
              <a:rPr lang="en-IN" dirty="0"/>
              <a:t>and a </a:t>
            </a:r>
            <a:r>
              <a:rPr lang="en-IN" b="1" dirty="0"/>
              <a:t>MobileNetV2 pipeline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762007-B870-1998-27A2-475C1FD32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2871439"/>
            <a:ext cx="5210902" cy="197195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D989D400-972C-1BC0-F774-C2E5474F8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480" y="2303773"/>
            <a:ext cx="4338320" cy="367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6938D7-A899-6A2C-E3FD-4959D07C4C8B}"/>
              </a:ext>
            </a:extLst>
          </p:cNvPr>
          <p:cNvSpPr txBox="1"/>
          <p:nvPr/>
        </p:nvSpPr>
        <p:spPr>
          <a:xfrm>
            <a:off x="1168400" y="5130800"/>
            <a:ext cx="5319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Look at the Precision, Recall and F1-score of REAL label</a:t>
            </a:r>
            <a:br>
              <a:rPr lang="en-IN" dirty="0"/>
            </a:br>
            <a:r>
              <a:rPr lang="en-IN" dirty="0"/>
              <a:t>Model fails – due to class imbalance </a:t>
            </a:r>
            <a:br>
              <a:rPr lang="en-IN" dirty="0"/>
            </a:br>
            <a:r>
              <a:rPr lang="en-IN" dirty="0"/>
              <a:t>NEEDS MORE REAL LABEL FILES</a:t>
            </a:r>
          </a:p>
        </p:txBody>
      </p:sp>
    </p:spTree>
    <p:extLst>
      <p:ext uri="{BB962C8B-B14F-4D97-AF65-F5344CB8AC3E}">
        <p14:creationId xmlns:p14="http://schemas.microsoft.com/office/powerpoint/2010/main" val="4187305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79F33-03C2-CFFE-9457-5899E560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2B – Spectrograms </a:t>
            </a:r>
          </a:p>
        </p:txBody>
      </p:sp>
      <p:pic>
        <p:nvPicPr>
          <p:cNvPr id="5" name="Picture 4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D2940C19-E9DF-AB39-AB9F-6999DFB17E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139" y="1350971"/>
            <a:ext cx="5844028" cy="2483711"/>
          </a:xfrm>
          <a:prstGeom prst="rect">
            <a:avLst/>
          </a:prstGeom>
          <a:noFill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BF2003E8-02FA-239F-EB2F-843B84096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59739" y="184728"/>
            <a:ext cx="4658287" cy="3947899"/>
          </a:xfrm>
          <a:prstGeom prst="rect">
            <a:avLst/>
          </a:prstGeom>
          <a:noFill/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80E9F0-9C07-6C58-819C-EA5ADD600E92}"/>
              </a:ext>
            </a:extLst>
          </p:cNvPr>
          <p:cNvSpPr txBox="1"/>
          <p:nvPr/>
        </p:nvSpPr>
        <p:spPr>
          <a:xfrm>
            <a:off x="7280149" y="4299079"/>
            <a:ext cx="3617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Model works as classes are balanced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D1C13A-239F-678F-0E75-8428CDE42609}"/>
              </a:ext>
            </a:extLst>
          </p:cNvPr>
          <p:cNvSpPr txBox="1"/>
          <p:nvPr/>
        </p:nvSpPr>
        <p:spPr>
          <a:xfrm>
            <a:off x="721086" y="5692450"/>
            <a:ext cx="885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Self trained complex models will also fail after training at high epochs due to less sample size</a:t>
            </a:r>
          </a:p>
        </p:txBody>
      </p:sp>
    </p:spTree>
    <p:extLst>
      <p:ext uri="{BB962C8B-B14F-4D97-AF65-F5344CB8AC3E}">
        <p14:creationId xmlns:p14="http://schemas.microsoft.com/office/powerpoint/2010/main" val="3959440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77884-41D3-9462-EC2C-B48FEE491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30D5-8EDA-0593-4EBD-34CC5EF2D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3 - Image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A557B-426A-CCFF-3D4D-A3C0AF55F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Source :                                </a:t>
            </a:r>
            <a:r>
              <a:rPr lang="en-US" b="1" dirty="0">
                <a:effectLst/>
                <a:ea typeface="Times New Roman" panose="02020603050405020304" pitchFamily="18" charset="0"/>
              </a:rPr>
              <a:t>CIFAKE</a:t>
            </a:r>
            <a:br>
              <a:rPr lang="en-IN" sz="1800" b="1" dirty="0">
                <a:ea typeface="Times New Roman" panose="02020603050405020304" pitchFamily="18" charset="0"/>
              </a:rPr>
            </a:br>
            <a:br>
              <a:rPr lang="en-IN" sz="1800" b="1" dirty="0"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120,000 images (60k fake / 60k real)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32x32 pixel resolution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4EFD532-85D8-53F4-3A2C-F595CE426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281" y="2124095"/>
            <a:ext cx="1589853" cy="61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724924-6270-0D60-90AF-B013CFE0F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698" y="3685236"/>
            <a:ext cx="865663" cy="8656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70B979-3785-9F85-DC99-1185CBDF4D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891" y="3685236"/>
            <a:ext cx="865663" cy="8656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58D832-E017-B818-7B29-DC4F7201E6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554" y="3685236"/>
            <a:ext cx="865663" cy="865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9159B0-4EAB-ADD3-D670-B710403820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26" y="3685236"/>
            <a:ext cx="865663" cy="8656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F7E5A8-F4E9-D17B-9876-F34595DE2B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912" y="3685236"/>
            <a:ext cx="865663" cy="8656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85CD99-84CC-94C8-2DAD-C8C4F720D3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639" y="3685236"/>
            <a:ext cx="865663" cy="86566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D74D3D7-3545-02A8-1CC1-F24BDEDACC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930" y="3685237"/>
            <a:ext cx="865663" cy="86566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B8F205C-0536-A2DF-779C-E228F9B9AF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268" y="3685238"/>
            <a:ext cx="865662" cy="8656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DA304FA-3838-B6AD-49A3-88E8F6714C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559" y="3685238"/>
            <a:ext cx="865662" cy="8656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85317B0-2539-D544-F2C5-9DD18E8A05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97" y="3685238"/>
            <a:ext cx="865662" cy="86566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FB62E65-E19A-E32D-23ED-B9C2616D5952}"/>
              </a:ext>
            </a:extLst>
          </p:cNvPr>
          <p:cNvSpPr txBox="1"/>
          <p:nvPr/>
        </p:nvSpPr>
        <p:spPr>
          <a:xfrm>
            <a:off x="3044835" y="4753275"/>
            <a:ext cx="65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A37130-84BE-BA62-020E-9B3A6A884CF6}"/>
              </a:ext>
            </a:extLst>
          </p:cNvPr>
          <p:cNvSpPr txBox="1"/>
          <p:nvPr/>
        </p:nvSpPr>
        <p:spPr>
          <a:xfrm>
            <a:off x="8512600" y="4753275"/>
            <a:ext cx="64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FAKE</a:t>
            </a:r>
          </a:p>
        </p:txBody>
      </p:sp>
    </p:spTree>
    <p:extLst>
      <p:ext uri="{BB962C8B-B14F-4D97-AF65-F5344CB8AC3E}">
        <p14:creationId xmlns:p14="http://schemas.microsoft.com/office/powerpoint/2010/main" val="683769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E4D6A-93CC-4B5B-DAF5-07594060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 – Image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2151D-83D7-5C38-10FE-8E7B13F57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623591"/>
            <a:ext cx="4937760" cy="4023360"/>
          </a:xfrm>
        </p:spPr>
        <p:txBody>
          <a:bodyPr>
            <a:normAutofit fontScale="85000" lnSpcReduction="10000"/>
          </a:bodyPr>
          <a:lstStyle/>
          <a:p>
            <a:pPr marL="342900" marR="950595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 images resized to 128×128 pixels for model input consistency.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950595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Random horizontal flip and rotation (±15°) applied for data augmentation.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950595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Images converted to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PyTorch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tensors and normalized using ImageNet mean and std.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950595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Stratified train-test split ensures balanced evaluation.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E1D494F-4559-7809-6899-79C1B963687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217920" y="2623591"/>
            <a:ext cx="4937760" cy="370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950595" indent="-342900" fontAlgn="base">
              <a:lnSpc>
                <a:spcPct val="140000"/>
              </a:lnSpc>
              <a:buFont typeface="Symbol" panose="05050102010706020507" pitchFamily="18" charset="2"/>
              <a:buChar char=""/>
              <a:tabLst/>
            </a:pPr>
            <a:r>
              <a:rPr lang="en-US" altLang="en-US" sz="1700" dirty="0">
                <a:latin typeface="Times New Roman" panose="02020603050405020304" pitchFamily="18" charset="0"/>
              </a:rPr>
              <a:t>ResNet50: 50-layer pretrained model (ImageNet), input 128×128×3, GAP + Dense for 2 classes.</a:t>
            </a:r>
          </a:p>
          <a:p>
            <a:pPr marL="342900" marR="950595" indent="-342900" fontAlgn="base">
              <a:lnSpc>
                <a:spcPct val="140000"/>
              </a:lnSpc>
              <a:buFont typeface="Symbol" panose="05050102010706020507" pitchFamily="18" charset="2"/>
              <a:buChar char=""/>
              <a:tabLst/>
            </a:pPr>
            <a:r>
              <a:rPr lang="en-US" altLang="en-US" sz="1700" dirty="0">
                <a:latin typeface="Times New Roman" panose="02020603050405020304" pitchFamily="18" charset="0"/>
              </a:rPr>
              <a:t>MobileNetV2: Lightweight pretrained model (ImageNet), input 128×128×3, GAP + Dropout + Dense.</a:t>
            </a:r>
          </a:p>
          <a:p>
            <a:pPr marL="342900" marR="950595" indent="-342900" fontAlgn="base">
              <a:lnSpc>
                <a:spcPct val="140000"/>
              </a:lnSpc>
              <a:buFont typeface="Symbol" panose="05050102010706020507" pitchFamily="18" charset="2"/>
              <a:buChar char=""/>
              <a:tabLst/>
            </a:pPr>
            <a:r>
              <a:rPr lang="en-US" altLang="en-US" sz="1700" dirty="0" err="1">
                <a:latin typeface="Times New Roman" panose="02020603050405020304" pitchFamily="18" charset="0"/>
              </a:rPr>
              <a:t>SimpleCNN</a:t>
            </a:r>
            <a:r>
              <a:rPr lang="en-US" altLang="en-US" sz="1700" dirty="0">
                <a:latin typeface="Times New Roman" panose="02020603050405020304" pitchFamily="18" charset="0"/>
              </a:rPr>
              <a:t>: 5 Conv layers (3→256), </a:t>
            </a:r>
            <a:r>
              <a:rPr lang="en-US" altLang="en-US" sz="1700" dirty="0" err="1">
                <a:latin typeface="Times New Roman" panose="02020603050405020304" pitchFamily="18" charset="0"/>
              </a:rPr>
              <a:t>MaxPooling</a:t>
            </a:r>
            <a:r>
              <a:rPr lang="en-US" altLang="en-US" sz="1700" dirty="0">
                <a:latin typeface="Times New Roman" panose="02020603050405020304" pitchFamily="18" charset="0"/>
              </a:rPr>
              <a:t>, Flatten, FC (256→512→2), </a:t>
            </a:r>
            <a:r>
              <a:rPr lang="en-US" altLang="en-US" sz="1700" dirty="0" err="1">
                <a:latin typeface="Times New Roman" panose="02020603050405020304" pitchFamily="18" charset="0"/>
              </a:rPr>
              <a:t>ReLU</a:t>
            </a:r>
            <a:r>
              <a:rPr lang="en-US" altLang="en-US" sz="1700" dirty="0">
                <a:latin typeface="Times New Roman" panose="02020603050405020304" pitchFamily="18" charset="0"/>
              </a:rPr>
              <a:t> activations.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A9DC2E-3819-92DC-5402-BC4C4D5D3E3B}"/>
              </a:ext>
            </a:extLst>
          </p:cNvPr>
          <p:cNvSpPr/>
          <p:nvPr/>
        </p:nvSpPr>
        <p:spPr>
          <a:xfrm>
            <a:off x="1463368" y="1906155"/>
            <a:ext cx="3383280" cy="5486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PREPROCESSING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7AC5EC-0CF4-5719-22F9-A62D8A70F976}"/>
              </a:ext>
            </a:extLst>
          </p:cNvPr>
          <p:cNvSpPr/>
          <p:nvPr/>
        </p:nvSpPr>
        <p:spPr>
          <a:xfrm>
            <a:off x="6571226" y="1906155"/>
            <a:ext cx="3383280" cy="5486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2565386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E1A129-07CB-E232-C950-51C7E1E97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3 – Image Data</a:t>
            </a:r>
          </a:p>
        </p:txBody>
      </p:sp>
      <p:pic>
        <p:nvPicPr>
          <p:cNvPr id="5" name="Picture 4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E1854F7E-8DDE-C37D-F13E-80B2A223F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26" y="1171363"/>
            <a:ext cx="5990321" cy="2965209"/>
          </a:xfrm>
          <a:prstGeom prst="rect">
            <a:avLst/>
          </a:prstGeom>
          <a:noFill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a graph with a line&#10;&#10;AI-generated content may be incorrect.">
            <a:extLst>
              <a:ext uri="{FF2B5EF4-FFF2-40B4-BE49-F238E27FC236}">
                <a16:creationId xmlns:a16="http://schemas.microsoft.com/office/drawing/2014/main" id="{08B38B41-EA25-5B55-6D8C-8913A2661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4891" y="640079"/>
            <a:ext cx="5400292" cy="3982715"/>
          </a:xfrm>
          <a:prstGeom prst="rect">
            <a:avLst/>
          </a:prstGeom>
          <a:noFill/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448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205BB-E129-2BB4-776B-F8EB8247C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B029B-BBED-62ED-5313-5A9E750B7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Extend this research into a formal research paper for academic publication.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Apply the developed audio detection pipelines to personally collected audio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Collect real and AI-generated speech from sources like YouTube, Google Translate, </a:t>
            </a:r>
            <a:r>
              <a:rPr lang="en-US" b="0" i="0" dirty="0" err="1">
                <a:effectLst/>
                <a:latin typeface="fkGroteskNeue"/>
              </a:rPr>
              <a:t>ElevenLabs</a:t>
            </a:r>
            <a:r>
              <a:rPr lang="en-US" b="0" i="0" dirty="0">
                <a:effectLst/>
                <a:latin typeface="fkGroteskNeue"/>
              </a:rPr>
              <a:t>, and </a:t>
            </a:r>
            <a:r>
              <a:rPr lang="en-US" b="0" i="0" dirty="0" err="1">
                <a:effectLst/>
                <a:latin typeface="fkGroteskNeue"/>
              </a:rPr>
              <a:t>Uberduck</a:t>
            </a:r>
            <a:r>
              <a:rPr lang="en-US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Evaluate performance on diverse, real-world audio samples and new synthetic voices.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Gather and test on new AI-generated image datasets (e.g., ACID, </a:t>
            </a:r>
            <a:r>
              <a:rPr lang="en-US" b="0" i="0" dirty="0" err="1">
                <a:effectLst/>
                <a:latin typeface="fkGroteskNeue"/>
              </a:rPr>
              <a:t>DeepGuardDB</a:t>
            </a:r>
            <a:r>
              <a:rPr lang="en-US" b="0" i="0" dirty="0">
                <a:effectLst/>
                <a:latin typeface="fkGroteskNeue"/>
              </a:rPr>
              <a:t>, </a:t>
            </a:r>
            <a:r>
              <a:rPr lang="en-US" b="0" i="0" dirty="0" err="1">
                <a:effectLst/>
                <a:latin typeface="fkGroteskNeue"/>
              </a:rPr>
              <a:t>GenImage</a:t>
            </a:r>
            <a:r>
              <a:rPr lang="en-US" b="0" i="0" dirty="0">
                <a:effectLst/>
                <a:latin typeface="fkGroteskNeue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Compare results with current benchmarks and refine models for improved generalization.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Explore advanced augmentation and continual learning to adapt to evolving deepfake generation methods.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4853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588BC6-D24A-7183-FCE6-B2221C00F509}"/>
              </a:ext>
            </a:extLst>
          </p:cNvPr>
          <p:cNvSpPr txBox="1"/>
          <p:nvPr/>
        </p:nvSpPr>
        <p:spPr>
          <a:xfrm>
            <a:off x="3898796" y="2875002"/>
            <a:ext cx="43944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6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3460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23B02-C20E-0DA4-69A0-57D73E20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IN" dirty="0"/>
              <a:t>Problem Statement</a:t>
            </a:r>
          </a:p>
        </p:txBody>
      </p:sp>
      <p:pic>
        <p:nvPicPr>
          <p:cNvPr id="1026" name="Picture 2" descr="Why you should know about Deepfake - Chameleon Associates">
            <a:extLst>
              <a:ext uri="{FF2B5EF4-FFF2-40B4-BE49-F238E27FC236}">
                <a16:creationId xmlns:a16="http://schemas.microsoft.com/office/drawing/2014/main" id="{F8BF7AE8-9FA8-D3F1-FD44-FF5D86B4F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773068"/>
            <a:ext cx="4020297" cy="209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DENTITY THEFT: A MODERN CRIME AND ITS PREVENTION IN THE POST-INTERNET ERA  - Legal Vidhiya">
            <a:extLst>
              <a:ext uri="{FF2B5EF4-FFF2-40B4-BE49-F238E27FC236}">
                <a16:creationId xmlns:a16="http://schemas.microsoft.com/office/drawing/2014/main" id="{E308AC2B-1601-7BD6-FF67-60271A06C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3370136"/>
            <a:ext cx="4020296" cy="217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F58C7-0590-FDCC-F541-DBBB8A739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fkGroteskNeue"/>
              </a:rPr>
              <a:t>Generative AI enables creation of highly realistic synthetic speech and images (deepfakes).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fkGroteskNeue"/>
              </a:rPr>
              <a:t>Deepfakes pose risks of identity fraud, misinformation, and erosion of digital trust.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fkGroteskNeue"/>
              </a:rPr>
              <a:t>Real-time, accurate detection is essential for security, media integrity, and public trust.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fkGroteskNeue"/>
              </a:rPr>
              <a:t>Need for models that generalize well, even with limited or imbalanced training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fkGroteskNeue"/>
              </a:rPr>
              <a:t>This project develops deep learning pipelines for rapid, reliable identification of AI-generated media.</a:t>
            </a:r>
          </a:p>
          <a:p>
            <a:endParaRPr lang="en-IN" dirty="0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14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0FAE-9E1D-3E18-2794-A89D54E0D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87557-E6E2-9860-7462-D5F4C5AD8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 – CSV Data</a:t>
            </a:r>
            <a:br>
              <a:rPr lang="en-IN" dirty="0"/>
            </a:br>
            <a:endParaRPr lang="en-IN" dirty="0"/>
          </a:p>
          <a:p>
            <a:r>
              <a:rPr lang="en-IN" dirty="0"/>
              <a:t>Source :                                </a:t>
            </a:r>
            <a:r>
              <a:rPr lang="en-US" b="1" dirty="0">
                <a:effectLst/>
                <a:ea typeface="Times New Roman" panose="02020603050405020304" pitchFamily="18" charset="0"/>
              </a:rPr>
              <a:t>Deepfake Audio Detection</a:t>
            </a:r>
            <a:endParaRPr lang="en-IN" sz="1800" b="1" dirty="0">
              <a:effectLst/>
              <a:ea typeface="Times New Roman" panose="02020603050405020304" pitchFamily="18" charset="0"/>
            </a:endParaRPr>
          </a:p>
          <a:p>
            <a:r>
              <a:rPr lang="en-IN" dirty="0"/>
              <a:t>CSV file with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11,700 samples × 27 feature</a:t>
            </a:r>
          </a:p>
          <a:p>
            <a:pPr marL="742950" marR="937260" lvl="1" indent="-285750">
              <a:lnSpc>
                <a:spcPct val="115000"/>
              </a:lnSpc>
              <a:spcBef>
                <a:spcPts val="1355"/>
              </a:spcBef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26 numerical features (acoustic parameters)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937260" lvl="1" indent="-285750">
              <a:lnSpc>
                <a:spcPct val="115000"/>
              </a:lnSpc>
              <a:spcBef>
                <a:spcPts val="1355"/>
              </a:spcBef>
              <a:buFont typeface="Courier New" panose="02070309020205020404" pitchFamily="49" charset="0"/>
              <a:buChar char="o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 categorical target variable (real/fake)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CFA0B3-01DE-07A4-EBF7-05B45C70D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40" y="2388255"/>
            <a:ext cx="1589853" cy="61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210E72-637C-451C-E9C6-DD3E00EBB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840" y="988906"/>
            <a:ext cx="316484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12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BD5B0-7D69-86F8-E31C-951707C7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 – CSV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6BC6-858F-9050-CB3B-3F0D4960D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All using </a:t>
            </a:r>
            <a:r>
              <a:rPr lang="en-IN" dirty="0" err="1"/>
              <a:t>GridSearchCV</a:t>
            </a:r>
            <a:endParaRPr lang="en-IN" dirty="0"/>
          </a:p>
        </p:txBody>
      </p:sp>
      <p:pic>
        <p:nvPicPr>
          <p:cNvPr id="3076" name="Picture 4" descr="microsoft excel mobile apps logo 17396828 PNG">
            <a:extLst>
              <a:ext uri="{FF2B5EF4-FFF2-40B4-BE49-F238E27FC236}">
                <a16:creationId xmlns:a16="http://schemas.microsoft.com/office/drawing/2014/main" id="{C7E276BC-8B4F-9B2B-3428-218D5A29B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996" y="2467399"/>
            <a:ext cx="1436008" cy="1436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8A94934-319E-9A9C-2D6F-7C5BE28D13FF}"/>
              </a:ext>
            </a:extLst>
          </p:cNvPr>
          <p:cNvSpPr/>
          <p:nvPr/>
        </p:nvSpPr>
        <p:spPr>
          <a:xfrm>
            <a:off x="1097280" y="2001521"/>
            <a:ext cx="3364107" cy="898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RANDOM FOREST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998673-FFC7-5E69-E69D-3C7367CE6FC9}"/>
              </a:ext>
            </a:extLst>
          </p:cNvPr>
          <p:cNvSpPr/>
          <p:nvPr/>
        </p:nvSpPr>
        <p:spPr>
          <a:xfrm>
            <a:off x="1097279" y="3474536"/>
            <a:ext cx="3364107" cy="9658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SVM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980D31-3151-C11F-82E8-1251193EB8C4}"/>
              </a:ext>
            </a:extLst>
          </p:cNvPr>
          <p:cNvSpPr/>
          <p:nvPr/>
        </p:nvSpPr>
        <p:spPr>
          <a:xfrm>
            <a:off x="4413946" y="4825223"/>
            <a:ext cx="3364107" cy="898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XGBOOST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57612C-D059-94D3-8C66-6A4039E7AEA2}"/>
              </a:ext>
            </a:extLst>
          </p:cNvPr>
          <p:cNvSpPr/>
          <p:nvPr/>
        </p:nvSpPr>
        <p:spPr>
          <a:xfrm>
            <a:off x="7730611" y="3374466"/>
            <a:ext cx="3364107" cy="9658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GRADIENT BOOSTING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90BE56-1827-DF4A-D478-8A2C0BC6A83B}"/>
              </a:ext>
            </a:extLst>
          </p:cNvPr>
          <p:cNvSpPr/>
          <p:nvPr/>
        </p:nvSpPr>
        <p:spPr>
          <a:xfrm>
            <a:off x="7730612" y="2001520"/>
            <a:ext cx="3364107" cy="8989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MLP</a:t>
            </a:r>
          </a:p>
        </p:txBody>
      </p:sp>
    </p:spTree>
    <p:extLst>
      <p:ext uri="{BB962C8B-B14F-4D97-AF65-F5344CB8AC3E}">
        <p14:creationId xmlns:p14="http://schemas.microsoft.com/office/powerpoint/2010/main" val="3442849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1CFEE-EEAC-312D-A5CA-FC1CC394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1 – CSV Data</a:t>
            </a:r>
          </a:p>
        </p:txBody>
      </p:sp>
      <p:pic>
        <p:nvPicPr>
          <p:cNvPr id="6" name="Picture 5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05244AE1-A233-9DD3-E11E-374642C99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7" y="850636"/>
            <a:ext cx="5131653" cy="3181624"/>
          </a:xfrm>
          <a:prstGeom prst="rect">
            <a:avLst/>
          </a:prstGeo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474E35-419C-3100-8BD5-9A58FD9B5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4891" y="739652"/>
            <a:ext cx="5118182" cy="3403591"/>
          </a:xfrm>
          <a:prstGeom prst="rect">
            <a:avLst/>
          </a:prstGeom>
          <a:noFill/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63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B605B-675D-B2A9-68F5-285FFAFFB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D408-96C6-27CC-08FE-E2D789EF7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2 - .wav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E8A7-ABFB-954A-F7D9-4FD9B1C7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Source :                                </a:t>
            </a:r>
            <a:r>
              <a:rPr lang="en-US" b="1" dirty="0">
                <a:effectLst/>
                <a:ea typeface="Times New Roman" panose="02020603050405020304" pitchFamily="18" charset="0"/>
              </a:rPr>
              <a:t>Deepfake Audio Detection</a:t>
            </a:r>
            <a:endParaRPr lang="en-IN" sz="1800" b="1" dirty="0">
              <a:effectLst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ea typeface="Times New Roman" panose="02020603050405020304" pitchFamily="18" charset="0"/>
              </a:rPr>
              <a:t>56 fake, 8 real (WAV format)</a:t>
            </a:r>
          </a:p>
          <a:p>
            <a:r>
              <a:rPr lang="en-IN" sz="3200" b="1" dirty="0">
                <a:ea typeface="Times New Roman" panose="02020603050405020304" pitchFamily="18" charset="0"/>
              </a:rPr>
              <a:t>2 Approaches: </a:t>
            </a:r>
            <a:endParaRPr lang="en-IN" sz="36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050842B-1C7D-1CB6-78E8-D096D10AC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281" y="2124095"/>
            <a:ext cx="1589853" cy="61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white paper with a blue music note&#10;&#10;AI-generated content may be incorrect.">
            <a:extLst>
              <a:ext uri="{FF2B5EF4-FFF2-40B4-BE49-F238E27FC236}">
                <a16:creationId xmlns:a16="http://schemas.microsoft.com/office/drawing/2014/main" id="{64FF0231-00B2-24BF-89CB-4F729BF11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814" y="2085687"/>
            <a:ext cx="1304905" cy="1304905"/>
          </a:xfrm>
          <a:prstGeom prst="rect">
            <a:avLst/>
          </a:prstGeom>
        </p:spPr>
      </p:pic>
      <p:pic>
        <p:nvPicPr>
          <p:cNvPr id="8" name="Picture 4" descr="microsoft excel mobile apps logo 17396828 PNG">
            <a:extLst>
              <a:ext uri="{FF2B5EF4-FFF2-40B4-BE49-F238E27FC236}">
                <a16:creationId xmlns:a16="http://schemas.microsoft.com/office/drawing/2014/main" id="{D785706A-A770-324F-EE4F-E88C6F8BF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806" y="3857414"/>
            <a:ext cx="1436008" cy="1436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purple and yellow striped background&#10;&#10;AI-generated content may be incorrect.">
            <a:extLst>
              <a:ext uri="{FF2B5EF4-FFF2-40B4-BE49-F238E27FC236}">
                <a16:creationId xmlns:a16="http://schemas.microsoft.com/office/drawing/2014/main" id="{D746B532-9E97-933A-D357-DF294EEACB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120" y="3857414"/>
            <a:ext cx="1647825" cy="1638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E3E10E-83CE-9FD7-7A3F-22016714D7FB}"/>
              </a:ext>
            </a:extLst>
          </p:cNvPr>
          <p:cNvSpPr txBox="1"/>
          <p:nvPr/>
        </p:nvSpPr>
        <p:spPr>
          <a:xfrm>
            <a:off x="6761359" y="5608136"/>
            <a:ext cx="2496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A. Feature Extracted CSV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806D04-22BE-F44C-E57E-396D967D0242}"/>
              </a:ext>
            </a:extLst>
          </p:cNvPr>
          <p:cNvSpPr txBox="1"/>
          <p:nvPr/>
        </p:nvSpPr>
        <p:spPr>
          <a:xfrm>
            <a:off x="9869120" y="56081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B. Spectrograms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6DB51EDA-C0D3-1777-4408-A7254220A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65" y="3857414"/>
            <a:ext cx="5394521" cy="211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992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FB051-307D-8441-CF78-81FFFB8E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2A – Feature Extracted 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98297-9CBF-082B-20D8-64FEB93F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fkGroteskNeue"/>
              </a:rPr>
              <a:t>Split long files into uniform clips – 10s</a:t>
            </a:r>
          </a:p>
          <a:p>
            <a:r>
              <a:rPr lang="en-US" dirty="0">
                <a:latin typeface="fkGroteskNeue"/>
              </a:rPr>
              <a:t>Then, </a:t>
            </a:r>
            <a:r>
              <a:rPr lang="en-US" b="0" i="0" dirty="0">
                <a:effectLst/>
                <a:latin typeface="fkGroteskNeue"/>
              </a:rPr>
              <a:t>extracted features like MFCCs, spectral contrast, etc</a:t>
            </a:r>
            <a:r>
              <a:rPr lang="en-US" dirty="0">
                <a:latin typeface="fkGroteskNeue"/>
              </a:rPr>
              <a:t>.</a:t>
            </a:r>
            <a:br>
              <a:rPr lang="en-US" dirty="0">
                <a:latin typeface="fkGroteskNeue"/>
              </a:rPr>
            </a:br>
            <a:br>
              <a:rPr lang="en-US" dirty="0">
                <a:latin typeface="fkGroteskNeue"/>
              </a:rPr>
            </a:br>
            <a:br>
              <a:rPr lang="en-US" dirty="0">
                <a:latin typeface="fkGroteskNeue"/>
              </a:rPr>
            </a:br>
            <a:br>
              <a:rPr lang="en-US" dirty="0">
                <a:latin typeface="fkGroteskNeue"/>
              </a:rPr>
            </a:br>
            <a:r>
              <a:rPr lang="en-US" dirty="0">
                <a:latin typeface="fkGroteskNeue"/>
              </a:rPr>
              <a:t>Got 2300 fake audio files (each 10s) and 380 real audio files,</a:t>
            </a:r>
          </a:p>
          <a:p>
            <a:r>
              <a:rPr lang="en-US" dirty="0">
                <a:latin typeface="fkGroteskNeue"/>
              </a:rPr>
              <a:t>After feature extraction combined random 380/2300 fake file data </a:t>
            </a:r>
          </a:p>
          <a:p>
            <a:r>
              <a:rPr lang="en-US" dirty="0">
                <a:latin typeface="fkGroteskNeue"/>
              </a:rPr>
              <a:t>With 380 real file data to get a 760 x 45 CSV data file.</a:t>
            </a:r>
            <a:endParaRPr lang="en-IN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62E37C5-3CED-9560-BA17-CF9476C66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460" y="548763"/>
            <a:ext cx="2628900" cy="3086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0174BA-08E4-1424-A7B8-3E9F87B31D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5"/>
          <a:stretch/>
        </p:blipFill>
        <p:spPr bwMode="auto">
          <a:xfrm>
            <a:off x="8663715" y="3640852"/>
            <a:ext cx="2620645" cy="22987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02061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61C9B-B824-A15D-8960-BB7F7447E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B6292-6543-849C-7D35-5C18A6861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2A – Feature Extracted 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3E1FE-E7AF-3834-3CEB-34DFE5CEB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All using </a:t>
            </a:r>
            <a:r>
              <a:rPr lang="en-IN" dirty="0" err="1"/>
              <a:t>GridSearchCV</a:t>
            </a:r>
            <a:endParaRPr lang="en-IN" dirty="0"/>
          </a:p>
        </p:txBody>
      </p:sp>
      <p:pic>
        <p:nvPicPr>
          <p:cNvPr id="3076" name="Picture 4" descr="microsoft excel mobile apps logo 17396828 PNG">
            <a:extLst>
              <a:ext uri="{FF2B5EF4-FFF2-40B4-BE49-F238E27FC236}">
                <a16:creationId xmlns:a16="http://schemas.microsoft.com/office/drawing/2014/main" id="{9D1B790F-1BD3-6A60-0BBB-5C60A35A8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996" y="2467399"/>
            <a:ext cx="1436008" cy="1436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637427A-F9F7-CFD4-E5E5-46C9FFBBD269}"/>
              </a:ext>
            </a:extLst>
          </p:cNvPr>
          <p:cNvSpPr/>
          <p:nvPr/>
        </p:nvSpPr>
        <p:spPr>
          <a:xfrm>
            <a:off x="1097280" y="2001521"/>
            <a:ext cx="3364107" cy="898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RANDOM FOREST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87EA0B-9FC7-80BE-E058-769C7EC94B65}"/>
              </a:ext>
            </a:extLst>
          </p:cNvPr>
          <p:cNvSpPr/>
          <p:nvPr/>
        </p:nvSpPr>
        <p:spPr>
          <a:xfrm>
            <a:off x="1097279" y="3474536"/>
            <a:ext cx="3364107" cy="9658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SVM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C2B5C9-C9E3-49BF-1B43-60622C605788}"/>
              </a:ext>
            </a:extLst>
          </p:cNvPr>
          <p:cNvSpPr/>
          <p:nvPr/>
        </p:nvSpPr>
        <p:spPr>
          <a:xfrm>
            <a:off x="4413946" y="4825223"/>
            <a:ext cx="3364107" cy="898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XGBOOST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3F7F44-442D-77C0-A2D4-8CAA79ACEBEF}"/>
              </a:ext>
            </a:extLst>
          </p:cNvPr>
          <p:cNvSpPr/>
          <p:nvPr/>
        </p:nvSpPr>
        <p:spPr>
          <a:xfrm>
            <a:off x="7730611" y="3374466"/>
            <a:ext cx="3364107" cy="9658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LOGISTIC REGRESSION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A07AD1-1841-A765-A64A-39FCA5897826}"/>
              </a:ext>
            </a:extLst>
          </p:cNvPr>
          <p:cNvSpPr/>
          <p:nvPr/>
        </p:nvSpPr>
        <p:spPr>
          <a:xfrm>
            <a:off x="7730612" y="2001520"/>
            <a:ext cx="3364107" cy="8989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MLP</a:t>
            </a:r>
          </a:p>
        </p:txBody>
      </p:sp>
    </p:spTree>
    <p:extLst>
      <p:ext uri="{BB962C8B-B14F-4D97-AF65-F5344CB8AC3E}">
        <p14:creationId xmlns:p14="http://schemas.microsoft.com/office/powerpoint/2010/main" val="2029327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0ECA89-DEB0-1CC3-864F-7DBBFFBDD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6417104-D4C1-4710-9982-2154A7F48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CE602-CC75-6957-7D68-727C4AD88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2A – Feature Extracted CSV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F8758-D69C-1C14-06A2-D97A02A23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345" y="1158534"/>
            <a:ext cx="5763893" cy="2881947"/>
          </a:xfrm>
          <a:prstGeom prst="rect">
            <a:avLst/>
          </a:prstGeom>
          <a:noFill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26F1402-2DEC-4071-84AF-350C7BF0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A4B7BB-98EF-3737-B8E6-6D4115957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6070" y="803628"/>
            <a:ext cx="5750175" cy="3680113"/>
          </a:xfrm>
          <a:prstGeom prst="rect">
            <a:avLst/>
          </a:prstGeom>
          <a:noFill/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4733B62-1719-4677-A612-CA0AC0AD7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A52A394-10F4-4AA5-90E4-634D1E919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BDDC51-8BB2-42BE-8EA8-39B3E9AC1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1903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</TotalTime>
  <Words>624</Words>
  <Application>Microsoft Office PowerPoint</Application>
  <PresentationFormat>Widescreen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fkGroteskNeue</vt:lpstr>
      <vt:lpstr>Symbol</vt:lpstr>
      <vt:lpstr>Times New Roman</vt:lpstr>
      <vt:lpstr>Retrospect</vt:lpstr>
      <vt:lpstr>Real Time Detection of AI Generated Speech and Images</vt:lpstr>
      <vt:lpstr>Problem Statement</vt:lpstr>
      <vt:lpstr>Methodology</vt:lpstr>
      <vt:lpstr>1 – CSV Data</vt:lpstr>
      <vt:lpstr>1 – CSV Data</vt:lpstr>
      <vt:lpstr>2 - .wav Data</vt:lpstr>
      <vt:lpstr>2A – Feature Extracted CSV</vt:lpstr>
      <vt:lpstr>2A – Feature Extracted CSV</vt:lpstr>
      <vt:lpstr>2A – Feature Extracted CSV </vt:lpstr>
      <vt:lpstr>2B - Spectrograms</vt:lpstr>
      <vt:lpstr>2B - Spectrograms</vt:lpstr>
      <vt:lpstr>2B – Spectrograms </vt:lpstr>
      <vt:lpstr>3 - Image Data</vt:lpstr>
      <vt:lpstr>3 – Image Data</vt:lpstr>
      <vt:lpstr>3 – Image Data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Vansh Giri [CCE - 2022]</dc:creator>
  <cp:lastModifiedBy>Vansh Giri [CCE - 2022]</cp:lastModifiedBy>
  <cp:revision>1</cp:revision>
  <dcterms:created xsi:type="dcterms:W3CDTF">2025-04-20T17:17:20Z</dcterms:created>
  <dcterms:modified xsi:type="dcterms:W3CDTF">2025-04-20T18:47:36Z</dcterms:modified>
</cp:coreProperties>
</file>