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68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09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8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7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0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7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AD23E4-271F-4374-B75C-AF402429877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034BEC-1803-46A9-BB4A-9D82D854D27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2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EECF-97B7-5CD5-6797-6C8261E88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0669"/>
            <a:ext cx="9144000" cy="126841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MINOR PROJECT PRESENTATION - MTE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54B48-9D28-7784-DFE1-7FE715317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124" y="3429000"/>
            <a:ext cx="7233752" cy="97762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Real-Time Detection of AI-Generated Speech</a:t>
            </a:r>
            <a:endParaRPr lang="en-IN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6E6B0C50-02B1-7486-6925-04311B91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7144"/>
            <a:ext cx="6710363" cy="1533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5CB20-1A0B-188E-32B2-1353A20AD543}"/>
              </a:ext>
            </a:extLst>
          </p:cNvPr>
          <p:cNvSpPr txBox="1"/>
          <p:nvPr/>
        </p:nvSpPr>
        <p:spPr>
          <a:xfrm>
            <a:off x="1142511" y="4660240"/>
            <a:ext cx="578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Vansh Giri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229303045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CCE – C 6</a:t>
            </a:r>
            <a:r>
              <a:rPr lang="en-US" b="1" baseline="30000" dirty="0">
                <a:solidFill>
                  <a:schemeClr val="accent4">
                    <a:lumMod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7CB54-EDC3-8607-9248-4C61C5589093}"/>
              </a:ext>
            </a:extLst>
          </p:cNvPr>
          <p:cNvSpPr txBox="1"/>
          <p:nvPr/>
        </p:nvSpPr>
        <p:spPr>
          <a:xfrm>
            <a:off x="8595924" y="4798740"/>
            <a:ext cx="430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Under Guidance Of: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Dr. Vaishali Yadav 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Dr. Arpit Kumar Sharma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7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1D68-C1B6-6914-7B00-FE83E8D0B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B4CAB-CA20-926E-BF09-FF21ACE2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4288"/>
            <a:ext cx="3292524" cy="1481635"/>
          </a:xfrm>
          <a:prstGeom prst="rect">
            <a:avLst/>
          </a:prstGeom>
        </p:spPr>
      </p:pic>
      <p:pic>
        <p:nvPicPr>
          <p:cNvPr id="9" name="Picture 8" descr="A graph with a line and a point&#10;&#10;AI-generated content may be incorrect.">
            <a:extLst>
              <a:ext uri="{FF2B5EF4-FFF2-40B4-BE49-F238E27FC236}">
                <a16:creationId xmlns:a16="http://schemas.microsoft.com/office/drawing/2014/main" id="{80174D97-168D-3F56-CBC7-ECDA64EC6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70" y="3671316"/>
            <a:ext cx="2866914" cy="2057011"/>
          </a:xfrm>
          <a:prstGeom prst="rect">
            <a:avLst/>
          </a:prstGeom>
        </p:spPr>
      </p:pic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4F65840A-84A3-115D-5390-B3EFAB141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94" y="1123527"/>
            <a:ext cx="6078944" cy="46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24335C-704D-F4CE-15FD-E8AF7A04F044}"/>
              </a:ext>
            </a:extLst>
          </p:cNvPr>
          <p:cNvSpPr txBox="1"/>
          <p:nvPr/>
        </p:nvSpPr>
        <p:spPr>
          <a:xfrm>
            <a:off x="413657" y="169566"/>
            <a:ext cx="1136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K-Nearest Neighbours Classifier on Feature Extracted dataset</a:t>
            </a:r>
          </a:p>
        </p:txBody>
      </p:sp>
    </p:spTree>
    <p:extLst>
      <p:ext uri="{BB962C8B-B14F-4D97-AF65-F5344CB8AC3E}">
        <p14:creationId xmlns:p14="http://schemas.microsoft.com/office/powerpoint/2010/main" val="419859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69059-4729-B2F2-651E-48029189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Real vs Fake Audio</a:t>
            </a:r>
          </a:p>
        </p:txBody>
      </p:sp>
      <p:pic>
        <p:nvPicPr>
          <p:cNvPr id="2052" name="Picture 4" descr="A blue sound wave&#10;&#10;AI-generated content may be incorrect.">
            <a:extLst>
              <a:ext uri="{FF2B5EF4-FFF2-40B4-BE49-F238E27FC236}">
                <a16:creationId xmlns:a16="http://schemas.microsoft.com/office/drawing/2014/main" id="{188001FB-E2C7-68DB-0CD9-9823B06F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391" y="1434360"/>
            <a:ext cx="5613719" cy="22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lue sound wave graph&#10;&#10;AI-generated content may be incorrect.">
            <a:extLst>
              <a:ext uri="{FF2B5EF4-FFF2-40B4-BE49-F238E27FC236}">
                <a16:creationId xmlns:a16="http://schemas.microsoft.com/office/drawing/2014/main" id="{B9F48FAF-9E14-DCE7-E834-07D12B1B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0" y="1437004"/>
            <a:ext cx="5606995" cy="220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9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78328-040E-6451-7051-867B1967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Development and Design</a:t>
            </a:r>
          </a:p>
        </p:txBody>
      </p:sp>
      <p:pic>
        <p:nvPicPr>
          <p:cNvPr id="20" name="Graphic 19" descr="Server">
            <a:extLst>
              <a:ext uri="{FF2B5EF4-FFF2-40B4-BE49-F238E27FC236}">
                <a16:creationId xmlns:a16="http://schemas.microsoft.com/office/drawing/2014/main" id="{27744BD7-0842-AF31-04EE-2607FF57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EAC4CA-B7AC-47E2-1378-3E8E9EBC34AD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Workflow: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User Interaction (React UI):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Users upload/record an audio file.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API Request (Flask Backend):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React sends audio data to Flask for processing.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Feature Extraction: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Flask extracts MFCCs &amp; spectral features using Librosa.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Model Prediction: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ML model (Random Forest/KNN) classifies the audio as real or fake.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§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Result Display: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Flask returns results to React, which updates the UI.</a:t>
            </a:r>
          </a:p>
          <a:p>
            <a:pPr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23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884E-0EE6-F627-85E0-19A28263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02" y="1492898"/>
            <a:ext cx="9343675" cy="813629"/>
          </a:xfrm>
        </p:spPr>
        <p:txBody>
          <a:bodyPr>
            <a:normAutofit fontScale="90000"/>
          </a:bodyPr>
          <a:lstStyle/>
          <a:p>
            <a:r>
              <a:rPr lang="en-US" dirty="0"/>
              <a:t>Timeline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4" name="Picture 3" descr="A black and brown rectangle with white text&#10;&#10;AI-generated content may be incorrect.">
            <a:extLst>
              <a:ext uri="{FF2B5EF4-FFF2-40B4-BE49-F238E27FC236}">
                <a16:creationId xmlns:a16="http://schemas.microsoft.com/office/drawing/2014/main" id="{7783DF49-BCD7-A210-8AF2-2B986E012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5" y="2586487"/>
            <a:ext cx="10664890" cy="16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8094-C178-F802-C1CF-B79CE3E7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369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4D35A-75E2-5574-8C4B-4BC9238D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Introduction</a:t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8C0BB5A4-D3FC-137D-23E6-E5C519EF9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87FC-A7F3-7685-05C5-C24E0058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dirty="0"/>
              <a:t>The rise of generative AI has enabled real-time voice cloning, creating both opportunities and security risks. Deepfake voices can be misused for impersonation, fraud, and misinformation, making detection crucial.</a:t>
            </a:r>
          </a:p>
          <a:p>
            <a:r>
              <a:rPr lang="en-US" sz="1900" dirty="0"/>
              <a:t>This project focuses on developing a real-time AI-generated speech detection system using machine learning. By analyzing real and synthetic voices from a Kaggle dataset, the model aims to ensure trust in digital interactions. The final outcome will be a web-based tool for voice authenticity verification, contributing to AI security and ethical AI use.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0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1EA6-3969-CE18-936C-01590E59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Problem</a:t>
            </a:r>
            <a:r>
              <a:rPr lang="en-US"/>
              <a:t> </a:t>
            </a:r>
            <a:r>
              <a:rPr lang="en-US" b="1" dirty="0">
                <a:latin typeface="+mn-lt"/>
              </a:rPr>
              <a:t>Statements</a:t>
            </a: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B15CC1B5-6B8C-9241-CA76-376DEEC8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257" r="3636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7F3E-C5BF-8FCE-91FD-E8E8E023B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With the rise of AI-driven speech synthesis and deepfake voice generation, fraudulent activities like identity theft and misinformation are increasing. Existing detection methods are either computationally expensive or ineffective in real-time scenarios.</a:t>
            </a:r>
          </a:p>
          <a:p>
            <a:r>
              <a:rPr lang="en-US" dirty="0"/>
              <a:t>This project aims to develop a lightweight, real-time AI voice detection system that accurately distinguishes between human and AI-generated speech, ensuring security and trust in digital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6766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36EE4-205D-C7A3-CF86-43E3D1AB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Requirements Engineering 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2BA6A6B-C3C8-4DE3-A61A-13BC744C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Functional Requirements: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Develop a machine learning model to detect AI-generated speech.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Process and analyze real and fake audio samples for training.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 a web-based tool for real-time voice verification.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Provide a user-friendly interface for easy access.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2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BAB63-3298-DEC8-A6E8-624D8348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36C75-5333-B8F7-F6D2-274BDC57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Requirements Engineering 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D62821-299A-6196-689C-7204FD2B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b="1" dirty="0"/>
              <a:t>Non-Functional Requirements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Ensure real-time processing with minimal latency.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Optimize the model for lightweight deployment.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Maintain high accuracy and robustness against evolving deepfake techniques.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</a:t>
            </a:r>
            <a:r>
              <a:rPr lang="en-US" dirty="0"/>
              <a:t>nsure scalability for broader accessibility and use.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7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88EB9-A062-A99E-0B72-428C7FC0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Development and Design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E662FF86-1B0C-0147-092C-E319A4BB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91" r="46402" b="-446"/>
          <a:stretch/>
        </p:blipFill>
        <p:spPr>
          <a:xfrm>
            <a:off x="-130629" y="-12128"/>
            <a:ext cx="4784925" cy="69541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F468-64DC-D703-4422-7C29EC07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System Architecture: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Frontend (React): </a:t>
            </a:r>
            <a:r>
              <a:rPr lang="en-IN" dirty="0"/>
              <a:t>Interactive UI for users to upload/record voice and view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Backend (Flask): </a:t>
            </a:r>
            <a:r>
              <a:rPr lang="en-IN" dirty="0"/>
              <a:t>Handles audio processing, ML inference, and API communication.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Machine Learning Model: </a:t>
            </a:r>
            <a:r>
              <a:rPr lang="en-IN" dirty="0"/>
              <a:t>Classifies audio as real or AI-generated using extracted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Database: </a:t>
            </a:r>
            <a:r>
              <a:rPr lang="en-IN" dirty="0"/>
              <a:t>Stores detection history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3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C4D6-5331-0044-DB79-555144EB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DA9E-3130-5909-EC6D-8241353B2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Best Model Selection: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CSV Data: </a:t>
            </a:r>
            <a:r>
              <a:rPr lang="en-IN" dirty="0"/>
              <a:t>Random Forest Classifier (highest accuracy).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Feature-Extracted Audio Data: </a:t>
            </a:r>
            <a:r>
              <a:rPr lang="en-IN" dirty="0"/>
              <a:t>K-Nearest   </a:t>
            </a:r>
            <a:r>
              <a:rPr lang="en-IN" dirty="0" err="1"/>
              <a:t>Neighbors</a:t>
            </a:r>
            <a:r>
              <a:rPr lang="en-IN" dirty="0"/>
              <a:t> (KNN).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Approach Selection: </a:t>
            </a:r>
            <a:r>
              <a:rPr lang="en-IN" dirty="0"/>
              <a:t>Used ML models on extracted CSV data instead of spectrogram-based CNN models for efficiency.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08421-6C76-74B5-1BA4-7DD7607821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Extraction &amp; Testing: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Extracted and tested multiple models on both CSV data and raw audio feature-extracted data.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Evaluated various models and selected the best-performing ones.</a:t>
            </a:r>
          </a:p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Explored deep learning models but opted for traditional ML models due to lower accuracy and lightweight requirements.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0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499BCA-70BB-95D6-8ABD-29CF6692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4288"/>
            <a:ext cx="3292524" cy="148163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with a line and a point&#10;&#10;AI-generated content may be incorrect.">
            <a:extLst>
              <a:ext uri="{FF2B5EF4-FFF2-40B4-BE49-F238E27FC236}">
                <a16:creationId xmlns:a16="http://schemas.microsoft.com/office/drawing/2014/main" id="{AF167573-F9EF-9F23-8FFF-1FEBD22DC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170" y="3671316"/>
            <a:ext cx="2866914" cy="205701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660B0EBB-8825-D121-56E1-7B6470436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494" y="1123527"/>
            <a:ext cx="6078944" cy="460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AA529A-DF1F-785F-04BC-B423CC431D47}"/>
              </a:ext>
            </a:extLst>
          </p:cNvPr>
          <p:cNvSpPr txBox="1"/>
          <p:nvPr/>
        </p:nvSpPr>
        <p:spPr>
          <a:xfrm>
            <a:off x="2206572" y="234880"/>
            <a:ext cx="8581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Random Forest Classifier on CSV dataset</a:t>
            </a:r>
          </a:p>
        </p:txBody>
      </p:sp>
    </p:spTree>
    <p:extLst>
      <p:ext uri="{BB962C8B-B14F-4D97-AF65-F5344CB8AC3E}">
        <p14:creationId xmlns:p14="http://schemas.microsoft.com/office/powerpoint/2010/main" val="51433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F85CDB-A072-A306-8579-A33AE53B17E6}"/>
              </a:ext>
            </a:extLst>
          </p:cNvPr>
          <p:cNvSpPr txBox="1"/>
          <p:nvPr/>
        </p:nvSpPr>
        <p:spPr>
          <a:xfrm>
            <a:off x="8366123" y="889146"/>
            <a:ext cx="842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SVM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141CF-A116-7F27-99E4-B466C59D4747}"/>
              </a:ext>
            </a:extLst>
          </p:cNvPr>
          <p:cNvSpPr txBox="1"/>
          <p:nvPr/>
        </p:nvSpPr>
        <p:spPr>
          <a:xfrm>
            <a:off x="1819861" y="884120"/>
            <a:ext cx="2117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Logistic </a:t>
            </a:r>
            <a:r>
              <a:rPr lang="en-IN" sz="2800" dirty="0" err="1">
                <a:latin typeface="+mj-lt"/>
              </a:rPr>
              <a:t>Regr</a:t>
            </a:r>
            <a:r>
              <a:rPr lang="en-IN" sz="2800" dirty="0">
                <a:latin typeface="+mj-lt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7C3AC-3E1D-8482-06F2-6A1C5054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820" y="1646802"/>
            <a:ext cx="3692641" cy="13413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9F721F-7BD6-33D3-B6F2-A7606774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80" y="3222615"/>
            <a:ext cx="2932119" cy="309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1D9EB6-B5B6-E132-EDA4-647DA232FAB7}"/>
              </a:ext>
            </a:extLst>
          </p:cNvPr>
          <p:cNvSpPr txBox="1"/>
          <p:nvPr/>
        </p:nvSpPr>
        <p:spPr>
          <a:xfrm>
            <a:off x="4104302" y="127085"/>
            <a:ext cx="3983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j-lt"/>
              </a:rPr>
              <a:t>Feature Extracted 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FADA70-62E3-6F4B-C33A-B58A8F6C1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69" y="1646802"/>
            <a:ext cx="3692642" cy="13413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FA9798-9ECB-3D14-8E08-4C217082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0" y="3227641"/>
            <a:ext cx="2932120" cy="309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45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</TotalTime>
  <Words>560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MINOR PROJECT PRESENTATION - MTE</vt:lpstr>
      <vt:lpstr>Introduction </vt:lpstr>
      <vt:lpstr>Problem Statements</vt:lpstr>
      <vt:lpstr>Requirements Engineering  </vt:lpstr>
      <vt:lpstr>Requirements Engineering  </vt:lpstr>
      <vt:lpstr>Development and Design</vt:lpstr>
      <vt:lpstr>Development and Design</vt:lpstr>
      <vt:lpstr>PowerPoint Presentation</vt:lpstr>
      <vt:lpstr>PowerPoint Presentation</vt:lpstr>
      <vt:lpstr>PowerPoint Presentation</vt:lpstr>
      <vt:lpstr>Real vs Fake Audio</vt:lpstr>
      <vt:lpstr>Development and Design</vt:lpstr>
      <vt:lpstr>Timeline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Computer Science And Engineering Department of Artificial Intelligence</dc:title>
  <dc:creator>Lokesh Malviya [MU - Jaipur]</dc:creator>
  <cp:lastModifiedBy>zerosiren |</cp:lastModifiedBy>
  <cp:revision>7</cp:revision>
  <dcterms:created xsi:type="dcterms:W3CDTF">2024-03-18T04:17:19Z</dcterms:created>
  <dcterms:modified xsi:type="dcterms:W3CDTF">2025-03-24T07:18:48Z</dcterms:modified>
</cp:coreProperties>
</file>