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1" d="100"/>
          <a:sy n="6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B697D-C1E9-464F-B42F-DCCEFB3248CE}" type="datetimeFigureOut">
              <a:rPr lang="en-US" smtClean="0"/>
              <a:t>8/1/2024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1EB86-3492-459B-9DE5-21DC9720E20F}" type="slidenum">
              <a:rPr lang="en-US" smtClean="0"/>
              <a:t>‹#›</a:t>
            </a:fld>
            <a:endParaRPr lang="en-US"/>
          </a:p>
        </p:txBody>
      </p:sp>
    </p:spTree>
    <p:extLst>
      <p:ext uri="{BB962C8B-B14F-4D97-AF65-F5344CB8AC3E}">
        <p14:creationId xmlns:p14="http://schemas.microsoft.com/office/powerpoint/2010/main" val="366917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91EB86-3492-459B-9DE5-21DC9720E20F}" type="slidenum">
              <a:rPr lang="en-US" smtClean="0"/>
              <a:t>12</a:t>
            </a:fld>
            <a:endParaRPr lang="en-US"/>
          </a:p>
        </p:txBody>
      </p:sp>
    </p:spTree>
    <p:extLst>
      <p:ext uri="{BB962C8B-B14F-4D97-AF65-F5344CB8AC3E}">
        <p14:creationId xmlns:p14="http://schemas.microsoft.com/office/powerpoint/2010/main" val="52182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8/1/2024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0410594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8/1/2024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89302929"/>
      </p:ext>
    </p:extLst>
  </p:cSld>
  <p:clrMap bg1="lt1" tx1="dk1" bg2="lt2" tx2="dk2" accent1="accent1" accent2="accent2" accent3="accent3" accent4="accent4" accent5="accent5" accent6="accent6" hlink="hlink" folHlink="folHlink"/>
  <p:sldLayoutIdLst>
    <p:sldLayoutId id="2147483719" r:id="rId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urple and white triangle pattern&#10;&#10;Description automatically generated">
            <a:extLst>
              <a:ext uri="{FF2B5EF4-FFF2-40B4-BE49-F238E27FC236}">
                <a16:creationId xmlns:a16="http://schemas.microsoft.com/office/drawing/2014/main" id="{5CBDCE40-0A45-12F0-3F48-49545F7AEAAA}"/>
              </a:ext>
            </a:extLst>
          </p:cNvPr>
          <p:cNvPicPr>
            <a:picLocks noChangeAspect="1"/>
          </p:cNvPicPr>
          <p:nvPr/>
        </p:nvPicPr>
        <p:blipFill>
          <a:blip r:embed="rId2">
            <a:alphaModFix/>
          </a:blip>
          <a:srcRect r="13759" b="-1"/>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a:extLst>
              <a:ext uri="{FF2B5EF4-FFF2-40B4-BE49-F238E27FC236}">
                <a16:creationId xmlns:a16="http://schemas.microsoft.com/office/drawing/2014/main" id="{1DE70317-3DC1-9482-C10E-15C88867B2A9}"/>
              </a:ext>
            </a:extLst>
          </p:cNvPr>
          <p:cNvSpPr>
            <a:spLocks noGrp="1"/>
          </p:cNvSpPr>
          <p:nvPr>
            <p:ph type="ctrTitle"/>
          </p:nvPr>
        </p:nvSpPr>
        <p:spPr>
          <a:xfrm>
            <a:off x="758952" y="834896"/>
            <a:ext cx="3447288" cy="3342290"/>
          </a:xfrm>
        </p:spPr>
        <p:txBody>
          <a:bodyPr anchor="b">
            <a:normAutofit/>
          </a:bodyPr>
          <a:lstStyle/>
          <a:p>
            <a:r>
              <a:rPr lang="en-US" sz="5400" dirty="0"/>
              <a:t>Selectors in jQuery</a:t>
            </a:r>
          </a:p>
        </p:txBody>
      </p:sp>
      <p:sp>
        <p:nvSpPr>
          <p:cNvPr id="3" name="Subtitle 2">
            <a:extLst>
              <a:ext uri="{FF2B5EF4-FFF2-40B4-BE49-F238E27FC236}">
                <a16:creationId xmlns:a16="http://schemas.microsoft.com/office/drawing/2014/main" id="{ACF93982-8708-EE2C-8EA5-384B6987F44A}"/>
              </a:ext>
            </a:extLst>
          </p:cNvPr>
          <p:cNvSpPr>
            <a:spLocks noGrp="1"/>
          </p:cNvSpPr>
          <p:nvPr>
            <p:ph type="subTitle" idx="1"/>
          </p:nvPr>
        </p:nvSpPr>
        <p:spPr>
          <a:xfrm>
            <a:off x="758953" y="4660288"/>
            <a:ext cx="3447287" cy="1126364"/>
          </a:xfrm>
        </p:spPr>
        <p:txBody>
          <a:bodyPr anchor="t">
            <a:normAutofit/>
          </a:bodyPr>
          <a:lstStyle/>
          <a:p>
            <a:r>
              <a:rPr lang="en-US" dirty="0"/>
              <a:t>  </a:t>
            </a:r>
          </a:p>
        </p:txBody>
      </p:sp>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5586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6" name="Rectangle 1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DD0BACA-CE1B-0DC1-3659-701D90C76F44}"/>
              </a:ext>
            </a:extLst>
          </p:cNvPr>
          <p:cNvSpPr>
            <a:spLocks noGrp="1"/>
          </p:cNvSpPr>
          <p:nvPr>
            <p:ph type="ctrTitle"/>
          </p:nvPr>
        </p:nvSpPr>
        <p:spPr>
          <a:xfrm>
            <a:off x="758953" y="1063256"/>
            <a:ext cx="3382050" cy="4558954"/>
          </a:xfrm>
        </p:spPr>
        <p:txBody>
          <a:bodyPr vert="horz" lIns="91440" tIns="45720" rIns="91440" bIns="45720" rtlCol="0" anchor="ctr">
            <a:normAutofit/>
          </a:bodyPr>
          <a:lstStyle/>
          <a:p>
            <a:r>
              <a:rPr lang="en-US" sz="6000" i="1" kern="1200" spc="100" baseline="0">
                <a:solidFill>
                  <a:schemeClr val="bg1"/>
                </a:solidFill>
                <a:latin typeface="+mj-lt"/>
                <a:ea typeface="+mj-ea"/>
                <a:cs typeface="+mj-cs"/>
              </a:rPr>
              <a:t>$(this)</a:t>
            </a:r>
          </a:p>
        </p:txBody>
      </p:sp>
      <p:sp useBgFill="1">
        <p:nvSpPr>
          <p:cNvPr id="20" name="Freeform: Shape 19">
            <a:extLst>
              <a:ext uri="{FF2B5EF4-FFF2-40B4-BE49-F238E27FC236}">
                <a16:creationId xmlns:a16="http://schemas.microsoft.com/office/drawing/2014/main" id="{B96B26CA-9949-4D9C-A2F3-DB3CA283A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Subtitle 2">
            <a:extLst>
              <a:ext uri="{FF2B5EF4-FFF2-40B4-BE49-F238E27FC236}">
                <a16:creationId xmlns:a16="http://schemas.microsoft.com/office/drawing/2014/main" id="{99EE9698-3090-088E-5623-E964E7359280}"/>
              </a:ext>
            </a:extLst>
          </p:cNvPr>
          <p:cNvSpPr>
            <a:spLocks/>
          </p:cNvSpPr>
          <p:nvPr/>
        </p:nvSpPr>
        <p:spPr>
          <a:xfrm>
            <a:off x="6378775" y="106553"/>
            <a:ext cx="5708122" cy="1554081"/>
          </a:xfrm>
          <a:prstGeom prst="rect">
            <a:avLst/>
          </a:prstGeom>
        </p:spPr>
        <p:txBody>
          <a:bodyPr>
            <a:normAutofit fontScale="92500" lnSpcReduction="10000"/>
          </a:bodyPr>
          <a:lstStyle/>
          <a:p>
            <a:pPr defTabSz="237744">
              <a:spcAft>
                <a:spcPts val="600"/>
              </a:spcAft>
            </a:pPr>
            <a:r>
              <a:rPr lang="en-US" b="1" kern="1200" dirty="0">
                <a:solidFill>
                  <a:schemeClr val="tx1"/>
                </a:solidFill>
                <a:latin typeface="+mn-lt"/>
                <a:ea typeface="+mn-ea"/>
                <a:cs typeface="+mn-cs"/>
              </a:rPr>
              <a:t>In jQuery, $(this) is a concept that refers to the current jQuery object in the scope of the function in which it is being used. It is commonly used in event handlers and other functions to refer to the element that triggered the event or to distinguish between elements in a selection.</a:t>
            </a:r>
            <a:endParaRPr lang="en-US" sz="4400" b="1" dirty="0"/>
          </a:p>
        </p:txBody>
      </p:sp>
      <p:sp>
        <p:nvSpPr>
          <p:cNvPr id="9" name="TextBox 8">
            <a:extLst>
              <a:ext uri="{FF2B5EF4-FFF2-40B4-BE49-F238E27FC236}">
                <a16:creationId xmlns:a16="http://schemas.microsoft.com/office/drawing/2014/main" id="{D3C99FC6-2C3C-76F3-B0E5-159247990522}"/>
              </a:ext>
            </a:extLst>
          </p:cNvPr>
          <p:cNvSpPr txBox="1"/>
          <p:nvPr/>
        </p:nvSpPr>
        <p:spPr>
          <a:xfrm>
            <a:off x="5678283" y="1657745"/>
            <a:ext cx="6282489" cy="5170646"/>
          </a:xfrm>
          <a:prstGeom prst="rect">
            <a:avLst/>
          </a:prstGeom>
          <a:noFill/>
        </p:spPr>
        <p:txBody>
          <a:bodyPr wrap="square">
            <a:spAutoFit/>
          </a:bodyPr>
          <a:lstStyle/>
          <a:p>
            <a:pPr defTabSz="237744">
              <a:spcAft>
                <a:spcPts val="600"/>
              </a:spcAft>
            </a:pPr>
            <a:r>
              <a:rPr lang="en-US" sz="1200" b="1" u="sng" kern="1200" dirty="0">
                <a:solidFill>
                  <a:schemeClr val="tx1"/>
                </a:solidFill>
                <a:latin typeface="+mn-lt"/>
                <a:ea typeface="+mn-ea"/>
                <a:cs typeface="+mn-cs"/>
              </a:rPr>
              <a:t>For Example:</a:t>
            </a:r>
          </a:p>
          <a:p>
            <a:pPr defTabSz="237744">
              <a:spcAft>
                <a:spcPts val="600"/>
              </a:spcAft>
            </a:pPr>
            <a:r>
              <a:rPr lang="en-US" sz="1200" b="1" kern="1200" dirty="0">
                <a:solidFill>
                  <a:schemeClr val="tx1"/>
                </a:solidFill>
                <a:latin typeface="+mn-lt"/>
                <a:ea typeface="+mn-ea"/>
                <a:cs typeface="+mn-cs"/>
              </a:rPr>
              <a:t>&lt;!DOCTYPE html&gt;</a:t>
            </a:r>
          </a:p>
          <a:p>
            <a:pPr defTabSz="237744">
              <a:spcAft>
                <a:spcPts val="600"/>
              </a:spcAft>
            </a:pPr>
            <a:r>
              <a:rPr lang="en-US" sz="1200" b="1" kern="1200" dirty="0">
                <a:solidFill>
                  <a:schemeClr val="tx1"/>
                </a:solidFill>
                <a:latin typeface="+mn-lt"/>
                <a:ea typeface="+mn-ea"/>
                <a:cs typeface="+mn-cs"/>
              </a:rPr>
              <a:t>&lt;html lang="</a:t>
            </a:r>
            <a:r>
              <a:rPr lang="en-US" sz="1200" b="1" kern="1200" dirty="0" err="1">
                <a:solidFill>
                  <a:schemeClr val="tx1"/>
                </a:solidFill>
                <a:latin typeface="+mn-lt"/>
                <a:ea typeface="+mn-ea"/>
                <a:cs typeface="+mn-cs"/>
              </a:rPr>
              <a:t>en</a:t>
            </a:r>
            <a:r>
              <a:rPr lang="en-US" sz="1200" b="1" kern="1200" dirty="0">
                <a:solidFill>
                  <a:schemeClr val="tx1"/>
                </a:solidFill>
                <a:latin typeface="+mn-lt"/>
                <a:ea typeface="+mn-ea"/>
                <a:cs typeface="+mn-cs"/>
              </a:rPr>
              <a:t>"&gt;</a:t>
            </a:r>
          </a:p>
          <a:p>
            <a:pPr defTabSz="237744">
              <a:spcAft>
                <a:spcPts val="600"/>
              </a:spcAft>
            </a:pPr>
            <a:r>
              <a:rPr lang="en-US" sz="1200" b="1" kern="1200" dirty="0">
                <a:solidFill>
                  <a:schemeClr val="tx1"/>
                </a:solidFill>
                <a:latin typeface="+mn-lt"/>
                <a:ea typeface="+mn-ea"/>
                <a:cs typeface="+mn-cs"/>
              </a:rPr>
              <a:t>&lt;head&gt;</a:t>
            </a:r>
          </a:p>
          <a:p>
            <a:pPr defTabSz="237744">
              <a:spcAft>
                <a:spcPts val="600"/>
              </a:spcAft>
            </a:pPr>
            <a:r>
              <a:rPr lang="en-US" sz="1200" b="1" kern="1200" dirty="0">
                <a:solidFill>
                  <a:schemeClr val="tx1"/>
                </a:solidFill>
                <a:latin typeface="+mn-lt"/>
                <a:ea typeface="+mn-ea"/>
                <a:cs typeface="+mn-cs"/>
              </a:rPr>
              <a:t>&lt;meta charset="UTF-8"&gt;</a:t>
            </a:r>
          </a:p>
          <a:p>
            <a:pPr defTabSz="237744">
              <a:spcAft>
                <a:spcPts val="600"/>
              </a:spcAft>
            </a:pPr>
            <a:r>
              <a:rPr lang="en-US" sz="1200" b="1" kern="1200" dirty="0">
                <a:solidFill>
                  <a:schemeClr val="tx1"/>
                </a:solidFill>
                <a:latin typeface="+mn-lt"/>
                <a:ea typeface="+mn-ea"/>
                <a:cs typeface="+mn-cs"/>
              </a:rPr>
              <a:t>&lt;title&gt;jQuery $(this) Example&lt;/title&gt;</a:t>
            </a:r>
          </a:p>
          <a:p>
            <a:pPr defTabSz="237744">
              <a:spcAft>
                <a:spcPts val="600"/>
              </a:spcAft>
            </a:pPr>
            <a:r>
              <a:rPr lang="en-US" sz="1200" b="1" kern="1200" dirty="0">
                <a:solidFill>
                  <a:schemeClr val="tx1"/>
                </a:solidFill>
                <a:latin typeface="+mn-lt"/>
                <a:ea typeface="+mn-ea"/>
                <a:cs typeface="+mn-cs"/>
              </a:rPr>
              <a:t>&lt;script </a:t>
            </a:r>
            <a:r>
              <a:rPr lang="en-US" sz="1200" b="1" kern="1200" dirty="0" err="1">
                <a:solidFill>
                  <a:schemeClr val="tx1"/>
                </a:solidFill>
                <a:latin typeface="+mn-lt"/>
                <a:ea typeface="+mn-ea"/>
                <a:cs typeface="+mn-cs"/>
              </a:rPr>
              <a:t>src</a:t>
            </a:r>
            <a:r>
              <a:rPr lang="en-US" sz="1200" b="1" kern="1200" dirty="0">
                <a:solidFill>
                  <a:schemeClr val="tx1"/>
                </a:solidFill>
                <a:latin typeface="+mn-lt"/>
                <a:ea typeface="+mn-ea"/>
                <a:cs typeface="+mn-cs"/>
              </a:rPr>
              <a:t>="https://ajax.googleapis.com/ajax/libs/</a:t>
            </a:r>
            <a:r>
              <a:rPr lang="en-US" sz="1200" b="1" kern="1200" dirty="0" err="1">
                <a:solidFill>
                  <a:schemeClr val="tx1"/>
                </a:solidFill>
                <a:latin typeface="+mn-lt"/>
                <a:ea typeface="+mn-ea"/>
                <a:cs typeface="+mn-cs"/>
              </a:rPr>
              <a:t>jquery</a:t>
            </a:r>
            <a:r>
              <a:rPr lang="en-US" sz="1200" b="1" kern="1200" dirty="0">
                <a:solidFill>
                  <a:schemeClr val="tx1"/>
                </a:solidFill>
                <a:latin typeface="+mn-lt"/>
                <a:ea typeface="+mn-ea"/>
                <a:cs typeface="+mn-cs"/>
              </a:rPr>
              <a:t>/3.5.1/jquery.min.js"&gt;&lt;/script&gt;</a:t>
            </a:r>
          </a:p>
          <a:p>
            <a:pPr defTabSz="237744">
              <a:spcAft>
                <a:spcPts val="600"/>
              </a:spcAft>
            </a:pPr>
            <a:r>
              <a:rPr lang="en-US" sz="1200" b="1" kern="1200" dirty="0">
                <a:solidFill>
                  <a:schemeClr val="tx1"/>
                </a:solidFill>
                <a:latin typeface="+mn-lt"/>
                <a:ea typeface="+mn-ea"/>
                <a:cs typeface="+mn-cs"/>
              </a:rPr>
              <a:t>&lt;script&gt;</a:t>
            </a:r>
          </a:p>
          <a:p>
            <a:pPr defTabSz="237744">
              <a:spcAft>
                <a:spcPts val="600"/>
              </a:spcAft>
            </a:pPr>
            <a:r>
              <a:rPr lang="en-US" sz="1200" b="1" kern="1200" dirty="0">
                <a:solidFill>
                  <a:schemeClr val="tx1"/>
                </a:solidFill>
                <a:latin typeface="+mn-lt"/>
                <a:ea typeface="+mn-ea"/>
                <a:cs typeface="+mn-cs"/>
              </a:rPr>
              <a:t>$(document).ready(function(){</a:t>
            </a:r>
          </a:p>
          <a:p>
            <a:pPr defTabSz="237744">
              <a:spcAft>
                <a:spcPts val="600"/>
              </a:spcAft>
            </a:pPr>
            <a:r>
              <a:rPr lang="en-US" sz="1200" b="1" kern="1200" dirty="0">
                <a:solidFill>
                  <a:schemeClr val="tx1"/>
                </a:solidFill>
                <a:latin typeface="+mn-lt"/>
                <a:ea typeface="+mn-ea"/>
                <a:cs typeface="+mn-cs"/>
              </a:rPr>
              <a:t>    $("button").click(function(){</a:t>
            </a:r>
          </a:p>
          <a:p>
            <a:pPr defTabSz="237744">
              <a:spcAft>
                <a:spcPts val="600"/>
              </a:spcAft>
            </a:pPr>
            <a:r>
              <a:rPr lang="en-US" sz="1200" b="1" kern="1200" dirty="0">
                <a:solidFill>
                  <a:schemeClr val="tx1"/>
                </a:solidFill>
                <a:latin typeface="+mn-lt"/>
                <a:ea typeface="+mn-ea"/>
                <a:cs typeface="+mn-cs"/>
              </a:rPr>
              <a:t>        $(this).hide(); // Hides the button that was clicked</a:t>
            </a:r>
          </a:p>
          <a:p>
            <a:pPr defTabSz="237744">
              <a:spcAft>
                <a:spcPts val="600"/>
              </a:spcAft>
            </a:pPr>
            <a:r>
              <a:rPr lang="en-US" sz="1200" b="1" kern="1200" dirty="0">
                <a:solidFill>
                  <a:schemeClr val="tx1"/>
                </a:solidFill>
                <a:latin typeface="+mn-lt"/>
                <a:ea typeface="+mn-ea"/>
                <a:cs typeface="+mn-cs"/>
              </a:rPr>
              <a:t>    });</a:t>
            </a:r>
          </a:p>
          <a:p>
            <a:pPr defTabSz="237744">
              <a:spcAft>
                <a:spcPts val="600"/>
              </a:spcAft>
            </a:pPr>
            <a:r>
              <a:rPr lang="en-US" sz="1200" b="1" kern="1200" dirty="0">
                <a:solidFill>
                  <a:schemeClr val="tx1"/>
                </a:solidFill>
                <a:latin typeface="+mn-lt"/>
                <a:ea typeface="+mn-ea"/>
                <a:cs typeface="+mn-cs"/>
              </a:rPr>
              <a:t>});</a:t>
            </a:r>
          </a:p>
          <a:p>
            <a:pPr defTabSz="237744">
              <a:spcAft>
                <a:spcPts val="600"/>
              </a:spcAft>
            </a:pPr>
            <a:r>
              <a:rPr lang="en-US" sz="1200" b="1" kern="1200" dirty="0">
                <a:solidFill>
                  <a:schemeClr val="tx1"/>
                </a:solidFill>
                <a:latin typeface="+mn-lt"/>
                <a:ea typeface="+mn-ea"/>
                <a:cs typeface="+mn-cs"/>
              </a:rPr>
              <a:t>&lt;/script&gt;</a:t>
            </a:r>
          </a:p>
          <a:p>
            <a:pPr defTabSz="237744">
              <a:spcAft>
                <a:spcPts val="600"/>
              </a:spcAft>
            </a:pPr>
            <a:r>
              <a:rPr lang="en-US" sz="1200" b="1" kern="1200" dirty="0">
                <a:solidFill>
                  <a:schemeClr val="tx1"/>
                </a:solidFill>
                <a:latin typeface="+mn-lt"/>
                <a:ea typeface="+mn-ea"/>
                <a:cs typeface="+mn-cs"/>
              </a:rPr>
              <a:t>&lt;/head&gt;</a:t>
            </a:r>
          </a:p>
          <a:p>
            <a:pPr defTabSz="237744">
              <a:spcAft>
                <a:spcPts val="600"/>
              </a:spcAft>
            </a:pPr>
            <a:r>
              <a:rPr lang="en-US" sz="1200" b="1" kern="1200" dirty="0">
                <a:solidFill>
                  <a:schemeClr val="tx1"/>
                </a:solidFill>
                <a:latin typeface="+mn-lt"/>
                <a:ea typeface="+mn-ea"/>
                <a:cs typeface="+mn-cs"/>
              </a:rPr>
              <a:t>&lt;body&gt;</a:t>
            </a:r>
          </a:p>
          <a:p>
            <a:pPr defTabSz="237744">
              <a:spcAft>
                <a:spcPts val="600"/>
              </a:spcAft>
            </a:pPr>
            <a:r>
              <a:rPr lang="en-US" sz="1200" b="1" kern="1200" dirty="0">
                <a:solidFill>
                  <a:schemeClr val="tx1"/>
                </a:solidFill>
                <a:latin typeface="+mn-lt"/>
                <a:ea typeface="+mn-ea"/>
                <a:cs typeface="+mn-cs"/>
              </a:rPr>
              <a:t>&lt;button&gt;Button 1&lt;/button&gt; &lt;button&gt;Button 2&lt;/button&gt;</a:t>
            </a:r>
          </a:p>
          <a:p>
            <a:pPr defTabSz="237744">
              <a:spcAft>
                <a:spcPts val="600"/>
              </a:spcAft>
            </a:pPr>
            <a:r>
              <a:rPr lang="en-US" sz="1200" b="1" kern="1200" dirty="0">
                <a:solidFill>
                  <a:schemeClr val="tx1"/>
                </a:solidFill>
                <a:latin typeface="+mn-lt"/>
                <a:ea typeface="+mn-ea"/>
                <a:cs typeface="+mn-cs"/>
              </a:rPr>
              <a:t>&lt;button&gt;Button 3&lt;/button&gt; &lt;/body&gt;</a:t>
            </a:r>
          </a:p>
          <a:p>
            <a:pPr defTabSz="237744">
              <a:spcAft>
                <a:spcPts val="600"/>
              </a:spcAft>
            </a:pPr>
            <a:r>
              <a:rPr lang="en-US" sz="1200" b="1" kern="1200" dirty="0">
                <a:solidFill>
                  <a:schemeClr val="tx1"/>
                </a:solidFill>
                <a:latin typeface="+mn-lt"/>
                <a:ea typeface="+mn-ea"/>
                <a:cs typeface="+mn-cs"/>
              </a:rPr>
              <a:t>&lt;/html&gt;</a:t>
            </a:r>
            <a:endParaRPr lang="en-US" sz="3200" b="1" dirty="0"/>
          </a:p>
        </p:txBody>
      </p:sp>
    </p:spTree>
    <p:extLst>
      <p:ext uri="{BB962C8B-B14F-4D97-AF65-F5344CB8AC3E}">
        <p14:creationId xmlns:p14="http://schemas.microsoft.com/office/powerpoint/2010/main" val="309539078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6C70-A9FD-8C56-4198-B83D0079FF69}"/>
              </a:ext>
            </a:extLst>
          </p:cNvPr>
          <p:cNvSpPr>
            <a:spLocks noGrp="1"/>
          </p:cNvSpPr>
          <p:nvPr>
            <p:ph type="ctrTitle"/>
          </p:nvPr>
        </p:nvSpPr>
        <p:spPr>
          <a:xfrm>
            <a:off x="1078992" y="1143000"/>
            <a:ext cx="10808208" cy="2481943"/>
          </a:xfrm>
        </p:spPr>
        <p:txBody>
          <a:bodyPr>
            <a:normAutofit/>
          </a:bodyPr>
          <a:lstStyle/>
          <a:p>
            <a:r>
              <a:rPr lang="en-US" dirty="0"/>
              <a:t>Practical Applications of jQuery</a:t>
            </a:r>
          </a:p>
        </p:txBody>
      </p:sp>
      <p:sp>
        <p:nvSpPr>
          <p:cNvPr id="3" name="Subtitle 2">
            <a:extLst>
              <a:ext uri="{FF2B5EF4-FFF2-40B4-BE49-F238E27FC236}">
                <a16:creationId xmlns:a16="http://schemas.microsoft.com/office/drawing/2014/main" id="{32EC5730-4C73-4833-8455-EA88D6A8AE42}"/>
              </a:ext>
            </a:extLst>
          </p:cNvPr>
          <p:cNvSpPr>
            <a:spLocks noGrp="1"/>
          </p:cNvSpPr>
          <p:nvPr>
            <p:ph type="subTitle" idx="1"/>
          </p:nvPr>
        </p:nvSpPr>
        <p:spPr>
          <a:xfrm>
            <a:off x="1078991" y="3428999"/>
            <a:ext cx="10661251" cy="3102429"/>
          </a:xfrm>
        </p:spPr>
        <p:txBody>
          <a:bodyPr>
            <a:normAutofit/>
          </a:bodyPr>
          <a:lstStyle/>
          <a:p>
            <a:pPr marL="457200" indent="-457200">
              <a:buAutoNum type="arabicPeriod"/>
            </a:pPr>
            <a:r>
              <a:rPr lang="en-US" sz="2400" b="1" dirty="0"/>
              <a:t>DOM Manipulation: </a:t>
            </a:r>
            <a:r>
              <a:rPr lang="en-US" sz="2400" dirty="0"/>
              <a:t>Easily find elements to manipulate their content, style, or attributes.</a:t>
            </a:r>
          </a:p>
          <a:p>
            <a:pPr marL="457200" indent="-457200">
              <a:buAutoNum type="arabicPeriod"/>
            </a:pPr>
            <a:r>
              <a:rPr lang="en-US" sz="2400" b="1" dirty="0"/>
              <a:t>Event Handling:</a:t>
            </a:r>
            <a:r>
              <a:rPr lang="en-US" sz="2400" dirty="0"/>
              <a:t> Attach event handlers to elements selected by various criteria.</a:t>
            </a:r>
          </a:p>
          <a:p>
            <a:pPr marL="457200" indent="-457200">
              <a:buAutoNum type="arabicPeriod"/>
            </a:pPr>
            <a:r>
              <a:rPr lang="en-US" sz="2400" b="1" dirty="0"/>
              <a:t>Animation: </a:t>
            </a:r>
            <a:r>
              <a:rPr lang="en-US" sz="2400" dirty="0"/>
              <a:t>Apply effects and animations to selected elements.</a:t>
            </a:r>
          </a:p>
          <a:p>
            <a:pPr marL="457200" indent="-457200">
              <a:buAutoNum type="arabicPeriod"/>
            </a:pPr>
            <a:r>
              <a:rPr lang="en-US" sz="2400" b="1" dirty="0"/>
              <a:t>Form Validation: </a:t>
            </a:r>
            <a:r>
              <a:rPr lang="en-US" sz="2400" dirty="0"/>
              <a:t>Quickly select and validate form elements based on their type or attributes.</a:t>
            </a:r>
          </a:p>
        </p:txBody>
      </p:sp>
    </p:spTree>
    <p:extLst>
      <p:ext uri="{BB962C8B-B14F-4D97-AF65-F5344CB8AC3E}">
        <p14:creationId xmlns:p14="http://schemas.microsoft.com/office/powerpoint/2010/main" val="266022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5C747-D1FB-FA96-D5C9-4B46FC17A234}"/>
              </a:ext>
            </a:extLst>
          </p:cNvPr>
          <p:cNvSpPr>
            <a:spLocks noGrp="1"/>
          </p:cNvSpPr>
          <p:nvPr>
            <p:ph type="ctrTitle"/>
          </p:nvPr>
        </p:nvSpPr>
        <p:spPr>
          <a:xfrm>
            <a:off x="6096000" y="1870118"/>
            <a:ext cx="5364937" cy="3339390"/>
          </a:xfrm>
        </p:spPr>
        <p:txBody>
          <a:bodyPr anchor="ctr">
            <a:normAutofit/>
          </a:bodyPr>
          <a:lstStyle/>
          <a:p>
            <a:r>
              <a:rPr lang="en-US" sz="6000" dirty="0">
                <a:solidFill>
                  <a:schemeClr val="bg1"/>
                </a:solidFill>
              </a:rPr>
              <a:t>THANK YOU</a:t>
            </a:r>
          </a:p>
        </p:txBody>
      </p:sp>
      <p:sp>
        <p:nvSpPr>
          <p:cNvPr id="3" name="Subtitle 2">
            <a:extLst>
              <a:ext uri="{FF2B5EF4-FFF2-40B4-BE49-F238E27FC236}">
                <a16:creationId xmlns:a16="http://schemas.microsoft.com/office/drawing/2014/main" id="{C0E02C53-00BD-B9D6-2E60-13151E4AF1CE}"/>
              </a:ext>
            </a:extLst>
          </p:cNvPr>
          <p:cNvSpPr>
            <a:spLocks noGrp="1"/>
          </p:cNvSpPr>
          <p:nvPr>
            <p:ph type="subTitle" idx="1"/>
          </p:nvPr>
        </p:nvSpPr>
        <p:spPr>
          <a:xfrm>
            <a:off x="5978915" y="4876803"/>
            <a:ext cx="5364936" cy="909848"/>
          </a:xfrm>
        </p:spPr>
        <p:txBody>
          <a:bodyPr anchor="t">
            <a:normAutofit/>
          </a:bodyPr>
          <a:lstStyle/>
          <a:p>
            <a:r>
              <a:rPr lang="en-US" dirty="0">
                <a:solidFill>
                  <a:schemeClr val="bg1"/>
                </a:solidFill>
              </a:rPr>
              <a:t> </a:t>
            </a:r>
          </a:p>
        </p:txBody>
      </p:sp>
      <p:sp>
        <p:nvSpPr>
          <p:cNvPr id="19" name="Freeform: Shape 11">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Graphic 6" descr="Accept">
            <a:extLst>
              <a:ext uri="{FF2B5EF4-FFF2-40B4-BE49-F238E27FC236}">
                <a16:creationId xmlns:a16="http://schemas.microsoft.com/office/drawing/2014/main" id="{9AE41A9F-931B-EC26-703D-0041EBFB23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401" y="1793908"/>
            <a:ext cx="3491811" cy="3491811"/>
          </a:xfrm>
          <a:prstGeom prst="rect">
            <a:avLst/>
          </a:prstGeom>
        </p:spPr>
      </p:pic>
      <p:cxnSp>
        <p:nvCxnSpPr>
          <p:cNvPr id="21" name="Straight Connector 13">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9572460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4ABAC-C3F9-F920-7312-97154E5E3AED}"/>
              </a:ext>
            </a:extLst>
          </p:cNvPr>
          <p:cNvSpPr>
            <a:spLocks noGrp="1"/>
          </p:cNvSpPr>
          <p:nvPr>
            <p:ph type="ctrTitle"/>
          </p:nvPr>
        </p:nvSpPr>
        <p:spPr>
          <a:xfrm>
            <a:off x="916564" y="1074420"/>
            <a:ext cx="6072246" cy="4709160"/>
          </a:xfrm>
        </p:spPr>
        <p:txBody>
          <a:bodyPr anchor="ctr">
            <a:normAutofit/>
          </a:bodyPr>
          <a:lstStyle/>
          <a:p>
            <a:pPr algn="r"/>
            <a:r>
              <a:rPr lang="en-US" dirty="0"/>
              <a:t>Why do we use selectors in jQuery?</a:t>
            </a:r>
          </a:p>
        </p:txBody>
      </p:sp>
      <p:sp>
        <p:nvSpPr>
          <p:cNvPr id="3" name="Subtitle 2">
            <a:extLst>
              <a:ext uri="{FF2B5EF4-FFF2-40B4-BE49-F238E27FC236}">
                <a16:creationId xmlns:a16="http://schemas.microsoft.com/office/drawing/2014/main" id="{4B192480-1015-34B4-0E6F-8803DDC24C18}"/>
              </a:ext>
            </a:extLst>
          </p:cNvPr>
          <p:cNvSpPr>
            <a:spLocks noGrp="1"/>
          </p:cNvSpPr>
          <p:nvPr>
            <p:ph type="subTitle" idx="1"/>
          </p:nvPr>
        </p:nvSpPr>
        <p:spPr>
          <a:xfrm>
            <a:off x="7905373" y="1074420"/>
            <a:ext cx="3457605" cy="4709160"/>
          </a:xfrm>
        </p:spPr>
        <p:txBody>
          <a:bodyPr anchor="ctr">
            <a:normAutofit/>
          </a:bodyPr>
          <a:lstStyle/>
          <a:p>
            <a:r>
              <a:rPr lang="en-US" b="0" i="0">
                <a:effectLst/>
                <a:latin typeface="Open Sans" panose="020B0606030504020204" pitchFamily="34" charset="0"/>
              </a:rPr>
              <a:t>Selectors allow you to select and manipulate HTML elements based on their attributes, content, or relationship in the DOM (Document Object Model).</a:t>
            </a:r>
            <a:endParaRPr lang="en-US"/>
          </a:p>
        </p:txBody>
      </p:sp>
      <p:cxnSp>
        <p:nvCxnSpPr>
          <p:cNvPr id="10" name="Straight Connector 9">
            <a:extLst>
              <a:ext uri="{FF2B5EF4-FFF2-40B4-BE49-F238E27FC236}">
                <a16:creationId xmlns:a16="http://schemas.microsoft.com/office/drawing/2014/main" id="{8CE3FEC8-6867-4FFD-9D09-065F2D54A3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705855" y="3429000"/>
            <a:ext cx="3657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4865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5AD27-7597-5B36-02F3-67E5E1B4B91B}"/>
              </a:ext>
            </a:extLst>
          </p:cNvPr>
          <p:cNvSpPr>
            <a:spLocks noGrp="1"/>
          </p:cNvSpPr>
          <p:nvPr>
            <p:ph type="ctrTitle"/>
          </p:nvPr>
        </p:nvSpPr>
        <p:spPr>
          <a:xfrm>
            <a:off x="5978914" y="893935"/>
            <a:ext cx="5364937" cy="3339390"/>
          </a:xfrm>
        </p:spPr>
        <p:txBody>
          <a:bodyPr anchor="ctr">
            <a:normAutofit/>
          </a:bodyPr>
          <a:lstStyle/>
          <a:p>
            <a:r>
              <a:rPr lang="en-US" sz="6000">
                <a:solidFill>
                  <a:schemeClr val="bg1"/>
                </a:solidFill>
              </a:rPr>
              <a:t>Element Selector</a:t>
            </a:r>
          </a:p>
        </p:txBody>
      </p:sp>
      <p:sp>
        <p:nvSpPr>
          <p:cNvPr id="3" name="Subtitle 2">
            <a:extLst>
              <a:ext uri="{FF2B5EF4-FFF2-40B4-BE49-F238E27FC236}">
                <a16:creationId xmlns:a16="http://schemas.microsoft.com/office/drawing/2014/main" id="{871339BD-FCB3-1B5B-DD76-00B58C8B4E89}"/>
              </a:ext>
            </a:extLst>
          </p:cNvPr>
          <p:cNvSpPr>
            <a:spLocks noGrp="1"/>
          </p:cNvSpPr>
          <p:nvPr>
            <p:ph type="subTitle" idx="1"/>
          </p:nvPr>
        </p:nvSpPr>
        <p:spPr>
          <a:xfrm>
            <a:off x="5978915" y="4876803"/>
            <a:ext cx="5364936" cy="1491340"/>
          </a:xfrm>
        </p:spPr>
        <p:txBody>
          <a:bodyPr anchor="t">
            <a:normAutofit/>
          </a:bodyPr>
          <a:lstStyle/>
          <a:p>
            <a:r>
              <a:rPr lang="en-US" sz="2400" dirty="0">
                <a:solidFill>
                  <a:schemeClr val="bg1"/>
                </a:solidFill>
              </a:rPr>
              <a:t>The jQuery element selector selects elements based on the element name.</a:t>
            </a:r>
          </a:p>
          <a:p>
            <a:endParaRPr lang="en-US" dirty="0">
              <a:solidFill>
                <a:schemeClr val="bg1"/>
              </a:solidFill>
            </a:endParaRPr>
          </a:p>
          <a:p>
            <a:endParaRPr lang="en-US" dirty="0">
              <a:solidFill>
                <a:schemeClr val="bg1"/>
              </a:solidFill>
            </a:endParaRPr>
          </a:p>
        </p:txBody>
      </p:sp>
      <p:sp>
        <p:nvSpPr>
          <p:cNvPr id="12" name="Freeform: Shape 11">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omputer code with black text&#10;&#10;Description automatically generated">
            <a:extLst>
              <a:ext uri="{FF2B5EF4-FFF2-40B4-BE49-F238E27FC236}">
                <a16:creationId xmlns:a16="http://schemas.microsoft.com/office/drawing/2014/main" id="{ACB984EA-80FC-C6EA-F240-D488310BC29B}"/>
              </a:ext>
            </a:extLst>
          </p:cNvPr>
          <p:cNvPicPr>
            <a:picLocks noChangeAspect="1"/>
          </p:cNvPicPr>
          <p:nvPr/>
        </p:nvPicPr>
        <p:blipFill>
          <a:blip r:embed="rId2"/>
          <a:stretch>
            <a:fillRect/>
          </a:stretch>
        </p:blipFill>
        <p:spPr>
          <a:xfrm>
            <a:off x="0" y="2299703"/>
            <a:ext cx="4947557" cy="2288807"/>
          </a:xfrm>
          <a:prstGeom prst="rect">
            <a:avLst/>
          </a:prstGeom>
        </p:spPr>
      </p:pic>
      <p:cxnSp>
        <p:nvCxnSpPr>
          <p:cNvPr id="14" name="Straight Connector 13">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2800343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5AD27-7597-5B36-02F3-67E5E1B4B91B}"/>
              </a:ext>
            </a:extLst>
          </p:cNvPr>
          <p:cNvSpPr>
            <a:spLocks noGrp="1"/>
          </p:cNvSpPr>
          <p:nvPr>
            <p:ph type="ctrTitle"/>
          </p:nvPr>
        </p:nvSpPr>
        <p:spPr>
          <a:xfrm>
            <a:off x="5978914" y="893935"/>
            <a:ext cx="5364937" cy="3339390"/>
          </a:xfrm>
        </p:spPr>
        <p:txBody>
          <a:bodyPr anchor="ctr">
            <a:normAutofit/>
          </a:bodyPr>
          <a:lstStyle/>
          <a:p>
            <a:r>
              <a:rPr lang="en-US" sz="6000">
                <a:solidFill>
                  <a:schemeClr val="bg1"/>
                </a:solidFill>
              </a:rPr>
              <a:t>ID Selector</a:t>
            </a:r>
            <a:endParaRPr lang="en-US" sz="6000" dirty="0">
              <a:solidFill>
                <a:schemeClr val="bg1"/>
              </a:solidFill>
            </a:endParaRPr>
          </a:p>
        </p:txBody>
      </p:sp>
      <p:sp>
        <p:nvSpPr>
          <p:cNvPr id="3" name="Subtitle 2">
            <a:extLst>
              <a:ext uri="{FF2B5EF4-FFF2-40B4-BE49-F238E27FC236}">
                <a16:creationId xmlns:a16="http://schemas.microsoft.com/office/drawing/2014/main" id="{871339BD-FCB3-1B5B-DD76-00B58C8B4E89}"/>
              </a:ext>
            </a:extLst>
          </p:cNvPr>
          <p:cNvSpPr>
            <a:spLocks noGrp="1"/>
          </p:cNvSpPr>
          <p:nvPr>
            <p:ph type="subTitle" idx="1"/>
          </p:nvPr>
        </p:nvSpPr>
        <p:spPr>
          <a:xfrm>
            <a:off x="5978915" y="4876802"/>
            <a:ext cx="5364936" cy="1475011"/>
          </a:xfrm>
        </p:spPr>
        <p:txBody>
          <a:bodyPr anchor="t">
            <a:normAutofit/>
          </a:bodyPr>
          <a:lstStyle/>
          <a:p>
            <a:pPr>
              <a:lnSpc>
                <a:spcPct val="90000"/>
              </a:lnSpc>
            </a:pPr>
            <a:r>
              <a:rPr lang="en-US" sz="2400" dirty="0">
                <a:solidFill>
                  <a:schemeClr val="bg1"/>
                </a:solidFill>
              </a:rPr>
              <a:t>The jQuery #id selector uses the id attribute of an HTML tag to find the specific element. The “id” should be unique.</a:t>
            </a:r>
          </a:p>
        </p:txBody>
      </p:sp>
      <p:sp>
        <p:nvSpPr>
          <p:cNvPr id="29" name="Freeform: Shape 22">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A computer code with text&#10;&#10;Description automatically generated with medium confidence">
            <a:extLst>
              <a:ext uri="{FF2B5EF4-FFF2-40B4-BE49-F238E27FC236}">
                <a16:creationId xmlns:a16="http://schemas.microsoft.com/office/drawing/2014/main" id="{C78738E1-3F2A-7AFB-F7B5-91510F82894C}"/>
              </a:ext>
            </a:extLst>
          </p:cNvPr>
          <p:cNvPicPr>
            <a:picLocks noChangeAspect="1"/>
          </p:cNvPicPr>
          <p:nvPr/>
        </p:nvPicPr>
        <p:blipFill>
          <a:blip r:embed="rId2"/>
          <a:stretch>
            <a:fillRect/>
          </a:stretch>
        </p:blipFill>
        <p:spPr>
          <a:xfrm>
            <a:off x="0" y="2402882"/>
            <a:ext cx="4919292" cy="2152189"/>
          </a:xfrm>
          <a:prstGeom prst="rect">
            <a:avLst/>
          </a:prstGeom>
        </p:spPr>
      </p:pic>
      <p:cxnSp>
        <p:nvCxnSpPr>
          <p:cNvPr id="30" name="Straight Connector 24">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3038462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5AD27-7597-5B36-02F3-67E5E1B4B91B}"/>
              </a:ext>
            </a:extLst>
          </p:cNvPr>
          <p:cNvSpPr>
            <a:spLocks noGrp="1"/>
          </p:cNvSpPr>
          <p:nvPr>
            <p:ph type="ctrTitle"/>
          </p:nvPr>
        </p:nvSpPr>
        <p:spPr>
          <a:xfrm>
            <a:off x="5978914" y="893935"/>
            <a:ext cx="5364937" cy="3339390"/>
          </a:xfrm>
        </p:spPr>
        <p:txBody>
          <a:bodyPr anchor="ctr">
            <a:normAutofit/>
          </a:bodyPr>
          <a:lstStyle/>
          <a:p>
            <a:r>
              <a:rPr lang="en-US" sz="6000" dirty="0">
                <a:solidFill>
                  <a:schemeClr val="bg1"/>
                </a:solidFill>
              </a:rPr>
              <a:t>Class Selector</a:t>
            </a:r>
          </a:p>
        </p:txBody>
      </p:sp>
      <p:sp>
        <p:nvSpPr>
          <p:cNvPr id="3" name="Subtitle 2">
            <a:extLst>
              <a:ext uri="{FF2B5EF4-FFF2-40B4-BE49-F238E27FC236}">
                <a16:creationId xmlns:a16="http://schemas.microsoft.com/office/drawing/2014/main" id="{871339BD-FCB3-1B5B-DD76-00B58C8B4E89}"/>
              </a:ext>
            </a:extLst>
          </p:cNvPr>
          <p:cNvSpPr>
            <a:spLocks noGrp="1"/>
          </p:cNvSpPr>
          <p:nvPr>
            <p:ph type="subTitle" idx="1"/>
          </p:nvPr>
        </p:nvSpPr>
        <p:spPr>
          <a:xfrm>
            <a:off x="5978915" y="4876803"/>
            <a:ext cx="5364936" cy="909848"/>
          </a:xfrm>
        </p:spPr>
        <p:txBody>
          <a:bodyPr anchor="t">
            <a:normAutofit/>
          </a:bodyPr>
          <a:lstStyle/>
          <a:p>
            <a:r>
              <a:rPr lang="en-US" sz="2400" dirty="0">
                <a:solidFill>
                  <a:schemeClr val="bg1"/>
                </a:solidFill>
              </a:rPr>
              <a:t>The jQuery .class selector finds elements with a specific class.</a:t>
            </a:r>
          </a:p>
        </p:txBody>
      </p:sp>
      <p:sp>
        <p:nvSpPr>
          <p:cNvPr id="37" name="Freeform: Shape 36">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computer code with text&#10;&#10;Description automatically generated with medium confidence">
            <a:extLst>
              <a:ext uri="{FF2B5EF4-FFF2-40B4-BE49-F238E27FC236}">
                <a16:creationId xmlns:a16="http://schemas.microsoft.com/office/drawing/2014/main" id="{6FEC8021-52A6-7254-11CB-30E30D230EED}"/>
              </a:ext>
            </a:extLst>
          </p:cNvPr>
          <p:cNvPicPr>
            <a:picLocks noChangeAspect="1"/>
          </p:cNvPicPr>
          <p:nvPr/>
        </p:nvPicPr>
        <p:blipFill>
          <a:blip r:embed="rId2"/>
          <a:stretch>
            <a:fillRect/>
          </a:stretch>
        </p:blipFill>
        <p:spPr>
          <a:xfrm>
            <a:off x="-1361" y="2530929"/>
            <a:ext cx="4997904" cy="2225529"/>
          </a:xfrm>
          <a:prstGeom prst="rect">
            <a:avLst/>
          </a:prstGeom>
        </p:spPr>
      </p:pic>
      <p:cxnSp>
        <p:nvCxnSpPr>
          <p:cNvPr id="39" name="Straight Connector 38">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876699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8F5D9-A27F-414E-F3F5-F872357C7F5E}"/>
              </a:ext>
            </a:extLst>
          </p:cNvPr>
          <p:cNvSpPr>
            <a:spLocks noGrp="1"/>
          </p:cNvSpPr>
          <p:nvPr>
            <p:ph type="ctrTitle"/>
          </p:nvPr>
        </p:nvSpPr>
        <p:spPr>
          <a:xfrm>
            <a:off x="1068497" y="1063256"/>
            <a:ext cx="5312254" cy="1540106"/>
          </a:xfrm>
        </p:spPr>
        <p:txBody>
          <a:bodyPr vert="horz" lIns="91440" tIns="45720" rIns="91440" bIns="45720" rtlCol="0" anchor="t">
            <a:normAutofit/>
          </a:bodyPr>
          <a:lstStyle/>
          <a:p>
            <a:r>
              <a:rPr lang="en-US" sz="5100" i="1" kern="1200" spc="100" baseline="0">
                <a:solidFill>
                  <a:schemeClr val="tx1">
                    <a:lumMod val="85000"/>
                    <a:lumOff val="15000"/>
                  </a:schemeClr>
                </a:solidFill>
                <a:latin typeface="+mj-lt"/>
                <a:ea typeface="+mj-ea"/>
                <a:cs typeface="+mj-cs"/>
              </a:rPr>
              <a:t>Hierarchy Selectors</a:t>
            </a:r>
          </a:p>
        </p:txBody>
      </p:sp>
      <p:cxnSp>
        <p:nvCxnSpPr>
          <p:cNvPr id="14" name="Straight Connector 13">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982ADCB-3A10-9BDD-7ECB-78C4F9E4A723}"/>
              </a:ext>
            </a:extLst>
          </p:cNvPr>
          <p:cNvSpPr>
            <a:spLocks noGrp="1"/>
          </p:cNvSpPr>
          <p:nvPr>
            <p:ph type="subTitle" idx="1"/>
          </p:nvPr>
        </p:nvSpPr>
        <p:spPr>
          <a:xfrm>
            <a:off x="1068497" y="2933390"/>
            <a:ext cx="5312254" cy="2861349"/>
          </a:xfrm>
        </p:spPr>
        <p:txBody>
          <a:bodyPr vert="horz" lIns="91440" tIns="45720" rIns="91440" bIns="45720" rtlCol="0">
            <a:normAutofit/>
          </a:bodyPr>
          <a:lstStyle/>
          <a:p>
            <a:pPr marL="182880" indent="-457200">
              <a:buFont typeface="Arial" panose="020B0604020202020204" pitchFamily="34" charset="0"/>
              <a:buAutoNum type="arabicPeriod"/>
            </a:pPr>
            <a:r>
              <a:rPr lang="en-US" sz="1700" b="1"/>
              <a:t>Descendant Selector: </a:t>
            </a:r>
            <a:r>
              <a:rPr lang="en-US" sz="1700"/>
              <a:t>Selects all elements that are descendants of a specified element. </a:t>
            </a:r>
          </a:p>
          <a:p>
            <a:pPr marL="182880"/>
            <a:r>
              <a:rPr lang="en-US" sz="1700"/>
              <a:t>      </a:t>
            </a:r>
            <a:r>
              <a:rPr lang="en-US" sz="1700" b="1"/>
              <a:t>For example, $('div p') selects all &lt;p&gt; elements within &lt;div&gt;   elements.</a:t>
            </a:r>
          </a:p>
          <a:p>
            <a:pPr marL="182880" indent="-457200">
              <a:buFont typeface="Arial" panose="020B0604020202020204" pitchFamily="34" charset="0"/>
              <a:buAutoNum type="arabicPeriod" startAt="2"/>
            </a:pPr>
            <a:r>
              <a:rPr lang="en-US" sz="1700" b="1"/>
              <a:t>Child Selector: </a:t>
            </a:r>
            <a:r>
              <a:rPr lang="en-US" sz="1700"/>
              <a:t>Selects all direct child elements specified by a parent.     </a:t>
            </a:r>
          </a:p>
          <a:p>
            <a:pPr marL="182880"/>
            <a:r>
              <a:rPr lang="en-US" sz="1700" b="1"/>
              <a:t>      For example, $('ul &gt; li') selects all &lt;li&gt; elements that are direct children of &lt;ul&gt;.</a:t>
            </a:r>
          </a:p>
        </p:txBody>
      </p:sp>
      <p:sp>
        <p:nvSpPr>
          <p:cNvPr id="16" name="Freeform: Shape 15">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ierarchy">
            <a:extLst>
              <a:ext uri="{FF2B5EF4-FFF2-40B4-BE49-F238E27FC236}">
                <a16:creationId xmlns:a16="http://schemas.microsoft.com/office/drawing/2014/main" id="{D1340788-B0C1-8B59-7DC7-5B484C2457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0087" y="1663890"/>
            <a:ext cx="3434963" cy="3434963"/>
          </a:xfrm>
          <a:prstGeom prst="rect">
            <a:avLst/>
          </a:prstGeom>
        </p:spPr>
      </p:pic>
      <p:sp>
        <p:nvSpPr>
          <p:cNvPr id="1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99389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CCB3-F6F6-3C33-ABCE-F248F72961A7}"/>
              </a:ext>
            </a:extLst>
          </p:cNvPr>
          <p:cNvSpPr>
            <a:spLocks noGrp="1"/>
          </p:cNvSpPr>
          <p:nvPr>
            <p:ph type="ctrTitle"/>
          </p:nvPr>
        </p:nvSpPr>
        <p:spPr>
          <a:xfrm>
            <a:off x="1078992" y="1143000"/>
            <a:ext cx="10742894" cy="1110343"/>
          </a:xfrm>
        </p:spPr>
        <p:txBody>
          <a:bodyPr>
            <a:normAutofit/>
          </a:bodyPr>
          <a:lstStyle/>
          <a:p>
            <a:r>
              <a:rPr lang="en-US" dirty="0"/>
              <a:t>Attribute Selectors</a:t>
            </a:r>
          </a:p>
        </p:txBody>
      </p:sp>
      <p:sp>
        <p:nvSpPr>
          <p:cNvPr id="3" name="Subtitle 2">
            <a:extLst>
              <a:ext uri="{FF2B5EF4-FFF2-40B4-BE49-F238E27FC236}">
                <a16:creationId xmlns:a16="http://schemas.microsoft.com/office/drawing/2014/main" id="{5C0114F0-4438-7719-9264-D6E71A446BF4}"/>
              </a:ext>
            </a:extLst>
          </p:cNvPr>
          <p:cNvSpPr>
            <a:spLocks noGrp="1"/>
          </p:cNvSpPr>
          <p:nvPr>
            <p:ph type="subTitle" idx="1"/>
          </p:nvPr>
        </p:nvSpPr>
        <p:spPr>
          <a:xfrm>
            <a:off x="1078991" y="2447326"/>
            <a:ext cx="10742893" cy="3267673"/>
          </a:xfrm>
        </p:spPr>
        <p:txBody>
          <a:bodyPr>
            <a:normAutofit/>
          </a:bodyPr>
          <a:lstStyle/>
          <a:p>
            <a:pPr marL="457200" indent="-457200">
              <a:buAutoNum type="arabicPeriod"/>
            </a:pPr>
            <a:r>
              <a:rPr lang="en-US" sz="2400" b="1" dirty="0"/>
              <a:t>Attribute Exists Selector: </a:t>
            </a:r>
            <a:r>
              <a:rPr lang="en-US" sz="2400" dirty="0"/>
              <a:t>Selects elements that have a specific attribute, regardless of its value. </a:t>
            </a:r>
          </a:p>
          <a:p>
            <a:r>
              <a:rPr lang="en-US" sz="2400" b="1" dirty="0"/>
              <a:t>      For example, $('[</a:t>
            </a:r>
            <a:r>
              <a:rPr lang="en-US" sz="2400" b="1" dirty="0" err="1"/>
              <a:t>href</a:t>
            </a:r>
            <a:r>
              <a:rPr lang="en-US" sz="2400" b="1" dirty="0"/>
              <a:t>]') selects all elements with an </a:t>
            </a:r>
            <a:r>
              <a:rPr lang="en-US" sz="2400" b="1" dirty="0" err="1"/>
              <a:t>href</a:t>
            </a:r>
            <a:r>
              <a:rPr lang="en-US" sz="2400" b="1" dirty="0"/>
              <a:t> attribute.</a:t>
            </a:r>
          </a:p>
          <a:p>
            <a:r>
              <a:rPr lang="en-US" sz="2400" b="1" dirty="0"/>
              <a:t>2.  Attribute Equals Selector: </a:t>
            </a:r>
            <a:r>
              <a:rPr lang="en-US" sz="2400" dirty="0"/>
              <a:t>Selects elements with an attribute that matches a specific value. </a:t>
            </a:r>
          </a:p>
          <a:p>
            <a:r>
              <a:rPr lang="en-US" sz="2400" b="1" dirty="0"/>
              <a:t>      For example, $('[type="text"]') selects all elements with a type attribute equal to "text".</a:t>
            </a:r>
          </a:p>
        </p:txBody>
      </p:sp>
    </p:spTree>
    <p:extLst>
      <p:ext uri="{BB962C8B-B14F-4D97-AF65-F5344CB8AC3E}">
        <p14:creationId xmlns:p14="http://schemas.microsoft.com/office/powerpoint/2010/main" val="305463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F87A-08D7-2DE4-EC93-379C07E8F3D2}"/>
              </a:ext>
            </a:extLst>
          </p:cNvPr>
          <p:cNvSpPr>
            <a:spLocks noGrp="1"/>
          </p:cNvSpPr>
          <p:nvPr>
            <p:ph type="ctrTitle"/>
          </p:nvPr>
        </p:nvSpPr>
        <p:spPr>
          <a:xfrm>
            <a:off x="1078992" y="1143000"/>
            <a:ext cx="6720840" cy="1224643"/>
          </a:xfrm>
        </p:spPr>
        <p:txBody>
          <a:bodyPr/>
          <a:lstStyle/>
          <a:p>
            <a:r>
              <a:rPr lang="en-US" dirty="0"/>
              <a:t>Filtering Selectors</a:t>
            </a:r>
          </a:p>
        </p:txBody>
      </p:sp>
      <p:sp>
        <p:nvSpPr>
          <p:cNvPr id="3" name="Subtitle 2">
            <a:extLst>
              <a:ext uri="{FF2B5EF4-FFF2-40B4-BE49-F238E27FC236}">
                <a16:creationId xmlns:a16="http://schemas.microsoft.com/office/drawing/2014/main" id="{FF3EF3B7-F7FC-75D9-44A6-0888F6FB1F9E}"/>
              </a:ext>
            </a:extLst>
          </p:cNvPr>
          <p:cNvSpPr>
            <a:spLocks noGrp="1"/>
          </p:cNvSpPr>
          <p:nvPr>
            <p:ph type="subTitle" idx="1"/>
          </p:nvPr>
        </p:nvSpPr>
        <p:spPr>
          <a:xfrm>
            <a:off x="1078991" y="2367644"/>
            <a:ext cx="10661251" cy="3314700"/>
          </a:xfrm>
        </p:spPr>
        <p:txBody>
          <a:bodyPr>
            <a:normAutofit/>
          </a:bodyPr>
          <a:lstStyle/>
          <a:p>
            <a:pPr marL="457200" indent="-457200">
              <a:buAutoNum type="arabicPeriod"/>
            </a:pPr>
            <a:r>
              <a:rPr lang="en-US" sz="2400" b="1" dirty="0"/>
              <a:t>First, Last, and nth-child: </a:t>
            </a:r>
            <a:r>
              <a:rPr lang="en-US" sz="2400" dirty="0"/>
              <a:t>These selectors are used to select elements based on their position. </a:t>
            </a:r>
          </a:p>
          <a:p>
            <a:r>
              <a:rPr lang="en-US" sz="2400" b="1" dirty="0"/>
              <a:t>      For example, $('</a:t>
            </a:r>
            <a:r>
              <a:rPr lang="en-US" sz="2400" b="1" dirty="0" err="1"/>
              <a:t>li:first</a:t>
            </a:r>
            <a:r>
              <a:rPr lang="en-US" sz="2400" b="1" dirty="0"/>
              <a:t>') selects the first &lt;li&gt; element.</a:t>
            </a:r>
          </a:p>
          <a:p>
            <a:r>
              <a:rPr lang="en-US" sz="2400" b="1" dirty="0"/>
              <a:t>2.  :not Selector: </a:t>
            </a:r>
            <a:r>
              <a:rPr lang="en-US" sz="2400" dirty="0"/>
              <a:t>Selects all elements that do not match the given selector</a:t>
            </a:r>
            <a:r>
              <a:rPr lang="en-US" sz="2400" b="1" dirty="0"/>
              <a:t>.</a:t>
            </a:r>
          </a:p>
          <a:p>
            <a:r>
              <a:rPr lang="en-US" sz="2400" b="1" dirty="0"/>
              <a:t>      For example, $('</a:t>
            </a:r>
            <a:r>
              <a:rPr lang="en-US" sz="2400" b="1" dirty="0" err="1"/>
              <a:t>input:not</a:t>
            </a:r>
            <a:r>
              <a:rPr lang="en-US" sz="2400" b="1" dirty="0"/>
              <a:t>([type="submit"])') selects all input elements except those with type="submit".</a:t>
            </a:r>
          </a:p>
        </p:txBody>
      </p:sp>
    </p:spTree>
    <p:extLst>
      <p:ext uri="{BB962C8B-B14F-4D97-AF65-F5344CB8AC3E}">
        <p14:creationId xmlns:p14="http://schemas.microsoft.com/office/powerpoint/2010/main" val="140065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488E-8117-DEC3-213F-DA9F568C464D}"/>
              </a:ext>
            </a:extLst>
          </p:cNvPr>
          <p:cNvSpPr>
            <a:spLocks noGrp="1"/>
          </p:cNvSpPr>
          <p:nvPr>
            <p:ph type="ctrTitle"/>
          </p:nvPr>
        </p:nvSpPr>
        <p:spPr>
          <a:xfrm>
            <a:off x="1078992" y="1143000"/>
            <a:ext cx="6720840" cy="1240971"/>
          </a:xfrm>
        </p:spPr>
        <p:txBody>
          <a:bodyPr/>
          <a:lstStyle/>
          <a:p>
            <a:r>
              <a:rPr lang="en-US" dirty="0"/>
              <a:t>Form Selectors</a:t>
            </a:r>
          </a:p>
        </p:txBody>
      </p:sp>
      <p:sp>
        <p:nvSpPr>
          <p:cNvPr id="3" name="Subtitle 2">
            <a:extLst>
              <a:ext uri="{FF2B5EF4-FFF2-40B4-BE49-F238E27FC236}">
                <a16:creationId xmlns:a16="http://schemas.microsoft.com/office/drawing/2014/main" id="{95F569A0-1BD8-0253-C028-2BBD3BB9FE6C}"/>
              </a:ext>
            </a:extLst>
          </p:cNvPr>
          <p:cNvSpPr>
            <a:spLocks noGrp="1"/>
          </p:cNvSpPr>
          <p:nvPr>
            <p:ph type="subTitle" idx="1"/>
          </p:nvPr>
        </p:nvSpPr>
        <p:spPr>
          <a:xfrm>
            <a:off x="1078991" y="2383971"/>
            <a:ext cx="10595937" cy="3331029"/>
          </a:xfrm>
        </p:spPr>
        <p:txBody>
          <a:bodyPr>
            <a:normAutofit/>
          </a:bodyPr>
          <a:lstStyle/>
          <a:p>
            <a:r>
              <a:rPr lang="en-US" sz="2400" b="1" dirty="0"/>
              <a:t>:input, :text, :checkbox, etc.: </a:t>
            </a:r>
            <a:r>
              <a:rPr lang="en-US" sz="2400" dirty="0"/>
              <a:t>These selectors are used to select form elements. </a:t>
            </a:r>
          </a:p>
          <a:p>
            <a:r>
              <a:rPr lang="en-US" sz="2400" b="1" dirty="0"/>
              <a:t>For example, $(':checkbox') selects all checkbox elements.</a:t>
            </a:r>
          </a:p>
        </p:txBody>
      </p:sp>
    </p:spTree>
    <p:extLst>
      <p:ext uri="{BB962C8B-B14F-4D97-AF65-F5344CB8AC3E}">
        <p14:creationId xmlns:p14="http://schemas.microsoft.com/office/powerpoint/2010/main" val="431929529"/>
      </p:ext>
    </p:extLst>
  </p:cSld>
  <p:clrMapOvr>
    <a:masterClrMapping/>
  </p:clrMapOvr>
</p:sld>
</file>

<file path=ppt/theme/theme1.xml><?xml version="1.0" encoding="utf-8"?>
<a:theme xmlns:a="http://schemas.openxmlformats.org/drawingml/2006/main" name="HeadlinesVTI">
  <a:themeElements>
    <a:clrScheme name="AnalogousFromLightSeedLeftStep">
      <a:dk1>
        <a:srgbClr val="000000"/>
      </a:dk1>
      <a:lt1>
        <a:srgbClr val="FFFFFF"/>
      </a:lt1>
      <a:dk2>
        <a:srgbClr val="2E2441"/>
      </a:dk2>
      <a:lt2>
        <a:srgbClr val="E2E8E5"/>
      </a:lt2>
      <a:accent1>
        <a:srgbClr val="EC70A4"/>
      </a:accent1>
      <a:accent2>
        <a:srgbClr val="E850D0"/>
      </a:accent2>
      <a:accent3>
        <a:srgbClr val="CD70EC"/>
      </a:accent3>
      <a:accent4>
        <a:srgbClr val="8250E8"/>
      </a:accent4>
      <a:accent5>
        <a:srgbClr val="707BEC"/>
      </a:accent5>
      <a:accent6>
        <a:srgbClr val="509DE8"/>
      </a:accent6>
      <a:hlink>
        <a:srgbClr val="578F77"/>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121</TotalTime>
  <Words>608</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Open Sans</vt:lpstr>
      <vt:lpstr>Sitka Banner</vt:lpstr>
      <vt:lpstr>HeadlinesVTI</vt:lpstr>
      <vt:lpstr>Selectors in jQuery</vt:lpstr>
      <vt:lpstr>Why do we use selectors in jQuery?</vt:lpstr>
      <vt:lpstr>Element Selector</vt:lpstr>
      <vt:lpstr>ID Selector</vt:lpstr>
      <vt:lpstr>Class Selector</vt:lpstr>
      <vt:lpstr>Hierarchy Selectors</vt:lpstr>
      <vt:lpstr>Attribute Selectors</vt:lpstr>
      <vt:lpstr>Filtering Selectors</vt:lpstr>
      <vt:lpstr>Form Selectors</vt:lpstr>
      <vt:lpstr>$(this)</vt:lpstr>
      <vt:lpstr>Practical Applications of jQuery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Selectors in jQuery</dc:title>
  <dc:creator>Rastogi, Vansh</dc:creator>
  <cp:lastModifiedBy>Rastogi, Vansh</cp:lastModifiedBy>
  <cp:revision>5</cp:revision>
  <dcterms:created xsi:type="dcterms:W3CDTF">2024-07-31T04:55:32Z</dcterms:created>
  <dcterms:modified xsi:type="dcterms:W3CDTF">2024-08-01T04:47:00Z</dcterms:modified>
</cp:coreProperties>
</file>