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mfortaa" panose="020B0604020202020204" charset="0"/>
      <p:regular r:id="rId10"/>
      <p:bold r:id="rId11"/>
    </p:embeddedFont>
    <p:embeddedFont>
      <p:font typeface="Roboto Mon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4A9737-2C6E-417B-BE33-5E8D378D4763}">
  <a:tblStyle styleId="{B04A9737-2C6E-417B-BE33-5E8D378D47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419376e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419376e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419376ee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419376e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419376ee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419376e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419376ee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419376ee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419376ee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419376ee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419376ee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419376ee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en.wikipedia.org/wiki/Running_total" TargetMode="External"/><Relationship Id="rId5" Type="http://schemas.openxmlformats.org/officeDocument/2006/relationships/hyperlink" Target="https://en.wikipedia.org/wiki/Prefix_(computer_science)" TargetMode="External"/><Relationship Id="rId4" Type="http://schemas.openxmlformats.org/officeDocument/2006/relationships/hyperlink" Target="https://en.wikipedia.org/wiki/Summati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58350"/>
            <a:ext cx="8520600" cy="10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100" b="1">
                <a:solidFill>
                  <a:srgbClr val="9900FF"/>
                </a:solidFill>
                <a:latin typeface="Roboto Mono"/>
                <a:ea typeface="Roboto Mono"/>
                <a:cs typeface="Roboto Mono"/>
                <a:sym typeface="Roboto Mono"/>
              </a:rPr>
              <a:t>C</a:t>
            </a:r>
            <a:r>
              <a:rPr lang="en" sz="5100" b="1">
                <a:solidFill>
                  <a:srgbClr val="FF0000"/>
                </a:solidFill>
                <a:latin typeface="Roboto Mono"/>
                <a:ea typeface="Roboto Mono"/>
                <a:cs typeface="Roboto Mono"/>
                <a:sym typeface="Roboto Mono"/>
              </a:rPr>
              <a:t>{}</a:t>
            </a:r>
            <a:r>
              <a:rPr lang="en" sz="5100" b="1">
                <a:solidFill>
                  <a:srgbClr val="FF9900"/>
                </a:solidFill>
                <a:latin typeface="Roboto Mono"/>
                <a:ea typeface="Roboto Mono"/>
                <a:cs typeface="Roboto Mono"/>
                <a:sym typeface="Roboto Mono"/>
              </a:rPr>
              <a:t>D</a:t>
            </a:r>
            <a:r>
              <a:rPr lang="en" sz="5100" b="1">
                <a:solidFill>
                  <a:srgbClr val="0000FF"/>
                </a:solidFill>
                <a:latin typeface="Roboto Mono"/>
                <a:ea typeface="Roboto Mono"/>
                <a:cs typeface="Roboto Mono"/>
                <a:sym typeface="Roboto Mono"/>
              </a:rPr>
              <a:t>E</a:t>
            </a:r>
            <a:r>
              <a:rPr lang="en" sz="5100" b="1">
                <a:solidFill>
                  <a:srgbClr val="9900FF"/>
                </a:solidFill>
                <a:latin typeface="Roboto Mono"/>
                <a:ea typeface="Roboto Mono"/>
                <a:cs typeface="Roboto Mono"/>
                <a:sym typeface="Roboto Mono"/>
              </a:rPr>
              <a:t>-</a:t>
            </a:r>
            <a:r>
              <a:rPr lang="en" sz="5100" b="1">
                <a:solidFill>
                  <a:srgbClr val="FF00FF"/>
                </a:solidFill>
                <a:latin typeface="Roboto Mono"/>
                <a:ea typeface="Roboto Mono"/>
                <a:cs typeface="Roboto Mono"/>
                <a:sym typeface="Roboto Mono"/>
              </a:rPr>
              <a:t>A</a:t>
            </a:r>
            <a:r>
              <a:rPr lang="en" sz="5100" b="1">
                <a:solidFill>
                  <a:srgbClr val="9900FF"/>
                </a:solidFill>
                <a:latin typeface="Roboto Mono"/>
                <a:ea typeface="Roboto Mono"/>
                <a:cs typeface="Roboto Mono"/>
                <a:sym typeface="Roboto Mono"/>
              </a:rPr>
              <a:t>-</a:t>
            </a:r>
            <a:r>
              <a:rPr lang="en" sz="5100" b="1">
                <a:latin typeface="Roboto Mono"/>
                <a:ea typeface="Roboto Mono"/>
                <a:cs typeface="Roboto Mono"/>
                <a:sym typeface="Roboto Mono"/>
              </a:rPr>
              <a:t>T</a:t>
            </a:r>
            <a:r>
              <a:rPr lang="en" sz="5100" b="1">
                <a:solidFill>
                  <a:srgbClr val="980000"/>
                </a:solidFill>
                <a:latin typeface="Roboto Mono"/>
                <a:ea typeface="Roboto Mono"/>
                <a:cs typeface="Roboto Mono"/>
                <a:sym typeface="Roboto Mono"/>
              </a:rPr>
              <a:t>H</a:t>
            </a:r>
            <a:r>
              <a:rPr lang="en" sz="5100" b="1">
                <a:solidFill>
                  <a:srgbClr val="FF0000"/>
                </a:solidFill>
                <a:latin typeface="Roboto Mono"/>
                <a:ea typeface="Roboto Mono"/>
                <a:cs typeface="Roboto Mono"/>
                <a:sym typeface="Roboto Mono"/>
              </a:rPr>
              <a:t>{}</a:t>
            </a:r>
            <a:r>
              <a:rPr lang="en" sz="5100" b="1">
                <a:solidFill>
                  <a:srgbClr val="274E13"/>
                </a:solidFill>
                <a:latin typeface="Roboto Mono"/>
                <a:ea typeface="Roboto Mono"/>
                <a:cs typeface="Roboto Mono"/>
                <a:sym typeface="Roboto Mono"/>
              </a:rPr>
              <a:t>N </a:t>
            </a:r>
            <a:r>
              <a:rPr lang="en" sz="5100" b="1">
                <a:latin typeface="Roboto Mono"/>
                <a:ea typeface="Roboto Mono"/>
                <a:cs typeface="Roboto Mono"/>
                <a:sym typeface="Roboto Mono"/>
              </a:rPr>
              <a:t>- 2022</a:t>
            </a:r>
            <a:endParaRPr/>
          </a:p>
        </p:txBody>
      </p:sp>
      <p:sp>
        <p:nvSpPr>
          <p:cNvPr id="55" name="Google Shape;55;p13"/>
          <p:cNvSpPr txBox="1">
            <a:spLocks noGrp="1"/>
          </p:cNvSpPr>
          <p:nvPr>
            <p:ph type="subTitle" idx="1"/>
          </p:nvPr>
        </p:nvSpPr>
        <p:spPr>
          <a:xfrm>
            <a:off x="311700" y="33371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Comfortaa"/>
                <a:ea typeface="Comfortaa"/>
                <a:cs typeface="Comfortaa"/>
                <a:sym typeface="Comfortaa"/>
              </a:rPr>
              <a:t>Assignment 1</a:t>
            </a:r>
            <a:endParaRPr b="1">
              <a:solidFill>
                <a:srgbClr val="000000"/>
              </a:solidFill>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3345038" y="924863"/>
            <a:ext cx="2453913"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450375"/>
            <a:ext cx="8520600" cy="43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latin typeface="Comfortaa"/>
                <a:ea typeface="Comfortaa"/>
                <a:cs typeface="Comfortaa"/>
                <a:sym typeface="Comfortaa"/>
              </a:rPr>
              <a:t>Q. 1 A. Write a C/C++ or Python program to perform prefix sum of an array</a:t>
            </a:r>
            <a:endParaRPr sz="1600" b="1">
              <a:solidFill>
                <a:schemeClr val="dk1"/>
              </a:solidFill>
              <a:latin typeface="Comfortaa"/>
              <a:ea typeface="Comfortaa"/>
              <a:cs typeface="Comfortaa"/>
              <a:sym typeface="Comfortaa"/>
            </a:endParaRPr>
          </a:p>
          <a:p>
            <a:pPr marL="0" lvl="0" indent="0" algn="l" rtl="0">
              <a:spcBef>
                <a:spcPts val="1200"/>
              </a:spcBef>
              <a:spcAft>
                <a:spcPts val="0"/>
              </a:spcAft>
              <a:buNone/>
            </a:pPr>
            <a:r>
              <a:rPr lang="en" sz="1600" b="1">
                <a:solidFill>
                  <a:schemeClr val="dk1"/>
                </a:solidFill>
                <a:latin typeface="Comfortaa"/>
                <a:ea typeface="Comfortaa"/>
                <a:cs typeface="Comfortaa"/>
                <a:sym typeface="Comfortaa"/>
              </a:rPr>
              <a:t>       B. Deploy the above code on GPU using CUDA C++/ CUDA Python</a:t>
            </a:r>
            <a:endParaRPr sz="1600" b="1">
              <a:solidFill>
                <a:schemeClr val="dk1"/>
              </a:solidFill>
              <a:latin typeface="Comfortaa"/>
              <a:ea typeface="Comfortaa"/>
              <a:cs typeface="Comfortaa"/>
              <a:sym typeface="Comfortaa"/>
            </a:endParaRPr>
          </a:p>
          <a:p>
            <a:pPr marL="457200" lvl="0" indent="-330200" algn="l" rtl="0">
              <a:spcBef>
                <a:spcPts val="120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Consider the array size sufficiently large eg. 10,0000 of type double.</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Measure the performance of of sequential version and optimized parallel version</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Calculate the speedup observed</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You may execute sequential programs on your local machine</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However all parallel codes must be executed on server</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Parallel versions considered for evaluations only if both sequential and parallel codes gives same output. Implement validate() functions </a:t>
            </a:r>
            <a:endParaRPr sz="1600" b="1">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450375"/>
            <a:ext cx="8520600" cy="2920500"/>
          </a:xfrm>
          <a:prstGeom prst="rect">
            <a:avLst/>
          </a:prstGeom>
        </p:spPr>
        <p:txBody>
          <a:bodyPr spcFirstLastPara="1" wrap="square" lIns="91425" tIns="91425" rIns="91425" bIns="91425" anchor="t" anchorCtr="0">
            <a:normAutofit/>
          </a:bodyPr>
          <a:lstStyle/>
          <a:p>
            <a:pPr marL="457200" lvl="0" indent="-328453" algn="l" rtl="0">
              <a:spcBef>
                <a:spcPts val="0"/>
              </a:spcBef>
              <a:spcAft>
                <a:spcPts val="0"/>
              </a:spcAft>
              <a:buClr>
                <a:schemeClr val="dk1"/>
              </a:buClr>
              <a:buSzPct val="100000"/>
              <a:buFont typeface="Comfortaa"/>
              <a:buChar char="●"/>
            </a:pPr>
            <a:r>
              <a:rPr lang="en" sz="1700" b="1">
                <a:solidFill>
                  <a:schemeClr val="dk1"/>
                </a:solidFill>
                <a:latin typeface="Comfortaa"/>
                <a:ea typeface="Comfortaa"/>
                <a:cs typeface="Comfortaa"/>
                <a:sym typeface="Comfortaa"/>
              </a:rPr>
              <a:t>What is prefix sum?</a:t>
            </a:r>
            <a:endParaRPr sz="1700" b="1">
              <a:solidFill>
                <a:schemeClr val="dk1"/>
              </a:solidFill>
              <a:latin typeface="Comfortaa"/>
              <a:ea typeface="Comfortaa"/>
              <a:cs typeface="Comfortaa"/>
              <a:sym typeface="Comfortaa"/>
            </a:endParaRPr>
          </a:p>
          <a:p>
            <a:pPr marL="0" lvl="0" indent="0" algn="l" rtl="0">
              <a:spcBef>
                <a:spcPts val="1200"/>
              </a:spcBef>
              <a:spcAft>
                <a:spcPts val="0"/>
              </a:spcAft>
              <a:buNone/>
            </a:pPr>
            <a:r>
              <a:rPr lang="en" sz="1700" b="1">
                <a:solidFill>
                  <a:schemeClr val="dk1"/>
                </a:solidFill>
                <a:latin typeface="Comfortaa"/>
                <a:ea typeface="Comfortaa"/>
                <a:cs typeface="Comfortaa"/>
                <a:sym typeface="Comfortaa"/>
              </a:rPr>
              <a:t>In </a:t>
            </a:r>
            <a:r>
              <a:rPr lang="en" sz="1700" b="1">
                <a:solidFill>
                  <a:schemeClr val="dk1"/>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computer science</a:t>
            </a:r>
            <a:r>
              <a:rPr lang="en" sz="1700" b="1">
                <a:solidFill>
                  <a:schemeClr val="dk1"/>
                </a:solidFill>
                <a:latin typeface="Comfortaa"/>
                <a:ea typeface="Comfortaa"/>
                <a:cs typeface="Comfortaa"/>
                <a:sym typeface="Comfortaa"/>
              </a:rPr>
              <a:t>, the prefix sum, cumulative sum, inclusive scan, or simply scan of a sequence of numbers x0, x1, x2, ... is a second sequence of numbers y0, y1, y2, ..., the </a:t>
            </a:r>
            <a:r>
              <a:rPr lang="en" sz="1700" b="1">
                <a:solidFill>
                  <a:schemeClr val="dk1"/>
                </a:solidFill>
                <a:uFill>
                  <a:noFill/>
                </a:u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sums</a:t>
            </a:r>
            <a:r>
              <a:rPr lang="en" sz="1700" b="1">
                <a:solidFill>
                  <a:schemeClr val="dk1"/>
                </a:solidFill>
                <a:latin typeface="Comfortaa"/>
                <a:ea typeface="Comfortaa"/>
                <a:cs typeface="Comfortaa"/>
                <a:sym typeface="Comfortaa"/>
              </a:rPr>
              <a:t> of </a:t>
            </a:r>
            <a:r>
              <a:rPr lang="en" sz="1700" b="1">
                <a:solidFill>
                  <a:schemeClr val="dk1"/>
                </a:solidFill>
                <a:uFill>
                  <a:noFill/>
                </a:u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prefixes</a:t>
            </a:r>
            <a:r>
              <a:rPr lang="en" sz="1700" b="1">
                <a:solidFill>
                  <a:schemeClr val="dk1"/>
                </a:solidFill>
                <a:latin typeface="Comfortaa"/>
                <a:ea typeface="Comfortaa"/>
                <a:cs typeface="Comfortaa"/>
                <a:sym typeface="Comfortaa"/>
              </a:rPr>
              <a:t> (</a:t>
            </a:r>
            <a:r>
              <a:rPr lang="en" sz="1700" b="1">
                <a:solidFill>
                  <a:schemeClr val="dk1"/>
                </a:solidFill>
                <a:uFill>
                  <a:noFill/>
                </a:uFill>
                <a:latin typeface="Comfortaa"/>
                <a:ea typeface="Comfortaa"/>
                <a:cs typeface="Comfortaa"/>
                <a:sym typeface="Comfortaa"/>
                <a:hlinkClick r:id="rId6">
                  <a:extLst>
                    <a:ext uri="{A12FA001-AC4F-418D-AE19-62706E023703}">
                      <ahyp:hlinkClr xmlns:ahyp="http://schemas.microsoft.com/office/drawing/2018/hyperlinkcolor" val="tx"/>
                    </a:ext>
                  </a:extLst>
                </a:hlinkClick>
              </a:rPr>
              <a:t>running totals</a:t>
            </a:r>
            <a:r>
              <a:rPr lang="en" sz="1700" b="1">
                <a:solidFill>
                  <a:schemeClr val="dk1"/>
                </a:solidFill>
                <a:latin typeface="Comfortaa"/>
                <a:ea typeface="Comfortaa"/>
                <a:cs typeface="Comfortaa"/>
                <a:sym typeface="Comfortaa"/>
              </a:rPr>
              <a:t>) of the input sequence:</a:t>
            </a:r>
            <a:endParaRPr sz="1700" b="1">
              <a:solidFill>
                <a:schemeClr val="dk1"/>
              </a:solidFill>
              <a:latin typeface="Comfortaa"/>
              <a:ea typeface="Comfortaa"/>
              <a:cs typeface="Comfortaa"/>
              <a:sym typeface="Comfortaa"/>
            </a:endParaRPr>
          </a:p>
          <a:p>
            <a:pPr marL="457200" lvl="0" indent="-328453" algn="l" rtl="0">
              <a:spcBef>
                <a:spcPts val="500"/>
              </a:spcBef>
              <a:spcAft>
                <a:spcPts val="0"/>
              </a:spcAft>
              <a:buClr>
                <a:schemeClr val="dk1"/>
              </a:buClr>
              <a:buSzPct val="100000"/>
              <a:buFont typeface="Comfortaa"/>
              <a:buChar char="●"/>
            </a:pPr>
            <a:r>
              <a:rPr lang="en" sz="1700" b="1">
                <a:solidFill>
                  <a:schemeClr val="dk1"/>
                </a:solidFill>
                <a:latin typeface="Comfortaa"/>
                <a:ea typeface="Comfortaa"/>
                <a:cs typeface="Comfortaa"/>
                <a:sym typeface="Comfortaa"/>
              </a:rPr>
              <a:t>y0 = x0</a:t>
            </a:r>
            <a:endParaRPr sz="1700" b="1">
              <a:solidFill>
                <a:schemeClr val="dk1"/>
              </a:solidFill>
              <a:latin typeface="Comfortaa"/>
              <a:ea typeface="Comfortaa"/>
              <a:cs typeface="Comfortaa"/>
              <a:sym typeface="Comfortaa"/>
            </a:endParaRPr>
          </a:p>
          <a:p>
            <a:pPr marL="457200" lvl="0" indent="-328453" algn="l" rtl="0">
              <a:spcBef>
                <a:spcPts val="0"/>
              </a:spcBef>
              <a:spcAft>
                <a:spcPts val="0"/>
              </a:spcAft>
              <a:buClr>
                <a:schemeClr val="dk1"/>
              </a:buClr>
              <a:buSzPct val="100000"/>
              <a:buFont typeface="Comfortaa"/>
              <a:buChar char="●"/>
            </a:pPr>
            <a:r>
              <a:rPr lang="en" sz="1700" b="1">
                <a:solidFill>
                  <a:schemeClr val="dk1"/>
                </a:solidFill>
                <a:latin typeface="Comfortaa"/>
                <a:ea typeface="Comfortaa"/>
                <a:cs typeface="Comfortaa"/>
                <a:sym typeface="Comfortaa"/>
              </a:rPr>
              <a:t>y1 = x0 + x1</a:t>
            </a:r>
            <a:endParaRPr sz="1700" b="1">
              <a:solidFill>
                <a:schemeClr val="dk1"/>
              </a:solidFill>
              <a:latin typeface="Comfortaa"/>
              <a:ea typeface="Comfortaa"/>
              <a:cs typeface="Comfortaa"/>
              <a:sym typeface="Comfortaa"/>
            </a:endParaRPr>
          </a:p>
          <a:p>
            <a:pPr marL="457200" lvl="0" indent="-328453" algn="l" rtl="0">
              <a:spcBef>
                <a:spcPts val="0"/>
              </a:spcBef>
              <a:spcAft>
                <a:spcPts val="0"/>
              </a:spcAft>
              <a:buClr>
                <a:schemeClr val="dk1"/>
              </a:buClr>
              <a:buSzPct val="100000"/>
              <a:buFont typeface="Comfortaa"/>
              <a:buChar char="●"/>
            </a:pPr>
            <a:r>
              <a:rPr lang="en" sz="1700" b="1">
                <a:solidFill>
                  <a:schemeClr val="dk1"/>
                </a:solidFill>
                <a:latin typeface="Comfortaa"/>
                <a:ea typeface="Comfortaa"/>
                <a:cs typeface="Comfortaa"/>
                <a:sym typeface="Comfortaa"/>
              </a:rPr>
              <a:t>y2 = x0 + x1+ x2</a:t>
            </a:r>
            <a:endParaRPr sz="1700" b="1">
              <a:solidFill>
                <a:schemeClr val="dk1"/>
              </a:solidFill>
              <a:latin typeface="Comfortaa"/>
              <a:ea typeface="Comfortaa"/>
              <a:cs typeface="Comfortaa"/>
              <a:sym typeface="Comfortaa"/>
            </a:endParaRPr>
          </a:p>
          <a:p>
            <a:pPr marL="0" lvl="0" indent="0" algn="l" rtl="0">
              <a:spcBef>
                <a:spcPts val="1100"/>
              </a:spcBef>
              <a:spcAft>
                <a:spcPts val="0"/>
              </a:spcAft>
              <a:buClr>
                <a:schemeClr val="dk1"/>
              </a:buClr>
              <a:buSzPct val="64705"/>
              <a:buFont typeface="Arial"/>
              <a:buNone/>
            </a:pPr>
            <a:endParaRPr sz="1700" b="1">
              <a:solidFill>
                <a:schemeClr val="dk1"/>
              </a:solidFill>
              <a:highlight>
                <a:srgbClr val="FFFFFF"/>
              </a:highlight>
              <a:latin typeface="Comfortaa"/>
              <a:ea typeface="Comfortaa"/>
              <a:cs typeface="Comfortaa"/>
              <a:sym typeface="Comfortaa"/>
            </a:endParaRPr>
          </a:p>
          <a:p>
            <a:pPr marL="457200" lvl="0" indent="0" algn="l" rtl="0">
              <a:spcBef>
                <a:spcPts val="1100"/>
              </a:spcBef>
              <a:spcAft>
                <a:spcPts val="1200"/>
              </a:spcAft>
              <a:buNone/>
            </a:pPr>
            <a:endParaRPr sz="1700" b="1">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42900" algn="l" rtl="0">
              <a:spcBef>
                <a:spcPts val="0"/>
              </a:spcBef>
              <a:spcAft>
                <a:spcPts val="0"/>
              </a:spcAft>
              <a:buClr>
                <a:srgbClr val="000000"/>
              </a:buClr>
              <a:buSzPts val="1800"/>
              <a:buFont typeface="Comfortaa"/>
              <a:buChar char="●"/>
            </a:pPr>
            <a:r>
              <a:rPr lang="en" b="1" dirty="0">
                <a:solidFill>
                  <a:srgbClr val="000000"/>
                </a:solidFill>
                <a:latin typeface="Comfortaa"/>
                <a:ea typeface="Comfortaa"/>
                <a:cs typeface="Comfortaa"/>
                <a:sym typeface="Comfortaa"/>
              </a:rPr>
              <a:t>Explain in brief your parallelization strategy like data splitting, thread/block creation, and allocation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a:t>
            </a:r>
            <a:r>
              <a:rPr lang="en" sz="1800" b="1" dirty="0">
                <a:solidFill>
                  <a:srgbClr val="000000"/>
                </a:solidFill>
                <a:latin typeface="Comfortaa"/>
                <a:ea typeface="Comfortaa"/>
                <a:cs typeface="Comfortaa"/>
                <a:sym typeface="Comfortaa"/>
              </a:rPr>
              <a:t>We first calculate the optimal number of threadsperblock and numberofblocks using the inbuilt functions cudaDeviceGetAttribute and some observations then we use cudaMallocManaged() to initiliase the memory for the array and the answer variable so that we could use it both on the host(CPU) and the device(GPU). Then after initialising the values on the CPU we use cudaMemPrefetchAsync() to asynchronously prefetch memory to the device to reduce the number of page faults and on demand memory migration overhead which would have significantly slowed down our program. </a:t>
            </a:r>
          </a:p>
          <a:p>
            <a:pPr marL="0" lvl="0" indent="0" algn="l" rtl="0">
              <a:spcBef>
                <a:spcPts val="1200"/>
              </a:spcBef>
              <a:spcAft>
                <a:spcPts val="1200"/>
              </a:spcAft>
              <a:buNone/>
            </a:pPr>
            <a:r>
              <a:rPr lang="en" sz="1800" b="1" dirty="0">
                <a:solidFill>
                  <a:srgbClr val="000000"/>
                </a:solidFill>
                <a:latin typeface="Comfortaa"/>
                <a:ea typeface="Comfortaa"/>
                <a:cs typeface="Comfortaa"/>
                <a:sym typeface="Comfortaa"/>
              </a:rPr>
              <a:t>Then we call the kernel in which we use a grid stride loop in which each thread calculates the prefix sum of its respective index starting from 0</a:t>
            </a:r>
            <a:r>
              <a:rPr lang="en" sz="1800" b="1" baseline="30000" dirty="0">
                <a:solidFill>
                  <a:srgbClr val="000000"/>
                </a:solidFill>
                <a:latin typeface="Comfortaa"/>
                <a:ea typeface="Comfortaa"/>
                <a:cs typeface="Comfortaa"/>
                <a:sym typeface="Comfortaa"/>
              </a:rPr>
              <a:t>th</a:t>
            </a:r>
            <a:r>
              <a:rPr lang="en" sz="1800" b="1" dirty="0">
                <a:solidFill>
                  <a:srgbClr val="000000"/>
                </a:solidFill>
                <a:latin typeface="Comfortaa"/>
                <a:ea typeface="Comfortaa"/>
                <a:cs typeface="Comfortaa"/>
                <a:sym typeface="Comfortaa"/>
              </a:rPr>
              <a:t> index.</a:t>
            </a:r>
          </a:p>
          <a:p>
            <a:pPr marL="0" lvl="0" indent="0" algn="l" rtl="0">
              <a:spcBef>
                <a:spcPts val="1200"/>
              </a:spcBef>
              <a:spcAft>
                <a:spcPts val="1200"/>
              </a:spcAft>
              <a:buNone/>
            </a:pPr>
            <a:r>
              <a:rPr lang="en" sz="1800" b="1" dirty="0">
                <a:solidFill>
                  <a:srgbClr val="000000"/>
                </a:solidFill>
                <a:latin typeface="Comfortaa"/>
                <a:ea typeface="Comfortaa"/>
                <a:cs typeface="Comfortaa"/>
                <a:sym typeface="Comfortaa"/>
              </a:rPr>
              <a:t> </a:t>
            </a:r>
            <a:r>
              <a:rPr lang="en-IN" sz="1800" b="1" dirty="0">
                <a:solidFill>
                  <a:srgbClr val="000000"/>
                </a:solidFill>
                <a:latin typeface="Comfortaa"/>
                <a:ea typeface="Comfortaa"/>
                <a:cs typeface="Comfortaa"/>
                <a:sym typeface="Comfortaa"/>
              </a:rPr>
              <a:t> In the end we free the memory which we had allocated earlier.</a:t>
            </a:r>
            <a:endParaRPr b="1" dirty="0">
              <a:solidFill>
                <a:srgbClr val="000000"/>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8" name="Google Shape;78;p17"/>
          <p:cNvSpPr txBox="1">
            <a:spLocks noGrp="1"/>
          </p:cNvSpPr>
          <p:nvPr>
            <p:ph type="body" idx="1"/>
          </p:nvPr>
        </p:nvSpPr>
        <p:spPr>
          <a:xfrm>
            <a:off x="311700" y="1152475"/>
            <a:ext cx="8520600" cy="1113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Insert your findings into the below table</a:t>
            </a:r>
            <a:endParaRPr b="1">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a:solidFill>
                  <a:srgbClr val="000000"/>
                </a:solidFill>
                <a:latin typeface="Comfortaa"/>
                <a:ea typeface="Comfortaa"/>
                <a:cs typeface="Comfortaa"/>
                <a:sym typeface="Comfortaa"/>
              </a:rPr>
              <a:t>Ans: </a:t>
            </a:r>
            <a:endParaRPr b="1">
              <a:solidFill>
                <a:srgbClr val="000000"/>
              </a:solidFill>
              <a:latin typeface="Comfortaa"/>
              <a:ea typeface="Comfortaa"/>
              <a:cs typeface="Comfortaa"/>
              <a:sym typeface="Comfortaa"/>
            </a:endParaRPr>
          </a:p>
        </p:txBody>
      </p:sp>
      <p:graphicFrame>
        <p:nvGraphicFramePr>
          <p:cNvPr id="79" name="Google Shape;79;p17"/>
          <p:cNvGraphicFramePr/>
          <p:nvPr>
            <p:extLst>
              <p:ext uri="{D42A27DB-BD31-4B8C-83A1-F6EECF244321}">
                <p14:modId xmlns:p14="http://schemas.microsoft.com/office/powerpoint/2010/main" val="2890341560"/>
              </p:ext>
            </p:extLst>
          </p:nvPr>
        </p:nvGraphicFramePr>
        <p:xfrm>
          <a:off x="805263" y="1990800"/>
          <a:ext cx="7665900" cy="1828750"/>
        </p:xfrm>
        <a:graphic>
          <a:graphicData uri="http://schemas.openxmlformats.org/drawingml/2006/table">
            <a:tbl>
              <a:tblPr>
                <a:noFill/>
                <a:tableStyleId>{B04A9737-2C6E-417B-BE33-5E8D378D4763}</a:tableStyleId>
              </a:tblPr>
              <a:tblGrid>
                <a:gridCol w="886850">
                  <a:extLst>
                    <a:ext uri="{9D8B030D-6E8A-4147-A177-3AD203B41FA5}">
                      <a16:colId xmlns:a16="http://schemas.microsoft.com/office/drawing/2014/main" val="20000"/>
                    </a:ext>
                  </a:extLst>
                </a:gridCol>
                <a:gridCol w="1315406">
                  <a:extLst>
                    <a:ext uri="{9D8B030D-6E8A-4147-A177-3AD203B41FA5}">
                      <a16:colId xmlns:a16="http://schemas.microsoft.com/office/drawing/2014/main" val="20001"/>
                    </a:ext>
                  </a:extLst>
                </a:gridCol>
                <a:gridCol w="1578769">
                  <a:extLst>
                    <a:ext uri="{9D8B030D-6E8A-4147-A177-3AD203B41FA5}">
                      <a16:colId xmlns:a16="http://schemas.microsoft.com/office/drawing/2014/main" val="20002"/>
                    </a:ext>
                  </a:extLst>
                </a:gridCol>
                <a:gridCol w="1096275">
                  <a:extLst>
                    <a:ext uri="{9D8B030D-6E8A-4147-A177-3AD203B41FA5}">
                      <a16:colId xmlns:a16="http://schemas.microsoft.com/office/drawing/2014/main" val="20003"/>
                    </a:ext>
                  </a:extLst>
                </a:gridCol>
                <a:gridCol w="1380675">
                  <a:extLst>
                    <a:ext uri="{9D8B030D-6E8A-4147-A177-3AD203B41FA5}">
                      <a16:colId xmlns:a16="http://schemas.microsoft.com/office/drawing/2014/main" val="20004"/>
                    </a:ext>
                  </a:extLst>
                </a:gridCol>
                <a:gridCol w="1407925">
                  <a:extLst>
                    <a:ext uri="{9D8B030D-6E8A-4147-A177-3AD203B41FA5}">
                      <a16:colId xmlns:a16="http://schemas.microsoft.com/office/drawing/2014/main" val="20005"/>
                    </a:ext>
                  </a:extLst>
                </a:gridCol>
              </a:tblGrid>
              <a:tr h="914375">
                <a:tc>
                  <a:txBody>
                    <a:bodyPr/>
                    <a:lstStyle/>
                    <a:p>
                      <a:pPr marL="0" lvl="0" indent="0" algn="l"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Sequential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Parallel version 1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Parallel version 2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14375">
                <a:tc>
                  <a:txBody>
                    <a:bodyPr/>
                    <a:lstStyle/>
                    <a:p>
                      <a:pPr marL="0" lvl="0" indent="0" algn="l" rtl="0">
                        <a:spcBef>
                          <a:spcPts val="0"/>
                        </a:spcBef>
                        <a:spcAft>
                          <a:spcPts val="0"/>
                        </a:spcAft>
                        <a:buNone/>
                      </a:pPr>
                      <a:r>
                        <a:rPr lang="en" sz="1200" b="1">
                          <a:latin typeface="Comfortaa"/>
                          <a:ea typeface="Comfortaa"/>
                          <a:cs typeface="Comfortaa"/>
                          <a:sym typeface="Comfortaa"/>
                        </a:rPr>
                        <a:t>Prefix seum</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472000</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t>145975329</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0.00323</a:t>
                      </a:r>
                    </a:p>
                    <a:p>
                      <a:pPr marL="0" lvl="0" indent="0" algn="ctr" rtl="0">
                        <a:spcBef>
                          <a:spcPts val="0"/>
                        </a:spcBef>
                        <a:spcAft>
                          <a:spcPts val="0"/>
                        </a:spcAft>
                        <a:buNone/>
                      </a:pPr>
                      <a:r>
                        <a:rPr lang="en-IN" sz="1200" b="1" dirty="0">
                          <a:latin typeface="Comfortaa"/>
                          <a:ea typeface="Comfortaa"/>
                          <a:cs typeface="Comfortaa"/>
                          <a:sym typeface="Comfortaa"/>
                        </a:rPr>
                        <a:t>Times</a:t>
                      </a:r>
                    </a:p>
                    <a:p>
                      <a:pPr marL="0" lvl="0" indent="0" algn="ctr" rtl="0">
                        <a:spcBef>
                          <a:spcPts val="0"/>
                        </a:spcBef>
                        <a:spcAft>
                          <a:spcPts val="0"/>
                        </a:spcAft>
                        <a:buNone/>
                      </a:pPr>
                      <a:r>
                        <a:rPr lang="en-IN" sz="1200" b="1">
                          <a:latin typeface="Comfortaa"/>
                          <a:ea typeface="Comfortaa"/>
                          <a:cs typeface="Comfortaa"/>
                          <a:sym typeface="Comfortaa"/>
                        </a:rPr>
                        <a:t>slower</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0" name="Google Shape;80;p17"/>
          <p:cNvSpPr txBox="1"/>
          <p:nvPr/>
        </p:nvSpPr>
        <p:spPr>
          <a:xfrm>
            <a:off x="805225" y="4061350"/>
            <a:ext cx="76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Note:- In case if needed you can add more columns if you have implemented multiple parallel </a:t>
            </a:r>
            <a:endParaRPr/>
          </a:p>
          <a:p>
            <a:pPr marL="0" lvl="0" indent="0" algn="l" rtl="0">
              <a:spcBef>
                <a:spcPts val="0"/>
              </a:spcBef>
              <a:spcAft>
                <a:spcPts val="0"/>
              </a:spcAft>
              <a:buNone/>
            </a:pPr>
            <a:r>
              <a:rPr lang="en"/>
              <a:t>          versions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86" name="Google Shape;86;p18"/>
          <p:cNvSpPr txBox="1">
            <a:spLocks noGrp="1"/>
          </p:cNvSpPr>
          <p:nvPr>
            <p:ph type="body" idx="1"/>
          </p:nvPr>
        </p:nvSpPr>
        <p:spPr>
          <a:xfrm>
            <a:off x="311700" y="1152474"/>
            <a:ext cx="8520600" cy="2512269"/>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rgbClr val="000000"/>
              </a:buClr>
              <a:buSzPct val="100000"/>
              <a:buFont typeface="Comfortaa"/>
              <a:buChar char="●"/>
            </a:pPr>
            <a:r>
              <a:rPr lang="en" b="1" dirty="0">
                <a:solidFill>
                  <a:srgbClr val="000000"/>
                </a:solidFill>
                <a:latin typeface="Comfortaa"/>
                <a:ea typeface="Comfortaa"/>
                <a:cs typeface="Comfortaa"/>
                <a:sym typeface="Comfortaa"/>
              </a:rPr>
              <a:t>Comment on your observations such as limitations of proposed solution,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The parallel code runs even slower than the sequential code because every thread has to calculate the prefix sum upto its index starting from 0 index. This results in a </a:t>
            </a:r>
            <a:r>
              <a:rPr lang="en" b="1">
                <a:solidFill>
                  <a:srgbClr val="000000"/>
                </a:solidFill>
                <a:latin typeface="Comfortaa"/>
                <a:ea typeface="Comfortaa"/>
                <a:cs typeface="Comfortaa"/>
                <a:sym typeface="Comfortaa"/>
              </a:rPr>
              <a:t>very inefficient </a:t>
            </a:r>
            <a:r>
              <a:rPr lang="en" b="1" dirty="0">
                <a:solidFill>
                  <a:srgbClr val="000000"/>
                </a:solidFill>
                <a:latin typeface="Comfortaa"/>
                <a:ea typeface="Comfortaa"/>
                <a:cs typeface="Comfortaa"/>
                <a:sym typeface="Comfortaa"/>
              </a:rPr>
              <a:t>code.</a:t>
            </a:r>
            <a:endParaRPr b="1" dirty="0">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92" name="Google Shape;92;p19"/>
          <p:cNvSpPr txBox="1">
            <a:spLocks noGrp="1"/>
          </p:cNvSpPr>
          <p:nvPr>
            <p:ph type="body" idx="1"/>
          </p:nvPr>
        </p:nvSpPr>
        <p:spPr>
          <a:xfrm>
            <a:off x="311700" y="1152475"/>
            <a:ext cx="8520600" cy="99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Rename the file as &lt;TEAM_NAME&gt;_Assignment1</a:t>
            </a:r>
            <a:endParaRPr b="1">
              <a:solidFill>
                <a:srgbClr val="000000"/>
              </a:solidFill>
              <a:latin typeface="Comfortaa"/>
              <a:ea typeface="Comfortaa"/>
              <a:cs typeface="Comfortaa"/>
              <a:sym typeface="Comfortaa"/>
            </a:endParaRPr>
          </a:p>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Send the presentation file with source code  to coordinator’s mail</a:t>
            </a:r>
            <a:endParaRPr b="1">
              <a:solidFill>
                <a:srgbClr val="000000"/>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476</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Comfortaa</vt:lpstr>
      <vt:lpstr>Roboto Mono</vt:lpstr>
      <vt:lpstr>Arial</vt:lpstr>
      <vt:lpstr>Simple Light</vt:lpstr>
      <vt:lpstr>C{}DE-A-TH{}N - 2022</vt:lpstr>
      <vt:lpstr>PowerPoint Presentation</vt:lpstr>
      <vt:lpstr>PowerPoint Presentation</vt:lpstr>
      <vt:lpstr>Submission</vt:lpstr>
      <vt:lpstr>Submission</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C{}DE-A-TH{}N - 2022</dc:title>
  <cp:lastModifiedBy>VANSH MAHENDRA  20BCE7015</cp:lastModifiedBy>
  <cp:revision>7</cp:revision>
  <dcterms:modified xsi:type="dcterms:W3CDTF">2022-07-31T15:12:33Z</dcterms:modified>
</cp:coreProperties>
</file>