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omfortaa" panose="020B0604020202020204" charset="0"/>
      <p:regular r:id="rId10"/>
      <p:bold r:id="rId11"/>
    </p:embeddedFont>
    <p:embeddedFont>
      <p:font typeface="Roboto Mon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8B8735-1D9C-4716-ABD9-7C26108E19DA}">
  <a:tblStyle styleId="{828B8735-1D9C-4716-ABD9-7C26108E19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6a90eba9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6a90eba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d0b7c65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d0b7c6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ed0b7c65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ed0b7c65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ed0b7c65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ed0b7c65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ed0b7c65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ed0b7c65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ed0b7c654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ed0b7c65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11700" y="2258350"/>
            <a:ext cx="8520600" cy="10788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5100" b="1">
                <a:solidFill>
                  <a:srgbClr val="9900FF"/>
                </a:solidFill>
                <a:latin typeface="Roboto Mono"/>
                <a:ea typeface="Roboto Mono"/>
                <a:cs typeface="Roboto Mono"/>
                <a:sym typeface="Roboto Mono"/>
              </a:rPr>
              <a:t>C</a:t>
            </a:r>
            <a:r>
              <a:rPr lang="en" sz="5100" b="1">
                <a:solidFill>
                  <a:srgbClr val="FF0000"/>
                </a:solidFill>
                <a:latin typeface="Roboto Mono"/>
                <a:ea typeface="Roboto Mono"/>
                <a:cs typeface="Roboto Mono"/>
                <a:sym typeface="Roboto Mono"/>
              </a:rPr>
              <a:t>{}</a:t>
            </a:r>
            <a:r>
              <a:rPr lang="en" sz="5100" b="1">
                <a:solidFill>
                  <a:srgbClr val="FF9900"/>
                </a:solidFill>
                <a:latin typeface="Roboto Mono"/>
                <a:ea typeface="Roboto Mono"/>
                <a:cs typeface="Roboto Mono"/>
                <a:sym typeface="Roboto Mono"/>
              </a:rPr>
              <a:t>D</a:t>
            </a:r>
            <a:r>
              <a:rPr lang="en" sz="5100" b="1">
                <a:solidFill>
                  <a:srgbClr val="0000FF"/>
                </a:solidFill>
                <a:latin typeface="Roboto Mono"/>
                <a:ea typeface="Roboto Mono"/>
                <a:cs typeface="Roboto Mono"/>
                <a:sym typeface="Roboto Mono"/>
              </a:rPr>
              <a:t>E</a:t>
            </a:r>
            <a:r>
              <a:rPr lang="en" sz="5100" b="1">
                <a:solidFill>
                  <a:srgbClr val="9900FF"/>
                </a:solidFill>
                <a:latin typeface="Roboto Mono"/>
                <a:ea typeface="Roboto Mono"/>
                <a:cs typeface="Roboto Mono"/>
                <a:sym typeface="Roboto Mono"/>
              </a:rPr>
              <a:t>-</a:t>
            </a:r>
            <a:r>
              <a:rPr lang="en" sz="5100" b="1">
                <a:solidFill>
                  <a:srgbClr val="FF00FF"/>
                </a:solidFill>
                <a:latin typeface="Roboto Mono"/>
                <a:ea typeface="Roboto Mono"/>
                <a:cs typeface="Roboto Mono"/>
                <a:sym typeface="Roboto Mono"/>
              </a:rPr>
              <a:t>A</a:t>
            </a:r>
            <a:r>
              <a:rPr lang="en" sz="5100" b="1">
                <a:solidFill>
                  <a:srgbClr val="9900FF"/>
                </a:solidFill>
                <a:latin typeface="Roboto Mono"/>
                <a:ea typeface="Roboto Mono"/>
                <a:cs typeface="Roboto Mono"/>
                <a:sym typeface="Roboto Mono"/>
              </a:rPr>
              <a:t>-</a:t>
            </a:r>
            <a:r>
              <a:rPr lang="en" sz="5100" b="1">
                <a:solidFill>
                  <a:srgbClr val="000000"/>
                </a:solidFill>
                <a:latin typeface="Roboto Mono"/>
                <a:ea typeface="Roboto Mono"/>
                <a:cs typeface="Roboto Mono"/>
                <a:sym typeface="Roboto Mono"/>
              </a:rPr>
              <a:t>T</a:t>
            </a:r>
            <a:r>
              <a:rPr lang="en" sz="5100" b="1">
                <a:solidFill>
                  <a:srgbClr val="980000"/>
                </a:solidFill>
                <a:latin typeface="Roboto Mono"/>
                <a:ea typeface="Roboto Mono"/>
                <a:cs typeface="Roboto Mono"/>
                <a:sym typeface="Roboto Mono"/>
              </a:rPr>
              <a:t>H</a:t>
            </a:r>
            <a:r>
              <a:rPr lang="en" sz="5100" b="1">
                <a:solidFill>
                  <a:srgbClr val="FF0000"/>
                </a:solidFill>
                <a:latin typeface="Roboto Mono"/>
                <a:ea typeface="Roboto Mono"/>
                <a:cs typeface="Roboto Mono"/>
                <a:sym typeface="Roboto Mono"/>
              </a:rPr>
              <a:t>{}</a:t>
            </a:r>
            <a:r>
              <a:rPr lang="en" sz="5100" b="1">
                <a:solidFill>
                  <a:srgbClr val="274E13"/>
                </a:solidFill>
                <a:latin typeface="Roboto Mono"/>
                <a:ea typeface="Roboto Mono"/>
                <a:cs typeface="Roboto Mono"/>
                <a:sym typeface="Roboto Mono"/>
              </a:rPr>
              <a:t>N </a:t>
            </a:r>
            <a:r>
              <a:rPr lang="en" sz="5100" b="1">
                <a:solidFill>
                  <a:srgbClr val="000000"/>
                </a:solidFill>
                <a:latin typeface="Roboto Mono"/>
                <a:ea typeface="Roboto Mono"/>
                <a:cs typeface="Roboto Mono"/>
                <a:sym typeface="Roboto Mono"/>
              </a:rPr>
              <a:t>- 2022</a:t>
            </a:r>
            <a:endParaRPr sz="5200">
              <a:solidFill>
                <a:srgbClr val="000000"/>
              </a:solidFill>
            </a:endParaRPr>
          </a:p>
        </p:txBody>
      </p:sp>
      <p:sp>
        <p:nvSpPr>
          <p:cNvPr id="55" name="Google Shape;55;p13"/>
          <p:cNvSpPr txBox="1"/>
          <p:nvPr/>
        </p:nvSpPr>
        <p:spPr>
          <a:xfrm>
            <a:off x="311700" y="3337150"/>
            <a:ext cx="8520600" cy="792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2800" b="1">
                <a:latin typeface="Comfortaa"/>
                <a:ea typeface="Comfortaa"/>
                <a:cs typeface="Comfortaa"/>
                <a:sym typeface="Comfortaa"/>
              </a:rPr>
              <a:t>Assignment 2</a:t>
            </a:r>
            <a:endParaRPr sz="2800" b="1">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3345038" y="924863"/>
            <a:ext cx="2453913"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7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Comfortaa"/>
                <a:ea typeface="Comfortaa"/>
                <a:cs typeface="Comfortaa"/>
                <a:sym typeface="Comfortaa"/>
              </a:rPr>
              <a:t>Q. 1. Write a sequential program to find min and max of an integer array</a:t>
            </a:r>
            <a:endParaRPr sz="1600">
              <a:latin typeface="Comfortaa"/>
              <a:ea typeface="Comfortaa"/>
              <a:cs typeface="Comfortaa"/>
              <a:sym typeface="Comfortaa"/>
            </a:endParaRPr>
          </a:p>
          <a:p>
            <a:pPr marL="0" lvl="0" indent="0" algn="l" rtl="0">
              <a:spcBef>
                <a:spcPts val="0"/>
              </a:spcBef>
              <a:spcAft>
                <a:spcPts val="0"/>
              </a:spcAft>
              <a:buNone/>
            </a:pPr>
            <a:r>
              <a:rPr lang="en" sz="1600">
                <a:latin typeface="Comfortaa"/>
                <a:ea typeface="Comfortaa"/>
                <a:cs typeface="Comfortaa"/>
                <a:sym typeface="Comfortaa"/>
              </a:rPr>
              <a:t>Q.2. Write a CUDA program to find min and max of an integer array</a:t>
            </a:r>
            <a:endParaRPr sz="16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Min Max assignment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Consider the array size sufficiently large eg. 1000000 of type integer.</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Measure the performance of of sequential version and optimized parallel version</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Calculate the speedup observed</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You may execute sequential programs on your local machine</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However all parallel codes must be executed on server</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Parallel versions considered for evaluations only if both sequential and parallel codes gives same output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73" name="Google Shape;73;p16"/>
          <p:cNvSpPr txBox="1">
            <a:spLocks noGrp="1"/>
          </p:cNvSpPr>
          <p:nvPr>
            <p:ph type="body" idx="1"/>
          </p:nvPr>
        </p:nvSpPr>
        <p:spPr>
          <a:xfrm>
            <a:off x="311700" y="1152475"/>
            <a:ext cx="8520600" cy="367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Comfortaa"/>
              <a:buChar char="●"/>
            </a:pPr>
            <a:r>
              <a:rPr lang="en" sz="1200" b="1" dirty="0">
                <a:solidFill>
                  <a:srgbClr val="000000"/>
                </a:solidFill>
                <a:latin typeface="Comfortaa"/>
                <a:ea typeface="Comfortaa"/>
                <a:cs typeface="Comfortaa"/>
                <a:sym typeface="Comfortaa"/>
              </a:rPr>
              <a:t>Explain in brief your parallelization strategy like data splitting, thread/block creation, and allocation etc.</a:t>
            </a:r>
            <a:endParaRPr sz="1200"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sz="1200" b="1" dirty="0">
                <a:solidFill>
                  <a:srgbClr val="000000"/>
                </a:solidFill>
                <a:latin typeface="Comfortaa"/>
                <a:ea typeface="Comfortaa"/>
                <a:cs typeface="Comfortaa"/>
                <a:sym typeface="Comfortaa"/>
              </a:rPr>
              <a:t>Ans:</a:t>
            </a:r>
          </a:p>
          <a:p>
            <a:pPr marL="0" lvl="0" indent="0" algn="l" rtl="0">
              <a:spcBef>
                <a:spcPts val="1200"/>
              </a:spcBef>
              <a:spcAft>
                <a:spcPts val="1200"/>
              </a:spcAft>
              <a:buNone/>
            </a:pPr>
            <a:r>
              <a:rPr lang="en" sz="1200" b="1" dirty="0">
                <a:solidFill>
                  <a:srgbClr val="000000"/>
                </a:solidFill>
                <a:latin typeface="Comfortaa"/>
                <a:ea typeface="Comfortaa"/>
                <a:cs typeface="Comfortaa"/>
                <a:sym typeface="Comfortaa"/>
              </a:rPr>
              <a:t> We first calculate the optimal number of threadsperblock and numberofblocks using the inbuilt functions cudaDeviceGetAttribute and some observations then we use cudaMallocManaged() to initiliase the memory for the array and the answer variable so that we could use it both on the host(CPU) and the device(GPU). Then after initialising the values on the CPU we use cudaMemPrefetchAsync() to asynchronously prefetch memory to the device to reduce the number of page faults and on demand memory migration overhead which would have significantly slowed down our program. Then we call the kernel in which we use a shared memory cache cmin[] and cmax[] to store the temporary min and max of elements calculated using grid stride loop for a particular thread. Then we use parallel sum reduction on our cache to find the final min and max for each block and then we just finnd min and max from the first element of all blocks using atomic operations(atomicMin() and atomicMax()). </a:t>
            </a:r>
            <a:r>
              <a:rPr lang="en-IN" sz="1200" b="1" dirty="0">
                <a:solidFill>
                  <a:srgbClr val="000000"/>
                </a:solidFill>
                <a:latin typeface="Comfortaa"/>
                <a:ea typeface="Comfortaa"/>
                <a:cs typeface="Comfortaa"/>
                <a:sym typeface="Comfortaa"/>
              </a:rPr>
              <a:t> In the end we free the memory which we had allocated earlier.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79" name="Google Shape;79;p17"/>
          <p:cNvSpPr txBox="1">
            <a:spLocks noGrp="1"/>
          </p:cNvSpPr>
          <p:nvPr>
            <p:ph type="body" idx="1"/>
          </p:nvPr>
        </p:nvSpPr>
        <p:spPr>
          <a:xfrm>
            <a:off x="311700" y="1152475"/>
            <a:ext cx="8520600" cy="111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Insert your findings into the below table</a:t>
            </a:r>
            <a:endParaRPr b="1">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a:solidFill>
                  <a:srgbClr val="000000"/>
                </a:solidFill>
                <a:latin typeface="Comfortaa"/>
                <a:ea typeface="Comfortaa"/>
                <a:cs typeface="Comfortaa"/>
                <a:sym typeface="Comfortaa"/>
              </a:rPr>
              <a:t>Ans: </a:t>
            </a:r>
            <a:endParaRPr b="1">
              <a:solidFill>
                <a:srgbClr val="000000"/>
              </a:solidFill>
              <a:latin typeface="Comfortaa"/>
              <a:ea typeface="Comfortaa"/>
              <a:cs typeface="Comfortaa"/>
              <a:sym typeface="Comfortaa"/>
            </a:endParaRPr>
          </a:p>
        </p:txBody>
      </p:sp>
      <p:graphicFrame>
        <p:nvGraphicFramePr>
          <p:cNvPr id="80" name="Google Shape;80;p17"/>
          <p:cNvGraphicFramePr/>
          <p:nvPr>
            <p:extLst>
              <p:ext uri="{D42A27DB-BD31-4B8C-83A1-F6EECF244321}">
                <p14:modId xmlns:p14="http://schemas.microsoft.com/office/powerpoint/2010/main" val="1123141489"/>
              </p:ext>
            </p:extLst>
          </p:nvPr>
        </p:nvGraphicFramePr>
        <p:xfrm>
          <a:off x="685863" y="1990800"/>
          <a:ext cx="7719075" cy="1828750"/>
        </p:xfrm>
        <a:graphic>
          <a:graphicData uri="http://schemas.openxmlformats.org/drawingml/2006/table">
            <a:tbl>
              <a:tblPr>
                <a:noFill/>
                <a:tableStyleId>{828B8735-1D9C-4716-ABD9-7C26108E19DA}</a:tableStyleId>
              </a:tblPr>
              <a:tblGrid>
                <a:gridCol w="940025">
                  <a:extLst>
                    <a:ext uri="{9D8B030D-6E8A-4147-A177-3AD203B41FA5}">
                      <a16:colId xmlns:a16="http://schemas.microsoft.com/office/drawing/2014/main" val="20000"/>
                    </a:ext>
                  </a:extLst>
                </a:gridCol>
                <a:gridCol w="1310193">
                  <a:extLst>
                    <a:ext uri="{9D8B030D-6E8A-4147-A177-3AD203B41FA5}">
                      <a16:colId xmlns:a16="http://schemas.microsoft.com/office/drawing/2014/main" val="20001"/>
                    </a:ext>
                  </a:extLst>
                </a:gridCol>
                <a:gridCol w="1393032">
                  <a:extLst>
                    <a:ext uri="{9D8B030D-6E8A-4147-A177-3AD203B41FA5}">
                      <a16:colId xmlns:a16="http://schemas.microsoft.com/office/drawing/2014/main" val="20002"/>
                    </a:ext>
                  </a:extLst>
                </a:gridCol>
                <a:gridCol w="1287225">
                  <a:extLst>
                    <a:ext uri="{9D8B030D-6E8A-4147-A177-3AD203B41FA5}">
                      <a16:colId xmlns:a16="http://schemas.microsoft.com/office/drawing/2014/main" val="20003"/>
                    </a:ext>
                  </a:extLst>
                </a:gridCol>
                <a:gridCol w="1598850">
                  <a:extLst>
                    <a:ext uri="{9D8B030D-6E8A-4147-A177-3AD203B41FA5}">
                      <a16:colId xmlns:a16="http://schemas.microsoft.com/office/drawing/2014/main" val="20004"/>
                    </a:ext>
                  </a:extLst>
                </a:gridCol>
                <a:gridCol w="1189750">
                  <a:extLst>
                    <a:ext uri="{9D8B030D-6E8A-4147-A177-3AD203B41FA5}">
                      <a16:colId xmlns:a16="http://schemas.microsoft.com/office/drawing/2014/main" val="20005"/>
                    </a:ext>
                  </a:extLst>
                </a:gridCol>
              </a:tblGrid>
              <a:tr h="914375">
                <a:tc>
                  <a:txBody>
                    <a:bodyPr/>
                    <a:lstStyle/>
                    <a:p>
                      <a:pPr marL="0" lvl="0" indent="0" algn="l"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mfortaa"/>
                          <a:ea typeface="Comfortaa"/>
                          <a:cs typeface="Comfortaa"/>
                          <a:sym typeface="Comfortaa"/>
                        </a:rPr>
                        <a:t>Sequential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mfortaa"/>
                          <a:ea typeface="Comfortaa"/>
                          <a:cs typeface="Comfortaa"/>
                          <a:sym typeface="Comfortaa"/>
                        </a:rPr>
                        <a:t>Parallel version 1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Comfortaa"/>
                          <a:ea typeface="Comfortaa"/>
                          <a:cs typeface="Comfortaa"/>
                          <a:sym typeface="Comfortaa"/>
                        </a:rPr>
                        <a:t>Parallel version 2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latin typeface="Comfortaa"/>
                          <a:ea typeface="Comfortaa"/>
                          <a:cs typeface="Comfortaa"/>
                          <a:sym typeface="Comfortaa"/>
                        </a:rPr>
                        <a:t>Speedup wrt parallel version 1</a:t>
                      </a:r>
                      <a:endParaRPr sz="1200" b="1" dirty="0">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14375">
                <a:tc>
                  <a:txBody>
                    <a:bodyPr/>
                    <a:lstStyle/>
                    <a:p>
                      <a:pPr marL="0" lvl="0" indent="0" algn="l" rtl="0">
                        <a:spcBef>
                          <a:spcPts val="0"/>
                        </a:spcBef>
                        <a:spcAft>
                          <a:spcPts val="0"/>
                        </a:spcAft>
                        <a:buNone/>
                      </a:pPr>
                      <a:r>
                        <a:rPr lang="en" sz="1200" b="1">
                          <a:latin typeface="Comfortaa"/>
                          <a:ea typeface="Comfortaa"/>
                          <a:cs typeface="Comfortaa"/>
                          <a:sym typeface="Comfortaa"/>
                        </a:rPr>
                        <a:t>Min/Max</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4720452</a:t>
                      </a:r>
                    </a:p>
                    <a:p>
                      <a:pPr marL="0" lvl="0" indent="0" algn="ctr" rtl="0">
                        <a:spcBef>
                          <a:spcPts val="0"/>
                        </a:spcBef>
                        <a:spcAft>
                          <a:spcPts val="0"/>
                        </a:spcAft>
                        <a:buNone/>
                      </a:pPr>
                      <a:r>
                        <a:rPr lang="en-IN" sz="1200" b="1" dirty="0">
                          <a:latin typeface="Comfortaa"/>
                          <a:ea typeface="Comfortaa"/>
                          <a:cs typeface="Comfortaa"/>
                          <a:sym typeface="Comfortaa"/>
                        </a:rPr>
                        <a:t>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13759 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343.081 times</a:t>
                      </a:r>
                    </a:p>
                    <a:p>
                      <a:pPr marL="0" lvl="0" indent="0" algn="ctr" rtl="0">
                        <a:spcBef>
                          <a:spcPts val="0"/>
                        </a:spcBef>
                        <a:spcAft>
                          <a:spcPts val="0"/>
                        </a:spcAft>
                        <a:buNone/>
                      </a:pPr>
                      <a:r>
                        <a:rPr lang="en-IN" sz="1200" b="1">
                          <a:latin typeface="Comfortaa"/>
                          <a:ea typeface="Comfortaa"/>
                          <a:cs typeface="Comfortaa"/>
                          <a:sym typeface="Comfortaa"/>
                        </a:rPr>
                        <a:t>faste</a:t>
                      </a:r>
                      <a:r>
                        <a:rPr lang="en-IN" sz="1200" b="1" dirty="0">
                          <a:latin typeface="Comfortaa"/>
                          <a:ea typeface="Comfortaa"/>
                          <a:cs typeface="Comfortaa"/>
                          <a:sym typeface="Comfortaa"/>
                        </a:rPr>
                        <a:t>r</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1" name="Google Shape;81;p17"/>
          <p:cNvSpPr txBox="1"/>
          <p:nvPr/>
        </p:nvSpPr>
        <p:spPr>
          <a:xfrm>
            <a:off x="805225" y="4061350"/>
            <a:ext cx="76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Note:- In case if needed you can add more columns if you have implemented multiple parallel </a:t>
            </a:r>
            <a:endParaRPr/>
          </a:p>
          <a:p>
            <a:pPr marL="0" lvl="0" indent="0" algn="l" rtl="0">
              <a:spcBef>
                <a:spcPts val="0"/>
              </a:spcBef>
              <a:spcAft>
                <a:spcPts val="0"/>
              </a:spcAft>
              <a:buNone/>
            </a:pPr>
            <a:r>
              <a:rPr lang="en"/>
              <a:t>          versions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87" name="Google Shape;87;p18"/>
          <p:cNvSpPr txBox="1">
            <a:spLocks noGrp="1"/>
          </p:cNvSpPr>
          <p:nvPr>
            <p:ph type="body" idx="1"/>
          </p:nvPr>
        </p:nvSpPr>
        <p:spPr>
          <a:xfrm>
            <a:off x="311700" y="1152475"/>
            <a:ext cx="8520600" cy="2926606"/>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Clr>
                <a:srgbClr val="000000"/>
              </a:buClr>
              <a:buSzPct val="100000"/>
              <a:buFont typeface="Comfortaa"/>
              <a:buChar char="●"/>
            </a:pPr>
            <a:r>
              <a:rPr lang="en" b="1" dirty="0">
                <a:solidFill>
                  <a:srgbClr val="000000"/>
                </a:solidFill>
                <a:latin typeface="Comfortaa"/>
                <a:ea typeface="Comfortaa"/>
                <a:cs typeface="Comfortaa"/>
                <a:sym typeface="Comfortaa"/>
              </a:rPr>
              <a:t>Comment on your observations such as limitations of proposed solution, etc.</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Ans: Couldn’t use normal swap operations to find min or max due to occur</a:t>
            </a:r>
            <a:r>
              <a:rPr lang="en-IN" b="1" dirty="0">
                <a:solidFill>
                  <a:srgbClr val="000000"/>
                </a:solidFill>
                <a:latin typeface="Comfortaa"/>
                <a:ea typeface="Comfortaa"/>
                <a:cs typeface="Comfortaa"/>
                <a:sym typeface="Comfortaa"/>
              </a:rPr>
              <a:t>r</a:t>
            </a:r>
            <a:r>
              <a:rPr lang="en" b="1" dirty="0">
                <a:solidFill>
                  <a:srgbClr val="000000"/>
                </a:solidFill>
                <a:latin typeface="Comfortaa"/>
                <a:ea typeface="Comfortaa"/>
                <a:cs typeface="Comfortaa"/>
                <a:sym typeface="Comfortaa"/>
              </a:rPr>
              <a:t>ence of race condition so had to use parallel sum reduction to minimize the use of atmoic operations since atomic operations significantly slow down the kernel. </a:t>
            </a:r>
            <a:endParaRPr b="1" dirty="0">
              <a:solidFill>
                <a:srgbClr val="00000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93" name="Google Shape;93;p19"/>
          <p:cNvSpPr txBox="1">
            <a:spLocks noGrp="1"/>
          </p:cNvSpPr>
          <p:nvPr>
            <p:ph type="body" idx="1"/>
          </p:nvPr>
        </p:nvSpPr>
        <p:spPr>
          <a:xfrm>
            <a:off x="311700" y="1152475"/>
            <a:ext cx="8520600" cy="99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Rename the file as &lt;TEAM_NAME&gt;_Assignment2</a:t>
            </a:r>
            <a:endParaRPr b="1">
              <a:solidFill>
                <a:srgbClr val="000000"/>
              </a:solidFill>
              <a:latin typeface="Comfortaa"/>
              <a:ea typeface="Comfortaa"/>
              <a:cs typeface="Comfortaa"/>
              <a:sym typeface="Comfortaa"/>
            </a:endParaRPr>
          </a:p>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Send the presentation file with source code  to coordinator’s mail</a:t>
            </a:r>
            <a:endParaRPr b="1">
              <a:solidFill>
                <a:srgbClr val="000000"/>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454</Words>
  <Application>Microsoft Office PowerPoint</Application>
  <PresentationFormat>On-screen Show (16:9)</PresentationFormat>
  <Paragraphs>37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Comfortaa</vt:lpstr>
      <vt:lpstr>Roboto Mono</vt:lpstr>
      <vt:lpstr>Simple Light</vt:lpstr>
      <vt:lpstr>PowerPoint Presentation</vt:lpstr>
      <vt:lpstr>Q. 1. Write a sequential program to find min and max of an integer array Q.2. Write a CUDA program to find min and max of an integer array</vt:lpstr>
      <vt:lpstr>Min Max assignment</vt:lpstr>
      <vt:lpstr>Submission</vt:lpstr>
      <vt:lpstr>Submission</vt:lpstr>
      <vt:lpstr>Submission</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VANSH MAHENDRA  20BCE7015</cp:lastModifiedBy>
  <cp:revision>8</cp:revision>
  <dcterms:modified xsi:type="dcterms:W3CDTF">2022-07-31T15:13:23Z</dcterms:modified>
</cp:coreProperties>
</file>