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omfortaa" panose="020B0604020202020204" charset="0"/>
      <p:regular r:id="rId14"/>
      <p:bold r:id="rId15"/>
    </p:embeddedFont>
    <p:embeddedFont>
      <p:font typeface="Roboto Mon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2BAE9-B78D-4769-B613-758EF8B98350}">
  <a:tblStyle styleId="{AF92BAE9-B78D-4769-B613-758EF8B983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d9e43532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d9e4353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d9e43532e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d9e43532e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d9e43532e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d9e43532e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d9e43532e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d9e43532e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d9e43532e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d9e43532e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d9e43532e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d9e43532e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d9e43532e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d9e43532e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258350"/>
            <a:ext cx="8520600" cy="10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100" b="1">
                <a:solidFill>
                  <a:srgbClr val="9900FF"/>
                </a:solidFill>
                <a:latin typeface="Roboto Mono"/>
                <a:ea typeface="Roboto Mono"/>
                <a:cs typeface="Roboto Mono"/>
                <a:sym typeface="Roboto Mono"/>
              </a:rPr>
              <a:t>C</a:t>
            </a:r>
            <a:r>
              <a:rPr lang="en" sz="5100" b="1">
                <a:solidFill>
                  <a:srgbClr val="FF0000"/>
                </a:solidFill>
                <a:latin typeface="Roboto Mono"/>
                <a:ea typeface="Roboto Mono"/>
                <a:cs typeface="Roboto Mono"/>
                <a:sym typeface="Roboto Mono"/>
              </a:rPr>
              <a:t>{}</a:t>
            </a:r>
            <a:r>
              <a:rPr lang="en" sz="5100" b="1">
                <a:solidFill>
                  <a:srgbClr val="FF9900"/>
                </a:solidFill>
                <a:latin typeface="Roboto Mono"/>
                <a:ea typeface="Roboto Mono"/>
                <a:cs typeface="Roboto Mono"/>
                <a:sym typeface="Roboto Mono"/>
              </a:rPr>
              <a:t>D</a:t>
            </a:r>
            <a:r>
              <a:rPr lang="en" sz="5100" b="1">
                <a:solidFill>
                  <a:srgbClr val="0000FF"/>
                </a:solidFill>
                <a:latin typeface="Roboto Mono"/>
                <a:ea typeface="Roboto Mono"/>
                <a:cs typeface="Roboto Mono"/>
                <a:sym typeface="Roboto Mono"/>
              </a:rPr>
              <a:t>E</a:t>
            </a:r>
            <a:r>
              <a:rPr lang="en" sz="5100" b="1">
                <a:solidFill>
                  <a:srgbClr val="9900FF"/>
                </a:solidFill>
                <a:latin typeface="Roboto Mono"/>
                <a:ea typeface="Roboto Mono"/>
                <a:cs typeface="Roboto Mono"/>
                <a:sym typeface="Roboto Mono"/>
              </a:rPr>
              <a:t>-</a:t>
            </a:r>
            <a:r>
              <a:rPr lang="en" sz="5100" b="1">
                <a:solidFill>
                  <a:srgbClr val="FF00FF"/>
                </a:solidFill>
                <a:latin typeface="Roboto Mono"/>
                <a:ea typeface="Roboto Mono"/>
                <a:cs typeface="Roboto Mono"/>
                <a:sym typeface="Roboto Mono"/>
              </a:rPr>
              <a:t>A</a:t>
            </a:r>
            <a:r>
              <a:rPr lang="en" sz="5100" b="1">
                <a:solidFill>
                  <a:srgbClr val="9900FF"/>
                </a:solidFill>
                <a:latin typeface="Roboto Mono"/>
                <a:ea typeface="Roboto Mono"/>
                <a:cs typeface="Roboto Mono"/>
                <a:sym typeface="Roboto Mono"/>
              </a:rPr>
              <a:t>-</a:t>
            </a:r>
            <a:r>
              <a:rPr lang="en" sz="5100" b="1">
                <a:latin typeface="Roboto Mono"/>
                <a:ea typeface="Roboto Mono"/>
                <a:cs typeface="Roboto Mono"/>
                <a:sym typeface="Roboto Mono"/>
              </a:rPr>
              <a:t>T</a:t>
            </a:r>
            <a:r>
              <a:rPr lang="en" sz="5100" b="1">
                <a:solidFill>
                  <a:srgbClr val="980000"/>
                </a:solidFill>
                <a:latin typeface="Roboto Mono"/>
                <a:ea typeface="Roboto Mono"/>
                <a:cs typeface="Roboto Mono"/>
                <a:sym typeface="Roboto Mono"/>
              </a:rPr>
              <a:t>H</a:t>
            </a:r>
            <a:r>
              <a:rPr lang="en" sz="5100" b="1">
                <a:solidFill>
                  <a:srgbClr val="FF0000"/>
                </a:solidFill>
                <a:latin typeface="Roboto Mono"/>
                <a:ea typeface="Roboto Mono"/>
                <a:cs typeface="Roboto Mono"/>
                <a:sym typeface="Roboto Mono"/>
              </a:rPr>
              <a:t>{}</a:t>
            </a:r>
            <a:r>
              <a:rPr lang="en" sz="5100" b="1">
                <a:solidFill>
                  <a:srgbClr val="274E13"/>
                </a:solidFill>
                <a:latin typeface="Roboto Mono"/>
                <a:ea typeface="Roboto Mono"/>
                <a:cs typeface="Roboto Mono"/>
                <a:sym typeface="Roboto Mono"/>
              </a:rPr>
              <a:t>N </a:t>
            </a:r>
            <a:r>
              <a:rPr lang="en" sz="5100" b="1">
                <a:latin typeface="Roboto Mono"/>
                <a:ea typeface="Roboto Mono"/>
                <a:cs typeface="Roboto Mono"/>
                <a:sym typeface="Roboto Mono"/>
              </a:rPr>
              <a:t>- 2022</a:t>
            </a:r>
            <a:endParaRPr/>
          </a:p>
        </p:txBody>
      </p:sp>
      <p:sp>
        <p:nvSpPr>
          <p:cNvPr id="55" name="Google Shape;55;p13"/>
          <p:cNvSpPr txBox="1">
            <a:spLocks noGrp="1"/>
          </p:cNvSpPr>
          <p:nvPr>
            <p:ph type="subTitle" idx="1"/>
          </p:nvPr>
        </p:nvSpPr>
        <p:spPr>
          <a:xfrm>
            <a:off x="311700" y="33371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solidFill>
                  <a:srgbClr val="000000"/>
                </a:solidFill>
                <a:latin typeface="Comfortaa"/>
                <a:ea typeface="Comfortaa"/>
                <a:cs typeface="Comfortaa"/>
                <a:sym typeface="Comfortaa"/>
              </a:rPr>
              <a:t>Assignment 3</a:t>
            </a:r>
            <a:endParaRPr b="1">
              <a:solidFill>
                <a:srgbClr val="000000"/>
              </a:solidFill>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3345038" y="688188"/>
            <a:ext cx="2453913" cy="133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450375"/>
            <a:ext cx="8520600" cy="435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latin typeface="Comfortaa"/>
                <a:ea typeface="Comfortaa"/>
                <a:cs typeface="Comfortaa"/>
                <a:sym typeface="Comfortaa"/>
              </a:rPr>
              <a:t>Q. 1 A. Write a C/C++ or Python program to perform 3D convolution</a:t>
            </a:r>
            <a:endParaRPr sz="1600" b="1">
              <a:solidFill>
                <a:schemeClr val="dk1"/>
              </a:solidFill>
              <a:latin typeface="Comfortaa"/>
              <a:ea typeface="Comfortaa"/>
              <a:cs typeface="Comfortaa"/>
              <a:sym typeface="Comfortaa"/>
            </a:endParaRPr>
          </a:p>
          <a:p>
            <a:pPr marL="0" lvl="0" indent="0" algn="l" rtl="0">
              <a:spcBef>
                <a:spcPts val="1200"/>
              </a:spcBef>
              <a:spcAft>
                <a:spcPts val="0"/>
              </a:spcAft>
              <a:buNone/>
            </a:pPr>
            <a:r>
              <a:rPr lang="en" sz="1600" b="1">
                <a:solidFill>
                  <a:schemeClr val="dk1"/>
                </a:solidFill>
                <a:latin typeface="Comfortaa"/>
                <a:ea typeface="Comfortaa"/>
                <a:cs typeface="Comfortaa"/>
                <a:sym typeface="Comfortaa"/>
              </a:rPr>
              <a:t>       B. Deploy the above code on GPU using CUDA C++/ CUDA Python</a:t>
            </a:r>
            <a:endParaRPr sz="1600" b="1">
              <a:solidFill>
                <a:schemeClr val="dk1"/>
              </a:solidFill>
              <a:latin typeface="Comfortaa"/>
              <a:ea typeface="Comfortaa"/>
              <a:cs typeface="Comfortaa"/>
              <a:sym typeface="Comfortaa"/>
            </a:endParaRPr>
          </a:p>
          <a:p>
            <a:pPr marL="457200" lvl="0" indent="-330200" algn="l" rtl="0">
              <a:spcBef>
                <a:spcPts val="120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Consider the matrix size sufficiently large eg. 512 x 512 x 512 of type double. (If memory limitation reduce size to 256 x 256 x 256 likewise)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Consider mask size as 9 x 9 x 9 and appropriate pad size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Measure the performance of sequential version and optimized parallel version</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Calculate the speedup observed</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You may execute sequential programs on your local machine</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However all parallel codes must be executed on server</a:t>
            </a:r>
            <a:endParaRPr sz="1600" b="1">
              <a:solidFill>
                <a:schemeClr val="dk1"/>
              </a:solidFill>
              <a:latin typeface="Comfortaa"/>
              <a:ea typeface="Comfortaa"/>
              <a:cs typeface="Comfortaa"/>
              <a:sym typeface="Comfortaa"/>
            </a:endParaRPr>
          </a:p>
          <a:p>
            <a:pPr marL="457200" lvl="0" indent="-330200" algn="l" rtl="0">
              <a:spcBef>
                <a:spcPts val="0"/>
              </a:spcBef>
              <a:spcAft>
                <a:spcPts val="0"/>
              </a:spcAft>
              <a:buClr>
                <a:schemeClr val="dk1"/>
              </a:buClr>
              <a:buSzPts val="1600"/>
              <a:buFont typeface="Comfortaa"/>
              <a:buChar char="●"/>
            </a:pPr>
            <a:r>
              <a:rPr lang="en" sz="1600" b="1">
                <a:solidFill>
                  <a:schemeClr val="dk1"/>
                </a:solidFill>
                <a:latin typeface="Comfortaa"/>
                <a:ea typeface="Comfortaa"/>
                <a:cs typeface="Comfortaa"/>
                <a:sym typeface="Comfortaa"/>
              </a:rPr>
              <a:t>Parallel versions considered for evaluations only if both sequential and parallel codes gives same output</a:t>
            </a:r>
            <a:endParaRPr sz="1600" b="1">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2D and 3D Convolution? </a:t>
            </a:r>
            <a:endParaRPr/>
          </a:p>
        </p:txBody>
      </p:sp>
      <p:pic>
        <p:nvPicPr>
          <p:cNvPr id="67" name="Google Shape;67;p15"/>
          <p:cNvPicPr preferRelativeResize="0"/>
          <p:nvPr/>
        </p:nvPicPr>
        <p:blipFill>
          <a:blip r:embed="rId3">
            <a:alphaModFix/>
          </a:blip>
          <a:stretch>
            <a:fillRect/>
          </a:stretch>
        </p:blipFill>
        <p:spPr>
          <a:xfrm>
            <a:off x="494525" y="1224650"/>
            <a:ext cx="3217925" cy="3223850"/>
          </a:xfrm>
          <a:prstGeom prst="rect">
            <a:avLst/>
          </a:prstGeom>
          <a:noFill/>
          <a:ln>
            <a:noFill/>
          </a:ln>
        </p:spPr>
      </p:pic>
      <p:pic>
        <p:nvPicPr>
          <p:cNvPr id="68" name="Google Shape;68;p15"/>
          <p:cNvPicPr preferRelativeResize="0"/>
          <p:nvPr/>
        </p:nvPicPr>
        <p:blipFill>
          <a:blip r:embed="rId4">
            <a:alphaModFix/>
          </a:blip>
          <a:stretch>
            <a:fillRect/>
          </a:stretch>
        </p:blipFill>
        <p:spPr>
          <a:xfrm>
            <a:off x="4571999" y="1519497"/>
            <a:ext cx="3333573" cy="2443249"/>
          </a:xfrm>
          <a:prstGeom prst="rect">
            <a:avLst/>
          </a:prstGeom>
          <a:noFill/>
          <a:ln>
            <a:noFill/>
          </a:ln>
        </p:spPr>
      </p:pic>
      <p:sp>
        <p:nvSpPr>
          <p:cNvPr id="69" name="Google Shape;69;p15"/>
          <p:cNvSpPr txBox="1"/>
          <p:nvPr/>
        </p:nvSpPr>
        <p:spPr>
          <a:xfrm>
            <a:off x="1246000" y="4102650"/>
            <a:ext cx="53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2D</a:t>
            </a:r>
            <a:endParaRPr/>
          </a:p>
        </p:txBody>
      </p:sp>
      <p:sp>
        <p:nvSpPr>
          <p:cNvPr id="70" name="Google Shape;70;p15"/>
          <p:cNvSpPr txBox="1"/>
          <p:nvPr/>
        </p:nvSpPr>
        <p:spPr>
          <a:xfrm>
            <a:off x="5721350" y="4048300"/>
            <a:ext cx="53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0"/>
              </a:spcAft>
              <a:buClr>
                <a:srgbClr val="000000"/>
              </a:buClr>
              <a:buSzPts val="1800"/>
              <a:buFont typeface="Comfortaa"/>
              <a:buChar char="●"/>
            </a:pPr>
            <a:r>
              <a:rPr lang="en" b="1" dirty="0">
                <a:solidFill>
                  <a:srgbClr val="000000"/>
                </a:solidFill>
                <a:latin typeface="Comfortaa"/>
                <a:ea typeface="Comfortaa"/>
                <a:cs typeface="Comfortaa"/>
                <a:sym typeface="Comfortaa"/>
              </a:rPr>
              <a:t>Explain in brief your parallelization strategy like data splitting, thread/block creation, and allocation etc.</a:t>
            </a:r>
          </a:p>
          <a:p>
            <a:pPr marL="457200" lvl="0" indent="-342900" algn="l" rtl="0">
              <a:spcBef>
                <a:spcPts val="0"/>
              </a:spcBef>
              <a:spcAft>
                <a:spcPts val="0"/>
              </a:spcAft>
              <a:buClr>
                <a:srgbClr val="000000"/>
              </a:buClr>
              <a:buSzPts val="1800"/>
              <a:buFont typeface="Comfortaa"/>
              <a:buChar char="●"/>
            </a:pPr>
            <a:endParaRPr b="1" dirty="0">
              <a:solidFill>
                <a:srgbClr val="000000"/>
              </a:solidFill>
              <a:latin typeface="Comfortaa"/>
              <a:ea typeface="Comfortaa"/>
              <a:cs typeface="Comfortaa"/>
              <a:sym typeface="Comfortaa"/>
            </a:endParaRPr>
          </a:p>
          <a:p>
            <a:r>
              <a:rPr lang="en" b="1" dirty="0">
                <a:solidFill>
                  <a:srgbClr val="000000"/>
                </a:solidFill>
                <a:latin typeface="Comfortaa"/>
                <a:ea typeface="Comfortaa"/>
                <a:cs typeface="Comfortaa"/>
                <a:sym typeface="Comfortaa"/>
              </a:rPr>
              <a:t>Ans: </a:t>
            </a:r>
            <a:r>
              <a:rPr lang="en" sz="1800" b="1" dirty="0">
                <a:solidFill>
                  <a:schemeClr val="tx1"/>
                </a:solidFill>
                <a:latin typeface="Calibri" panose="020F0502020204030204" pitchFamily="34" charset="0"/>
                <a:ea typeface="Comfortaa"/>
                <a:cs typeface="Calibri" panose="020F0502020204030204" pitchFamily="34" charset="0"/>
                <a:sym typeface="Comfortaa"/>
              </a:rPr>
              <a:t>Ans: We first calculate the optimal number of threadsperblock and numberofblocks using the inbuilt functions cudaDeviceGetAttribute and some observations then we use cudaMallocManaged() to initiliase the memory for the array and the answer variable so that we could use it both on the host(CPU) and the device(GPU). Then after initialising the values on the CPU we use cudaMemPrefetchAsync() to asynchronously prefetch memory to the device to reduce the number of page faults and on demand memory migration overhead which would have significantly slowed down our program. </a:t>
            </a:r>
          </a:p>
          <a:p>
            <a:r>
              <a:rPr lang="en" sz="1800" b="1" dirty="0">
                <a:solidFill>
                  <a:schemeClr val="tx1"/>
                </a:solidFill>
                <a:latin typeface="Calibri" panose="020F0502020204030204" pitchFamily="34" charset="0"/>
                <a:ea typeface="Comfortaa"/>
                <a:cs typeface="Calibri" panose="020F0502020204030204" pitchFamily="34" charset="0"/>
                <a:sym typeface="Comfortaa"/>
              </a:rPr>
              <a:t>In this question we were to perform 3D convolution. For simplicity we implemented the 3D array using a 1D array with proper indexing wherever needed. Then we call the kernel in which we use a normal grid stride loop which calculates the value of each index of the output 3d array using the mask provided to the kernel. After the kernel has finished its work we synchronize it using </a:t>
            </a:r>
            <a:r>
              <a:rPr lang="en-IN" sz="1800" b="1" dirty="0" err="1">
                <a:solidFill>
                  <a:schemeClr val="tx1"/>
                </a:solidFill>
                <a:latin typeface="Calibri" panose="020F0502020204030204" pitchFamily="34" charset="0"/>
                <a:ea typeface="Comfortaa"/>
                <a:cs typeface="Calibri" panose="020F0502020204030204" pitchFamily="34" charset="0"/>
                <a:sym typeface="Comfortaa"/>
              </a:rPr>
              <a:t>cudaDeviceSynchronize</a:t>
            </a:r>
            <a:r>
              <a:rPr lang="en-IN" sz="1800" b="1" dirty="0">
                <a:solidFill>
                  <a:schemeClr val="tx1"/>
                </a:solidFill>
                <a:latin typeface="Calibri" panose="020F0502020204030204" pitchFamily="34" charset="0"/>
                <a:ea typeface="Comfortaa"/>
                <a:cs typeface="Calibri" panose="020F0502020204030204" pitchFamily="34" charset="0"/>
                <a:sym typeface="Comfortaa"/>
              </a:rPr>
              <a:t>().</a:t>
            </a:r>
          </a:p>
          <a:p>
            <a:r>
              <a:rPr lang="en-IN" sz="1800" b="1" dirty="0">
                <a:solidFill>
                  <a:schemeClr val="tx1"/>
                </a:solidFill>
                <a:latin typeface="Calibri" panose="020F0502020204030204" pitchFamily="34" charset="0"/>
                <a:ea typeface="Comfortaa"/>
                <a:cs typeface="Calibri" panose="020F0502020204030204" pitchFamily="34" charset="0"/>
                <a:sym typeface="Comfortaa"/>
              </a:rPr>
              <a:t>In the end we free the memory which we had allocated earlier.</a:t>
            </a:r>
            <a:endParaRPr lang="en-IN" sz="1800" dirty="0">
              <a:solidFill>
                <a:schemeClr val="tx1"/>
              </a:solidFill>
              <a:latin typeface="Calibri" panose="020F0502020204030204" pitchFamily="34" charset="0"/>
              <a:cs typeface="Calibri" panose="020F0502020204030204" pitchFamily="34" charset="0"/>
            </a:endParaRPr>
          </a:p>
          <a:p>
            <a:pPr marL="0" lvl="0" indent="0" algn="l" rtl="0">
              <a:spcBef>
                <a:spcPts val="1200"/>
              </a:spcBef>
              <a:spcAft>
                <a:spcPts val="1200"/>
              </a:spcAft>
              <a:buNone/>
            </a:pPr>
            <a:endParaRPr b="1" dirty="0">
              <a:solidFill>
                <a:srgbClr val="00000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3381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Submission</a:t>
            </a:r>
            <a:endParaRPr dirty="0"/>
          </a:p>
        </p:txBody>
      </p:sp>
      <p:sp>
        <p:nvSpPr>
          <p:cNvPr id="82" name="Google Shape;82;p17"/>
          <p:cNvSpPr txBox="1">
            <a:spLocks noGrp="1"/>
          </p:cNvSpPr>
          <p:nvPr>
            <p:ph type="body" idx="1"/>
          </p:nvPr>
        </p:nvSpPr>
        <p:spPr>
          <a:xfrm>
            <a:off x="311700" y="877800"/>
            <a:ext cx="8520600" cy="1113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0"/>
              </a:spcAft>
              <a:buClr>
                <a:srgbClr val="000000"/>
              </a:buClr>
              <a:buSzPts val="1800"/>
              <a:buFont typeface="Comfortaa"/>
              <a:buChar char="●"/>
            </a:pPr>
            <a:r>
              <a:rPr lang="en" b="1" dirty="0">
                <a:solidFill>
                  <a:srgbClr val="000000"/>
                </a:solidFill>
                <a:latin typeface="Comfortaa"/>
                <a:ea typeface="Comfortaa"/>
                <a:cs typeface="Comfortaa"/>
                <a:sym typeface="Comfortaa"/>
              </a:rPr>
              <a:t>Insert your findings into the below table</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a:t>
            </a:r>
            <a:r>
              <a:rPr lang="en" b="1">
                <a:solidFill>
                  <a:srgbClr val="000000"/>
                </a:solidFill>
                <a:latin typeface="Comfortaa"/>
                <a:ea typeface="Comfortaa"/>
                <a:cs typeface="Comfortaa"/>
                <a:sym typeface="Comfortaa"/>
              </a:rPr>
              <a:t>For dimension </a:t>
            </a:r>
            <a:r>
              <a:rPr lang="en" b="1" dirty="0">
                <a:solidFill>
                  <a:srgbClr val="000000"/>
                </a:solidFill>
                <a:latin typeface="Comfortaa"/>
                <a:ea typeface="Comfortaa"/>
                <a:cs typeface="Comfortaa"/>
                <a:sym typeface="Comfortaa"/>
              </a:rPr>
              <a:t>(100*100*100), since sequential code couldn’t be executed for more than that)</a:t>
            </a:r>
            <a:endParaRPr b="1" dirty="0">
              <a:solidFill>
                <a:srgbClr val="000000"/>
              </a:solidFill>
              <a:latin typeface="Comfortaa"/>
              <a:ea typeface="Comfortaa"/>
              <a:cs typeface="Comfortaa"/>
              <a:sym typeface="Comfortaa"/>
            </a:endParaRPr>
          </a:p>
        </p:txBody>
      </p:sp>
      <p:graphicFrame>
        <p:nvGraphicFramePr>
          <p:cNvPr id="83" name="Google Shape;83;p17"/>
          <p:cNvGraphicFramePr/>
          <p:nvPr>
            <p:extLst>
              <p:ext uri="{D42A27DB-BD31-4B8C-83A1-F6EECF244321}">
                <p14:modId xmlns:p14="http://schemas.microsoft.com/office/powerpoint/2010/main" val="541334065"/>
              </p:ext>
            </p:extLst>
          </p:nvPr>
        </p:nvGraphicFramePr>
        <p:xfrm>
          <a:off x="805263" y="1990800"/>
          <a:ext cx="7665900" cy="1828750"/>
        </p:xfrm>
        <a:graphic>
          <a:graphicData uri="http://schemas.openxmlformats.org/drawingml/2006/table">
            <a:tbl>
              <a:tblPr>
                <a:noFill/>
                <a:tableStyleId>{AF92BAE9-B78D-4769-B613-758EF8B98350}</a:tableStyleId>
              </a:tblPr>
              <a:tblGrid>
                <a:gridCol w="886850">
                  <a:extLst>
                    <a:ext uri="{9D8B030D-6E8A-4147-A177-3AD203B41FA5}">
                      <a16:colId xmlns:a16="http://schemas.microsoft.com/office/drawing/2014/main" val="20000"/>
                    </a:ext>
                  </a:extLst>
                </a:gridCol>
                <a:gridCol w="1393987">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110563">
                  <a:extLst>
                    <a:ext uri="{9D8B030D-6E8A-4147-A177-3AD203B41FA5}">
                      <a16:colId xmlns:a16="http://schemas.microsoft.com/office/drawing/2014/main" val="20003"/>
                    </a:ext>
                  </a:extLst>
                </a:gridCol>
                <a:gridCol w="1380675">
                  <a:extLst>
                    <a:ext uri="{9D8B030D-6E8A-4147-A177-3AD203B41FA5}">
                      <a16:colId xmlns:a16="http://schemas.microsoft.com/office/drawing/2014/main" val="20004"/>
                    </a:ext>
                  </a:extLst>
                </a:gridCol>
                <a:gridCol w="1407925">
                  <a:extLst>
                    <a:ext uri="{9D8B030D-6E8A-4147-A177-3AD203B41FA5}">
                      <a16:colId xmlns:a16="http://schemas.microsoft.com/office/drawing/2014/main" val="20005"/>
                    </a:ext>
                  </a:extLst>
                </a:gridCol>
              </a:tblGrid>
              <a:tr h="914375">
                <a:tc>
                  <a:txBody>
                    <a:bodyPr/>
                    <a:lstStyle/>
                    <a:p>
                      <a:pPr marL="0" lvl="0" indent="0" algn="l"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Sequential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mfortaa"/>
                          <a:ea typeface="Comfortaa"/>
                          <a:cs typeface="Comfortaa"/>
                          <a:sym typeface="Comfortaa"/>
                        </a:rPr>
                        <a:t>Parallel version 1 time</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latin typeface="Comfortaa"/>
                          <a:ea typeface="Comfortaa"/>
                          <a:cs typeface="Comfortaa"/>
                          <a:sym typeface="Comfortaa"/>
                        </a:rPr>
                        <a:t>Parallel version 2 time</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Comfortaa"/>
                          <a:ea typeface="Comfortaa"/>
                          <a:cs typeface="Comfortaa"/>
                          <a:sym typeface="Comfortaa"/>
                        </a:rPr>
                        <a:t>Speedup wrt parallel version 1</a:t>
                      </a:r>
                      <a:endParaRPr sz="1200" b="1">
                        <a:solidFill>
                          <a:schemeClr val="dk1"/>
                        </a:solidFill>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14375">
                <a:tc>
                  <a:txBody>
                    <a:bodyPr/>
                    <a:lstStyle/>
                    <a:p>
                      <a:pPr marL="0" lvl="0" indent="0" algn="l" rtl="0">
                        <a:spcBef>
                          <a:spcPts val="0"/>
                        </a:spcBef>
                        <a:spcAft>
                          <a:spcPts val="0"/>
                        </a:spcAft>
                        <a:buNone/>
                      </a:pPr>
                      <a:r>
                        <a:rPr lang="en" sz="1200" b="1">
                          <a:latin typeface="Comfortaa"/>
                          <a:ea typeface="Comfortaa"/>
                          <a:cs typeface="Comfortaa"/>
                          <a:sym typeface="Comfortaa"/>
                        </a:rPr>
                        <a:t>3D Conv</a:t>
                      </a: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4834109000</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dirty="0"/>
                        <a:t>16314576</a:t>
                      </a:r>
                    </a:p>
                    <a:p>
                      <a:pPr marL="0" lvl="0" indent="0" algn="ctr" rtl="0">
                        <a:spcBef>
                          <a:spcPts val="0"/>
                        </a:spcBef>
                        <a:spcAft>
                          <a:spcPts val="0"/>
                        </a:spcAft>
                        <a:buNone/>
                      </a:pPr>
                      <a:r>
                        <a:rPr lang="en-IN" sz="1200" b="1" dirty="0">
                          <a:latin typeface="Comfortaa"/>
                          <a:ea typeface="Comfortaa"/>
                          <a:cs typeface="Comfortaa"/>
                          <a:sym typeface="Comfortaa"/>
                        </a:rPr>
                        <a:t>nanoseconds</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200" b="1" dirty="0">
                          <a:latin typeface="Comfortaa"/>
                          <a:ea typeface="Comfortaa"/>
                          <a:cs typeface="Comfortaa"/>
                          <a:sym typeface="Comfortaa"/>
                        </a:rPr>
                        <a:t>296.306</a:t>
                      </a:r>
                    </a:p>
                    <a:p>
                      <a:pPr marL="0" lvl="0" indent="0" algn="ctr" rtl="0">
                        <a:spcBef>
                          <a:spcPts val="0"/>
                        </a:spcBef>
                        <a:spcAft>
                          <a:spcPts val="0"/>
                        </a:spcAft>
                        <a:buNone/>
                      </a:pPr>
                      <a:r>
                        <a:rPr lang="en-IN" sz="1200" b="1" dirty="0">
                          <a:latin typeface="Comfortaa"/>
                          <a:ea typeface="Comfortaa"/>
                          <a:cs typeface="Comfortaa"/>
                          <a:sym typeface="Comfortaa"/>
                        </a:rPr>
                        <a:t>Times faster</a:t>
                      </a: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b="1" dirty="0">
                        <a:latin typeface="Comfortaa"/>
                        <a:ea typeface="Comfortaa"/>
                        <a:cs typeface="Comfortaa"/>
                        <a:sym typeface="Comfortaa"/>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4" name="Google Shape;84;p17"/>
          <p:cNvSpPr txBox="1"/>
          <p:nvPr/>
        </p:nvSpPr>
        <p:spPr>
          <a:xfrm>
            <a:off x="805225" y="4061350"/>
            <a:ext cx="7665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Note:- In case if needed you can add more columns if you have implemented multiple parallel </a:t>
            </a:r>
            <a:endParaRPr/>
          </a:p>
          <a:p>
            <a:pPr marL="0" lvl="0" indent="0" algn="l" rtl="0">
              <a:spcBef>
                <a:spcPts val="0"/>
              </a:spcBef>
              <a:spcAft>
                <a:spcPts val="0"/>
              </a:spcAft>
              <a:buNone/>
            </a:pPr>
            <a:r>
              <a:rPr lang="en"/>
              <a:t>          versions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0" name="Google Shape;90;p18"/>
          <p:cNvSpPr txBox="1">
            <a:spLocks noGrp="1"/>
          </p:cNvSpPr>
          <p:nvPr>
            <p:ph type="body" idx="1"/>
          </p:nvPr>
        </p:nvSpPr>
        <p:spPr>
          <a:xfrm>
            <a:off x="311700" y="1152475"/>
            <a:ext cx="8520600" cy="3098056"/>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Clr>
                <a:srgbClr val="000000"/>
              </a:buClr>
              <a:buSzPct val="100000"/>
              <a:buFont typeface="Comfortaa"/>
              <a:buChar char="●"/>
            </a:pPr>
            <a:r>
              <a:rPr lang="en" b="1" dirty="0">
                <a:solidFill>
                  <a:srgbClr val="000000"/>
                </a:solidFill>
                <a:latin typeface="Comfortaa"/>
                <a:ea typeface="Comfortaa"/>
                <a:cs typeface="Comfortaa"/>
                <a:sym typeface="Comfortaa"/>
              </a:rPr>
              <a:t>Comment on your observations such as limitations of proposed solution, etc.</a:t>
            </a:r>
            <a:endParaRPr b="1" dirty="0">
              <a:solidFill>
                <a:srgbClr val="000000"/>
              </a:solidFill>
              <a:latin typeface="Comfortaa"/>
              <a:ea typeface="Comfortaa"/>
              <a:cs typeface="Comfortaa"/>
              <a:sym typeface="Comfortaa"/>
            </a:endParaRPr>
          </a:p>
          <a:p>
            <a:pPr marL="0" lvl="0" indent="0" algn="l" rtl="0">
              <a:spcBef>
                <a:spcPts val="1200"/>
              </a:spcBef>
              <a:spcAft>
                <a:spcPts val="1200"/>
              </a:spcAft>
              <a:buNone/>
            </a:pPr>
            <a:r>
              <a:rPr lang="en" b="1" dirty="0">
                <a:solidFill>
                  <a:srgbClr val="000000"/>
                </a:solidFill>
                <a:latin typeface="Comfortaa"/>
                <a:ea typeface="Comfortaa"/>
                <a:cs typeface="Comfortaa"/>
                <a:sym typeface="Comfortaa"/>
              </a:rPr>
              <a:t>Ans:  Even though the code is much faster than the sequential version still </a:t>
            </a:r>
            <a:r>
              <a:rPr lang="en" b="1">
                <a:solidFill>
                  <a:srgbClr val="000000"/>
                </a:solidFill>
                <a:latin typeface="Comfortaa"/>
                <a:ea typeface="Comfortaa"/>
                <a:cs typeface="Comfortaa"/>
                <a:sym typeface="Comfortaa"/>
              </a:rPr>
              <a:t>it is </a:t>
            </a:r>
            <a:r>
              <a:rPr lang="en" b="1" dirty="0">
                <a:solidFill>
                  <a:srgbClr val="000000"/>
                </a:solidFill>
                <a:latin typeface="Comfortaa"/>
                <a:ea typeface="Comfortaa"/>
                <a:cs typeface="Comfortaa"/>
                <a:sym typeface="Comfortaa"/>
              </a:rPr>
              <a:t>slow due to the nature of the </a:t>
            </a:r>
            <a:r>
              <a:rPr lang="en" b="1">
                <a:solidFill>
                  <a:srgbClr val="000000"/>
                </a:solidFill>
                <a:latin typeface="Comfortaa"/>
                <a:ea typeface="Comfortaa"/>
                <a:cs typeface="Comfortaa"/>
                <a:sym typeface="Comfortaa"/>
              </a:rPr>
              <a:t>convolution operation.</a:t>
            </a:r>
            <a:endParaRPr b="1" dirty="0">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96" name="Google Shape;96;p19"/>
          <p:cNvSpPr txBox="1">
            <a:spLocks noGrp="1"/>
          </p:cNvSpPr>
          <p:nvPr>
            <p:ph type="body" idx="1"/>
          </p:nvPr>
        </p:nvSpPr>
        <p:spPr>
          <a:xfrm>
            <a:off x="311700" y="1152475"/>
            <a:ext cx="8520600" cy="990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Rename the file as &lt;TEAM_NAME&gt;_Assignment3</a:t>
            </a:r>
            <a:endParaRPr b="1">
              <a:solidFill>
                <a:srgbClr val="000000"/>
              </a:solidFill>
              <a:latin typeface="Comfortaa"/>
              <a:ea typeface="Comfortaa"/>
              <a:cs typeface="Comfortaa"/>
              <a:sym typeface="Comfortaa"/>
            </a:endParaRPr>
          </a:p>
          <a:p>
            <a:pPr marL="457200" lvl="0" indent="-342900" algn="l" rtl="0">
              <a:spcBef>
                <a:spcPts val="0"/>
              </a:spcBef>
              <a:spcAft>
                <a:spcPts val="0"/>
              </a:spcAft>
              <a:buClr>
                <a:srgbClr val="000000"/>
              </a:buClr>
              <a:buSzPts val="1800"/>
              <a:buFont typeface="Comfortaa"/>
              <a:buChar char="●"/>
            </a:pPr>
            <a:r>
              <a:rPr lang="en" b="1">
                <a:solidFill>
                  <a:srgbClr val="000000"/>
                </a:solidFill>
                <a:latin typeface="Comfortaa"/>
                <a:ea typeface="Comfortaa"/>
                <a:cs typeface="Comfortaa"/>
                <a:sym typeface="Comfortaa"/>
              </a:rPr>
              <a:t>Send the presentation file with source code</a:t>
            </a:r>
            <a:endParaRPr b="1">
              <a:solidFill>
                <a:srgbClr val="000000"/>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480</Words>
  <Application>Microsoft Office PowerPoint</Application>
  <PresentationFormat>On-screen Show (16:9)</PresentationFormat>
  <Paragraphs>43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Mono</vt:lpstr>
      <vt:lpstr>Arial</vt:lpstr>
      <vt:lpstr>Calibri</vt:lpstr>
      <vt:lpstr>Comfortaa</vt:lpstr>
      <vt:lpstr>Simple Light</vt:lpstr>
      <vt:lpstr>C{}DE-A-TH{}N - 2022</vt:lpstr>
      <vt:lpstr>PowerPoint Presentation</vt:lpstr>
      <vt:lpstr>What is 2D and 3D Convolution? </vt:lpstr>
      <vt:lpstr>Submission</vt:lpstr>
      <vt:lpstr>Submission</vt:lpstr>
      <vt:lpstr>Submission</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C{}DE-A-TH{}N - 2022</dc:title>
  <cp:lastModifiedBy>VANSH MAHENDRA  20BCE7015</cp:lastModifiedBy>
  <cp:revision>11</cp:revision>
  <dcterms:modified xsi:type="dcterms:W3CDTF">2022-07-31T15:15:35Z</dcterms:modified>
</cp:coreProperties>
</file>