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alibri" panose="020F0502020204030204" pitchFamily="34" charset="0"/>
      <p:regular r:id="rId9"/>
      <p:bold r:id="rId10"/>
      <p:italic r:id="rId11"/>
      <p:boldItalic r:id="rId12"/>
    </p:embeddedFont>
    <p:embeddedFont>
      <p:font typeface="Comfortaa" panose="020B0604020202020204" charset="0"/>
      <p:regular r:id="rId13"/>
      <p:bold r:id="rId14"/>
    </p:embeddedFont>
    <p:embeddedFont>
      <p:font typeface="Roboto Mono"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176395-E448-463C-814B-22BDFD5B23EC}">
  <a:tblStyle styleId="{BD176395-E448-463C-814B-22BDFD5B23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ef8b1cc3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ef8b1cc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ef8b1cc32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ef8b1cc3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1ef8b1cc3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1ef8b1cc3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1ef8b1cc32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1ef8b1cc3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1ef8b1cc3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1ef8b1cc3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ef8b1cc32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ef8b1cc3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258350"/>
            <a:ext cx="8520600" cy="107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5100" b="1">
                <a:solidFill>
                  <a:srgbClr val="9900FF"/>
                </a:solidFill>
                <a:latin typeface="Roboto Mono"/>
                <a:ea typeface="Roboto Mono"/>
                <a:cs typeface="Roboto Mono"/>
                <a:sym typeface="Roboto Mono"/>
              </a:rPr>
              <a:t>C</a:t>
            </a:r>
            <a:r>
              <a:rPr lang="en" sz="5100" b="1">
                <a:solidFill>
                  <a:srgbClr val="FF0000"/>
                </a:solidFill>
                <a:latin typeface="Roboto Mono"/>
                <a:ea typeface="Roboto Mono"/>
                <a:cs typeface="Roboto Mono"/>
                <a:sym typeface="Roboto Mono"/>
              </a:rPr>
              <a:t>{}</a:t>
            </a:r>
            <a:r>
              <a:rPr lang="en" sz="5100" b="1">
                <a:solidFill>
                  <a:srgbClr val="FF9900"/>
                </a:solidFill>
                <a:latin typeface="Roboto Mono"/>
                <a:ea typeface="Roboto Mono"/>
                <a:cs typeface="Roboto Mono"/>
                <a:sym typeface="Roboto Mono"/>
              </a:rPr>
              <a:t>D</a:t>
            </a:r>
            <a:r>
              <a:rPr lang="en" sz="5100" b="1">
                <a:solidFill>
                  <a:srgbClr val="0000FF"/>
                </a:solidFill>
                <a:latin typeface="Roboto Mono"/>
                <a:ea typeface="Roboto Mono"/>
                <a:cs typeface="Roboto Mono"/>
                <a:sym typeface="Roboto Mono"/>
              </a:rPr>
              <a:t>E</a:t>
            </a:r>
            <a:r>
              <a:rPr lang="en" sz="5100" b="1">
                <a:solidFill>
                  <a:srgbClr val="9900FF"/>
                </a:solidFill>
                <a:latin typeface="Roboto Mono"/>
                <a:ea typeface="Roboto Mono"/>
                <a:cs typeface="Roboto Mono"/>
                <a:sym typeface="Roboto Mono"/>
              </a:rPr>
              <a:t>-</a:t>
            </a:r>
            <a:r>
              <a:rPr lang="en" sz="5100" b="1">
                <a:solidFill>
                  <a:srgbClr val="FF00FF"/>
                </a:solidFill>
                <a:latin typeface="Roboto Mono"/>
                <a:ea typeface="Roboto Mono"/>
                <a:cs typeface="Roboto Mono"/>
                <a:sym typeface="Roboto Mono"/>
              </a:rPr>
              <a:t>A</a:t>
            </a:r>
            <a:r>
              <a:rPr lang="en" sz="5100" b="1">
                <a:solidFill>
                  <a:srgbClr val="9900FF"/>
                </a:solidFill>
                <a:latin typeface="Roboto Mono"/>
                <a:ea typeface="Roboto Mono"/>
                <a:cs typeface="Roboto Mono"/>
                <a:sym typeface="Roboto Mono"/>
              </a:rPr>
              <a:t>-</a:t>
            </a:r>
            <a:r>
              <a:rPr lang="en" sz="5100" b="1">
                <a:latin typeface="Roboto Mono"/>
                <a:ea typeface="Roboto Mono"/>
                <a:cs typeface="Roboto Mono"/>
                <a:sym typeface="Roboto Mono"/>
              </a:rPr>
              <a:t>T</a:t>
            </a:r>
            <a:r>
              <a:rPr lang="en" sz="5100" b="1">
                <a:solidFill>
                  <a:srgbClr val="980000"/>
                </a:solidFill>
                <a:latin typeface="Roboto Mono"/>
                <a:ea typeface="Roboto Mono"/>
                <a:cs typeface="Roboto Mono"/>
                <a:sym typeface="Roboto Mono"/>
              </a:rPr>
              <a:t>H</a:t>
            </a:r>
            <a:r>
              <a:rPr lang="en" sz="5100" b="1">
                <a:solidFill>
                  <a:srgbClr val="FF0000"/>
                </a:solidFill>
                <a:latin typeface="Roboto Mono"/>
                <a:ea typeface="Roboto Mono"/>
                <a:cs typeface="Roboto Mono"/>
                <a:sym typeface="Roboto Mono"/>
              </a:rPr>
              <a:t>{}</a:t>
            </a:r>
            <a:r>
              <a:rPr lang="en" sz="5100" b="1">
                <a:solidFill>
                  <a:srgbClr val="274E13"/>
                </a:solidFill>
                <a:latin typeface="Roboto Mono"/>
                <a:ea typeface="Roboto Mono"/>
                <a:cs typeface="Roboto Mono"/>
                <a:sym typeface="Roboto Mono"/>
              </a:rPr>
              <a:t>N </a:t>
            </a:r>
            <a:r>
              <a:rPr lang="en" sz="5100" b="1">
                <a:latin typeface="Roboto Mono"/>
                <a:ea typeface="Roboto Mono"/>
                <a:cs typeface="Roboto Mono"/>
                <a:sym typeface="Roboto Mono"/>
              </a:rPr>
              <a:t>- 2022</a:t>
            </a:r>
            <a:endParaRPr/>
          </a:p>
        </p:txBody>
      </p:sp>
      <p:sp>
        <p:nvSpPr>
          <p:cNvPr id="55" name="Google Shape;55;p13"/>
          <p:cNvSpPr txBox="1">
            <a:spLocks noGrp="1"/>
          </p:cNvSpPr>
          <p:nvPr>
            <p:ph type="subTitle" idx="1"/>
          </p:nvPr>
        </p:nvSpPr>
        <p:spPr>
          <a:xfrm>
            <a:off x="311700" y="33371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solidFill>
                  <a:srgbClr val="000000"/>
                </a:solidFill>
                <a:latin typeface="Comfortaa"/>
                <a:ea typeface="Comfortaa"/>
                <a:cs typeface="Comfortaa"/>
                <a:sym typeface="Comfortaa"/>
              </a:rPr>
              <a:t>Assignment 4</a:t>
            </a:r>
            <a:endParaRPr b="1">
              <a:solidFill>
                <a:srgbClr val="000000"/>
              </a:solidFill>
              <a:latin typeface="Comfortaa"/>
              <a:ea typeface="Comfortaa"/>
              <a:cs typeface="Comfortaa"/>
              <a:sym typeface="Comfortaa"/>
            </a:endParaRPr>
          </a:p>
        </p:txBody>
      </p:sp>
      <p:pic>
        <p:nvPicPr>
          <p:cNvPr id="56" name="Google Shape;56;p13"/>
          <p:cNvPicPr preferRelativeResize="0"/>
          <p:nvPr/>
        </p:nvPicPr>
        <p:blipFill>
          <a:blip r:embed="rId3">
            <a:alphaModFix/>
          </a:blip>
          <a:stretch>
            <a:fillRect/>
          </a:stretch>
        </p:blipFill>
        <p:spPr>
          <a:xfrm>
            <a:off x="3345038" y="924863"/>
            <a:ext cx="2453913" cy="133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 Sum of matrix elements on GPU</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Q.1 Write a sequential program using C/C++/Python for sum of all elements of matrix</a:t>
            </a:r>
            <a:endParaRPr>
              <a:solidFill>
                <a:schemeClr val="dk1"/>
              </a:solidFill>
            </a:endParaRPr>
          </a:p>
          <a:p>
            <a:pPr marL="0" lvl="0" indent="0" algn="l" rtl="0">
              <a:spcBef>
                <a:spcPts val="1200"/>
              </a:spcBef>
              <a:spcAft>
                <a:spcPts val="0"/>
              </a:spcAft>
              <a:buNone/>
            </a:pPr>
            <a:r>
              <a:rPr lang="en">
                <a:solidFill>
                  <a:schemeClr val="dk1"/>
                </a:solidFill>
              </a:rPr>
              <a:t>Q.2 </a:t>
            </a:r>
            <a:r>
              <a:rPr lang="en" sz="1600" b="1">
                <a:solidFill>
                  <a:schemeClr val="dk1"/>
                </a:solidFill>
                <a:latin typeface="Comfortaa"/>
                <a:ea typeface="Comfortaa"/>
                <a:cs typeface="Comfortaa"/>
                <a:sym typeface="Comfortaa"/>
              </a:rPr>
              <a:t>Deploy the above code on GPU using CUDA C++/ CUDA Python using streams</a:t>
            </a:r>
            <a:endParaRPr sz="1600" b="1">
              <a:solidFill>
                <a:schemeClr val="dk1"/>
              </a:solidFill>
              <a:latin typeface="Comfortaa"/>
              <a:ea typeface="Comfortaa"/>
              <a:cs typeface="Comfortaa"/>
              <a:sym typeface="Comfortaa"/>
            </a:endParaRPr>
          </a:p>
          <a:p>
            <a:pPr marL="0" lvl="0" indent="0" algn="l" rtl="0">
              <a:spcBef>
                <a:spcPts val="1200"/>
              </a:spcBef>
              <a:spcAft>
                <a:spcPts val="1200"/>
              </a:spcAft>
              <a:buNone/>
            </a:pPr>
            <a:endParaRPr sz="1600" b="1">
              <a:solidFill>
                <a:schemeClr val="dk1"/>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Submission</a:t>
            </a:r>
            <a:endParaRPr dirty="0"/>
          </a:p>
        </p:txBody>
      </p:sp>
      <p:sp>
        <p:nvSpPr>
          <p:cNvPr id="68" name="Google Shape;68;p15"/>
          <p:cNvSpPr txBox="1">
            <a:spLocks noGrp="1"/>
          </p:cNvSpPr>
          <p:nvPr>
            <p:ph type="body" idx="1"/>
          </p:nvPr>
        </p:nvSpPr>
        <p:spPr>
          <a:xfrm>
            <a:off x="311700" y="1152474"/>
            <a:ext cx="8520600" cy="3769569"/>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Comfortaa"/>
              <a:buChar char="●"/>
            </a:pPr>
            <a:r>
              <a:rPr lang="en" sz="1300" b="1" dirty="0">
                <a:solidFill>
                  <a:schemeClr val="tx1"/>
                </a:solidFill>
                <a:latin typeface="Calibri" panose="020F0502020204030204" pitchFamily="34" charset="0"/>
                <a:ea typeface="Comfortaa"/>
                <a:cs typeface="Calibri" panose="020F0502020204030204" pitchFamily="34" charset="0"/>
                <a:sym typeface="Comfortaa"/>
              </a:rPr>
              <a:t>Explain in brief your parallelization strategy like data splitting, thread/block creation, and allocation etc.</a:t>
            </a:r>
            <a:endParaRPr sz="1300" b="1" dirty="0">
              <a:solidFill>
                <a:schemeClr val="tx1"/>
              </a:solidFill>
              <a:latin typeface="Calibri" panose="020F0502020204030204" pitchFamily="34" charset="0"/>
              <a:ea typeface="Comfortaa"/>
              <a:cs typeface="Calibri" panose="020F0502020204030204" pitchFamily="34" charset="0"/>
              <a:sym typeface="Comfortaa"/>
            </a:endParaRPr>
          </a:p>
          <a:p>
            <a:endParaRPr lang="en" sz="1300" b="1" dirty="0">
              <a:solidFill>
                <a:schemeClr val="tx1"/>
              </a:solidFill>
              <a:latin typeface="Calibri" panose="020F0502020204030204" pitchFamily="34" charset="0"/>
              <a:ea typeface="Comfortaa"/>
              <a:cs typeface="Calibri" panose="020F0502020204030204" pitchFamily="34" charset="0"/>
              <a:sym typeface="Comfortaa"/>
            </a:endParaRPr>
          </a:p>
          <a:p>
            <a:r>
              <a:rPr lang="en" sz="1300" b="1" dirty="0">
                <a:solidFill>
                  <a:schemeClr val="tx1"/>
                </a:solidFill>
                <a:latin typeface="Calibri" panose="020F0502020204030204" pitchFamily="34" charset="0"/>
                <a:ea typeface="Comfortaa"/>
                <a:cs typeface="Calibri" panose="020F0502020204030204" pitchFamily="34" charset="0"/>
                <a:sym typeface="Comfortaa"/>
              </a:rPr>
              <a:t>Ans: We first calculate the optimal number of threadsperblock and numberofblocks using the inbuilt functions cudaDeviceGetAttribute and some observations then we use cudaMallocManaged() to initiliase the memory for the array and the answer variable so that we could use it both on the host(CPU) and the device(GPU). Then after initialising the values on the CPU we use cudaMemPrefetchAsync() to asynchronously prefetch memory to the device to reduce the number of page faults and on demand memory migration overhead which would have significantly slowed down our program. </a:t>
            </a:r>
          </a:p>
          <a:p>
            <a:r>
              <a:rPr lang="en" sz="1300" b="1" dirty="0">
                <a:solidFill>
                  <a:schemeClr val="tx1"/>
                </a:solidFill>
                <a:latin typeface="Calibri" panose="020F0502020204030204" pitchFamily="34" charset="0"/>
                <a:ea typeface="Comfortaa"/>
                <a:cs typeface="Calibri" panose="020F0502020204030204" pitchFamily="34" charset="0"/>
                <a:sym typeface="Comfortaa"/>
              </a:rPr>
              <a:t>In this question we needed to find sum of all the elements of a 2D matrix. For simplicity we implemented the 2D array using a 1D array. Then we call the kernel in which we use a shared memory cache to store the temporary sum of elements calculated using grid stride loop for a particular thread. Then we use parallel sum reduction on our cache to find the final sum and add to our answer variable using atomicAdd(). After the kernel has finished its work we synchronize it using </a:t>
            </a:r>
            <a:r>
              <a:rPr lang="en-IN" sz="1300" b="1" dirty="0" err="1">
                <a:solidFill>
                  <a:schemeClr val="tx1"/>
                </a:solidFill>
                <a:latin typeface="Calibri" panose="020F0502020204030204" pitchFamily="34" charset="0"/>
                <a:ea typeface="Comfortaa"/>
                <a:cs typeface="Calibri" panose="020F0502020204030204" pitchFamily="34" charset="0"/>
                <a:sym typeface="Comfortaa"/>
              </a:rPr>
              <a:t>cudaDeviceSynchronize</a:t>
            </a:r>
            <a:r>
              <a:rPr lang="en-IN" sz="1300" b="1" dirty="0">
                <a:solidFill>
                  <a:schemeClr val="tx1"/>
                </a:solidFill>
                <a:latin typeface="Calibri" panose="020F0502020204030204" pitchFamily="34" charset="0"/>
                <a:ea typeface="Comfortaa"/>
                <a:cs typeface="Calibri" panose="020F0502020204030204" pitchFamily="34" charset="0"/>
                <a:sym typeface="Comfortaa"/>
              </a:rPr>
              <a:t>().</a:t>
            </a:r>
          </a:p>
          <a:p>
            <a:r>
              <a:rPr lang="en-IN" sz="1300" b="1" dirty="0">
                <a:solidFill>
                  <a:schemeClr val="tx1"/>
                </a:solidFill>
                <a:latin typeface="Calibri" panose="020F0502020204030204" pitchFamily="34" charset="0"/>
                <a:ea typeface="Comfortaa"/>
                <a:cs typeface="Calibri" panose="020F0502020204030204" pitchFamily="34" charset="0"/>
                <a:sym typeface="Comfortaa"/>
              </a:rPr>
              <a:t>In the end we free the memory which we had allocated earlier.</a:t>
            </a:r>
            <a:endParaRPr lang="en-IN" sz="1300" dirty="0">
              <a:solidFill>
                <a:schemeClr val="tx1"/>
              </a:solidFill>
              <a:latin typeface="Calibri" panose="020F0502020204030204" pitchFamily="34" charset="0"/>
              <a:cs typeface="Calibri" panose="020F0502020204030204" pitchFamily="34" charset="0"/>
            </a:endParaRPr>
          </a:p>
          <a:p>
            <a:pPr marL="0" lvl="0" indent="0" algn="l" rtl="0">
              <a:spcBef>
                <a:spcPts val="1200"/>
              </a:spcBef>
              <a:spcAft>
                <a:spcPts val="1200"/>
              </a:spcAft>
              <a:buNone/>
            </a:pPr>
            <a:endParaRPr sz="1200" b="1" dirty="0">
              <a:solidFill>
                <a:srgbClr val="000000"/>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Submission</a:t>
            </a:r>
            <a:endParaRPr/>
          </a:p>
        </p:txBody>
      </p:sp>
      <p:sp>
        <p:nvSpPr>
          <p:cNvPr id="74" name="Google Shape;74;p16"/>
          <p:cNvSpPr txBox="1">
            <a:spLocks noGrp="1"/>
          </p:cNvSpPr>
          <p:nvPr>
            <p:ph type="body" idx="1"/>
          </p:nvPr>
        </p:nvSpPr>
        <p:spPr>
          <a:xfrm>
            <a:off x="311700" y="1152475"/>
            <a:ext cx="8520600" cy="11130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rgbClr val="000000"/>
              </a:buClr>
              <a:buSzPts val="1800"/>
              <a:buFont typeface="Comfortaa"/>
              <a:buChar char="●"/>
            </a:pPr>
            <a:r>
              <a:rPr lang="en" b="1">
                <a:solidFill>
                  <a:srgbClr val="000000"/>
                </a:solidFill>
                <a:latin typeface="Comfortaa"/>
                <a:ea typeface="Comfortaa"/>
                <a:cs typeface="Comfortaa"/>
                <a:sym typeface="Comfortaa"/>
              </a:rPr>
              <a:t>Insert your findings into the below table</a:t>
            </a:r>
            <a:endParaRPr b="1">
              <a:solidFill>
                <a:srgbClr val="000000"/>
              </a:solidFill>
              <a:latin typeface="Comfortaa"/>
              <a:ea typeface="Comfortaa"/>
              <a:cs typeface="Comfortaa"/>
              <a:sym typeface="Comfortaa"/>
            </a:endParaRPr>
          </a:p>
          <a:p>
            <a:pPr marL="0" lvl="0" indent="0" algn="l" rtl="0">
              <a:spcBef>
                <a:spcPts val="1200"/>
              </a:spcBef>
              <a:spcAft>
                <a:spcPts val="1200"/>
              </a:spcAft>
              <a:buNone/>
            </a:pPr>
            <a:r>
              <a:rPr lang="en" b="1">
                <a:solidFill>
                  <a:srgbClr val="000000"/>
                </a:solidFill>
                <a:latin typeface="Comfortaa"/>
                <a:ea typeface="Comfortaa"/>
                <a:cs typeface="Comfortaa"/>
                <a:sym typeface="Comfortaa"/>
              </a:rPr>
              <a:t>Ans: </a:t>
            </a:r>
            <a:endParaRPr b="1">
              <a:solidFill>
                <a:srgbClr val="000000"/>
              </a:solidFill>
              <a:latin typeface="Comfortaa"/>
              <a:ea typeface="Comfortaa"/>
              <a:cs typeface="Comfortaa"/>
              <a:sym typeface="Comfortaa"/>
            </a:endParaRPr>
          </a:p>
        </p:txBody>
      </p:sp>
      <p:graphicFrame>
        <p:nvGraphicFramePr>
          <p:cNvPr id="75" name="Google Shape;75;p16"/>
          <p:cNvGraphicFramePr/>
          <p:nvPr>
            <p:extLst>
              <p:ext uri="{D42A27DB-BD31-4B8C-83A1-F6EECF244321}">
                <p14:modId xmlns:p14="http://schemas.microsoft.com/office/powerpoint/2010/main" val="1543757386"/>
              </p:ext>
            </p:extLst>
          </p:nvPr>
        </p:nvGraphicFramePr>
        <p:xfrm>
          <a:off x="805263" y="1990800"/>
          <a:ext cx="7665900" cy="1828750"/>
        </p:xfrm>
        <a:graphic>
          <a:graphicData uri="http://schemas.openxmlformats.org/drawingml/2006/table">
            <a:tbl>
              <a:tblPr>
                <a:noFill/>
                <a:tableStyleId>{BD176395-E448-463C-814B-22BDFD5B23EC}</a:tableStyleId>
              </a:tblPr>
              <a:tblGrid>
                <a:gridCol w="886850">
                  <a:extLst>
                    <a:ext uri="{9D8B030D-6E8A-4147-A177-3AD203B41FA5}">
                      <a16:colId xmlns:a16="http://schemas.microsoft.com/office/drawing/2014/main" val="20000"/>
                    </a:ext>
                  </a:extLst>
                </a:gridCol>
                <a:gridCol w="1365412">
                  <a:extLst>
                    <a:ext uri="{9D8B030D-6E8A-4147-A177-3AD203B41FA5}">
                      <a16:colId xmlns:a16="http://schemas.microsoft.com/office/drawing/2014/main" val="20001"/>
                    </a:ext>
                  </a:extLst>
                </a:gridCol>
                <a:gridCol w="1428750">
                  <a:extLst>
                    <a:ext uri="{9D8B030D-6E8A-4147-A177-3AD203B41FA5}">
                      <a16:colId xmlns:a16="http://schemas.microsoft.com/office/drawing/2014/main" val="20002"/>
                    </a:ext>
                  </a:extLst>
                </a:gridCol>
                <a:gridCol w="1196288">
                  <a:extLst>
                    <a:ext uri="{9D8B030D-6E8A-4147-A177-3AD203B41FA5}">
                      <a16:colId xmlns:a16="http://schemas.microsoft.com/office/drawing/2014/main" val="20003"/>
                    </a:ext>
                  </a:extLst>
                </a:gridCol>
                <a:gridCol w="1380675">
                  <a:extLst>
                    <a:ext uri="{9D8B030D-6E8A-4147-A177-3AD203B41FA5}">
                      <a16:colId xmlns:a16="http://schemas.microsoft.com/office/drawing/2014/main" val="20004"/>
                    </a:ext>
                  </a:extLst>
                </a:gridCol>
                <a:gridCol w="1407925">
                  <a:extLst>
                    <a:ext uri="{9D8B030D-6E8A-4147-A177-3AD203B41FA5}">
                      <a16:colId xmlns:a16="http://schemas.microsoft.com/office/drawing/2014/main" val="20005"/>
                    </a:ext>
                  </a:extLst>
                </a:gridCol>
              </a:tblGrid>
              <a:tr h="914375">
                <a:tc>
                  <a:txBody>
                    <a:bodyPr/>
                    <a:lstStyle/>
                    <a:p>
                      <a:pPr marL="0" lvl="0" indent="0" algn="l" rtl="0">
                        <a:spcBef>
                          <a:spcPts val="0"/>
                        </a:spcBef>
                        <a:spcAft>
                          <a:spcPts val="0"/>
                        </a:spcAft>
                        <a:buNone/>
                      </a:pP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mfortaa"/>
                          <a:ea typeface="Comfortaa"/>
                          <a:cs typeface="Comfortaa"/>
                          <a:sym typeface="Comfortaa"/>
                        </a:rPr>
                        <a:t>Sequential Time</a:t>
                      </a: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b="1" dirty="0">
                          <a:latin typeface="Comfortaa"/>
                          <a:ea typeface="Comfortaa"/>
                          <a:cs typeface="Comfortaa"/>
                          <a:sym typeface="Comfortaa"/>
                        </a:rPr>
                        <a:t>Parallel version 1 time</a:t>
                      </a: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b="1" dirty="0">
                          <a:solidFill>
                            <a:schemeClr val="dk1"/>
                          </a:solidFill>
                          <a:latin typeface="Comfortaa"/>
                          <a:ea typeface="Comfortaa"/>
                          <a:cs typeface="Comfortaa"/>
                          <a:sym typeface="Comfortaa"/>
                        </a:rPr>
                        <a:t>Parallel version 2 time</a:t>
                      </a: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chemeClr val="dk1"/>
                          </a:solidFill>
                          <a:latin typeface="Comfortaa"/>
                          <a:ea typeface="Comfortaa"/>
                          <a:cs typeface="Comfortaa"/>
                          <a:sym typeface="Comfortaa"/>
                        </a:rPr>
                        <a:t>Speedup wrt parallel version 1</a:t>
                      </a:r>
                      <a:endParaRPr sz="1200" b="1">
                        <a:solidFill>
                          <a:schemeClr val="dk1"/>
                        </a:solidFill>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b="1">
                          <a:solidFill>
                            <a:schemeClr val="dk1"/>
                          </a:solidFill>
                          <a:latin typeface="Comfortaa"/>
                          <a:ea typeface="Comfortaa"/>
                          <a:cs typeface="Comfortaa"/>
                          <a:sym typeface="Comfortaa"/>
                        </a:rPr>
                        <a:t>Speedup wrt parallel version 1</a:t>
                      </a:r>
                      <a:endParaRPr sz="1200" b="1">
                        <a:solidFill>
                          <a:schemeClr val="dk1"/>
                        </a:solidFill>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14375">
                <a:tc>
                  <a:txBody>
                    <a:bodyPr/>
                    <a:lstStyle/>
                    <a:p>
                      <a:pPr marL="0" lvl="0" indent="0" algn="l" rtl="0">
                        <a:spcBef>
                          <a:spcPts val="0"/>
                        </a:spcBef>
                        <a:spcAft>
                          <a:spcPts val="0"/>
                        </a:spcAft>
                        <a:buNone/>
                      </a:pPr>
                      <a:r>
                        <a:rPr lang="en" sz="1200" b="1">
                          <a:latin typeface="Comfortaa"/>
                          <a:ea typeface="Comfortaa"/>
                          <a:cs typeface="Comfortaa"/>
                          <a:sym typeface="Comfortaa"/>
                        </a:rPr>
                        <a:t>MatSum</a:t>
                      </a: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sz="1200" b="1" dirty="0">
                          <a:latin typeface="Comfortaa"/>
                          <a:ea typeface="Comfortaa"/>
                          <a:cs typeface="Comfortaa"/>
                          <a:sym typeface="Comfortaa"/>
                        </a:rPr>
                        <a:t>6995400</a:t>
                      </a:r>
                    </a:p>
                    <a:p>
                      <a:pPr marL="0" lvl="0" indent="0" algn="ctr" rtl="0">
                        <a:spcBef>
                          <a:spcPts val="0"/>
                        </a:spcBef>
                        <a:spcAft>
                          <a:spcPts val="0"/>
                        </a:spcAft>
                        <a:buNone/>
                      </a:pPr>
                      <a:r>
                        <a:rPr lang="en-IN" sz="1200" b="1" dirty="0">
                          <a:latin typeface="Comfortaa"/>
                          <a:ea typeface="Comfortaa"/>
                          <a:cs typeface="Comfortaa"/>
                          <a:sym typeface="Comfortaa"/>
                        </a:rPr>
                        <a:t>nanoseconds</a:t>
                      </a: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sz="1200" b="1" dirty="0">
                          <a:latin typeface="Comfortaa"/>
                          <a:ea typeface="Comfortaa"/>
                          <a:cs typeface="Comfortaa"/>
                          <a:sym typeface="Comfortaa"/>
                        </a:rPr>
                        <a:t>50303 </a:t>
                      </a:r>
                    </a:p>
                    <a:p>
                      <a:pPr marL="0" lvl="0" indent="0" algn="ctr" rtl="0">
                        <a:spcBef>
                          <a:spcPts val="0"/>
                        </a:spcBef>
                        <a:spcAft>
                          <a:spcPts val="0"/>
                        </a:spcAft>
                        <a:buNone/>
                      </a:pPr>
                      <a:r>
                        <a:rPr lang="en-IN" sz="1200" b="1" dirty="0">
                          <a:latin typeface="Comfortaa"/>
                          <a:ea typeface="Comfortaa"/>
                          <a:cs typeface="Comfortaa"/>
                          <a:sym typeface="Comfortaa"/>
                        </a:rPr>
                        <a:t>nanoseconds</a:t>
                      </a: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sz="1200" b="1" dirty="0">
                          <a:latin typeface="Comfortaa"/>
                          <a:ea typeface="Comfortaa"/>
                          <a:cs typeface="Comfortaa"/>
                          <a:sym typeface="Comfortaa"/>
                        </a:rPr>
                        <a:t>139.065 times</a:t>
                      </a:r>
                    </a:p>
                    <a:p>
                      <a:pPr marL="0" lvl="0" indent="0" algn="ctr" rtl="0">
                        <a:spcBef>
                          <a:spcPts val="0"/>
                        </a:spcBef>
                        <a:spcAft>
                          <a:spcPts val="0"/>
                        </a:spcAft>
                        <a:buNone/>
                      </a:pPr>
                      <a:r>
                        <a:rPr lang="en-IN" sz="1200" b="1">
                          <a:latin typeface="Comfortaa"/>
                          <a:ea typeface="Comfortaa"/>
                          <a:cs typeface="Comfortaa"/>
                          <a:sym typeface="Comfortaa"/>
                        </a:rPr>
                        <a:t>faster</a:t>
                      </a: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76" name="Google Shape;76;p16"/>
          <p:cNvSpPr txBox="1"/>
          <p:nvPr/>
        </p:nvSpPr>
        <p:spPr>
          <a:xfrm>
            <a:off x="805225" y="4061350"/>
            <a:ext cx="7665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Note:- In case if needed you can add more columns if you have implemented multiple parallel </a:t>
            </a:r>
            <a:endParaRPr/>
          </a:p>
          <a:p>
            <a:pPr marL="0" lvl="0" indent="0" algn="l" rtl="0">
              <a:spcBef>
                <a:spcPts val="0"/>
              </a:spcBef>
              <a:spcAft>
                <a:spcPts val="0"/>
              </a:spcAft>
              <a:buNone/>
            </a:pPr>
            <a:r>
              <a:rPr lang="en"/>
              <a:t>          versions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Submission</a:t>
            </a:r>
            <a:endParaRPr/>
          </a:p>
        </p:txBody>
      </p:sp>
      <p:sp>
        <p:nvSpPr>
          <p:cNvPr id="82" name="Google Shape;82;p17"/>
          <p:cNvSpPr txBox="1">
            <a:spLocks noGrp="1"/>
          </p:cNvSpPr>
          <p:nvPr>
            <p:ph type="body" idx="1"/>
          </p:nvPr>
        </p:nvSpPr>
        <p:spPr>
          <a:xfrm>
            <a:off x="311700" y="1152475"/>
            <a:ext cx="8520600" cy="2655144"/>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Clr>
                <a:srgbClr val="000000"/>
              </a:buClr>
              <a:buSzPct val="100000"/>
              <a:buFont typeface="Comfortaa"/>
              <a:buChar char="●"/>
            </a:pPr>
            <a:r>
              <a:rPr lang="en" b="1" dirty="0">
                <a:solidFill>
                  <a:srgbClr val="000000"/>
                </a:solidFill>
                <a:latin typeface="Comfortaa"/>
                <a:ea typeface="Comfortaa"/>
                <a:cs typeface="Comfortaa"/>
                <a:sym typeface="Comfortaa"/>
              </a:rPr>
              <a:t>Comment on your observations such as limitations of proposed solution, etc.</a:t>
            </a:r>
            <a:endParaRPr b="1" dirty="0">
              <a:solidFill>
                <a:srgbClr val="000000"/>
              </a:solidFill>
              <a:latin typeface="Comfortaa"/>
              <a:ea typeface="Comfortaa"/>
              <a:cs typeface="Comfortaa"/>
              <a:sym typeface="Comfortaa"/>
            </a:endParaRPr>
          </a:p>
          <a:p>
            <a:pPr marL="0" lvl="0" indent="0" algn="l" rtl="0">
              <a:spcBef>
                <a:spcPts val="1200"/>
              </a:spcBef>
              <a:spcAft>
                <a:spcPts val="1200"/>
              </a:spcAft>
              <a:buNone/>
            </a:pPr>
            <a:r>
              <a:rPr lang="en" b="1" dirty="0">
                <a:solidFill>
                  <a:srgbClr val="000000"/>
                </a:solidFill>
                <a:latin typeface="Comfortaa"/>
                <a:ea typeface="Comfortaa"/>
                <a:cs typeface="Comfortaa"/>
                <a:sym typeface="Comfortaa"/>
              </a:rPr>
              <a:t>Ans:  Couldn’t add all the elements to a single variable due to race condition and to minimize the number of atomicAdd() operations which take a lot of time we used parallel sum reduction to reduce the number of atomic operations performed.</a:t>
            </a:r>
            <a:endParaRPr b="1" dirty="0">
              <a:solidFill>
                <a:srgbClr val="000000"/>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Submission</a:t>
            </a:r>
            <a:endParaRPr/>
          </a:p>
        </p:txBody>
      </p:sp>
      <p:sp>
        <p:nvSpPr>
          <p:cNvPr id="88" name="Google Shape;88;p18"/>
          <p:cNvSpPr txBox="1">
            <a:spLocks noGrp="1"/>
          </p:cNvSpPr>
          <p:nvPr>
            <p:ph type="body" idx="1"/>
          </p:nvPr>
        </p:nvSpPr>
        <p:spPr>
          <a:xfrm>
            <a:off x="311700" y="1152475"/>
            <a:ext cx="8520600" cy="990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Comfortaa"/>
              <a:buChar char="●"/>
            </a:pPr>
            <a:r>
              <a:rPr lang="en" b="1">
                <a:solidFill>
                  <a:srgbClr val="000000"/>
                </a:solidFill>
                <a:latin typeface="Comfortaa"/>
                <a:ea typeface="Comfortaa"/>
                <a:cs typeface="Comfortaa"/>
                <a:sym typeface="Comfortaa"/>
              </a:rPr>
              <a:t>Rename the file as &lt;TEAM_NAME&gt;_Assignment4</a:t>
            </a:r>
            <a:endParaRPr b="1">
              <a:solidFill>
                <a:srgbClr val="000000"/>
              </a:solidFill>
              <a:latin typeface="Comfortaa"/>
              <a:ea typeface="Comfortaa"/>
              <a:cs typeface="Comfortaa"/>
              <a:sym typeface="Comfortaa"/>
            </a:endParaRPr>
          </a:p>
          <a:p>
            <a:pPr marL="457200" lvl="0" indent="-342900" algn="l" rtl="0">
              <a:spcBef>
                <a:spcPts val="0"/>
              </a:spcBef>
              <a:spcAft>
                <a:spcPts val="0"/>
              </a:spcAft>
              <a:buClr>
                <a:srgbClr val="000000"/>
              </a:buClr>
              <a:buSzPts val="1800"/>
              <a:buFont typeface="Comfortaa"/>
              <a:buChar char="●"/>
            </a:pPr>
            <a:r>
              <a:rPr lang="en" b="1">
                <a:solidFill>
                  <a:srgbClr val="000000"/>
                </a:solidFill>
                <a:latin typeface="Comfortaa"/>
                <a:ea typeface="Comfortaa"/>
                <a:cs typeface="Comfortaa"/>
                <a:sym typeface="Comfortaa"/>
              </a:rPr>
              <a:t>Send the presentation file with source code</a:t>
            </a:r>
            <a:endParaRPr b="1">
              <a:solidFill>
                <a:srgbClr val="0000FF"/>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411</Words>
  <Application>Microsoft Office PowerPoint</Application>
  <PresentationFormat>On-screen Show (16:9)</PresentationFormat>
  <Paragraphs>34</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Roboto Mono</vt:lpstr>
      <vt:lpstr>Arial</vt:lpstr>
      <vt:lpstr>Calibri</vt:lpstr>
      <vt:lpstr>Comfortaa</vt:lpstr>
      <vt:lpstr>Simple Light</vt:lpstr>
      <vt:lpstr>C{}DE-A-TH{}N - 2022</vt:lpstr>
      <vt:lpstr>Q. Sum of matrix elements on GPU</vt:lpstr>
      <vt:lpstr>Submission</vt:lpstr>
      <vt:lpstr>Submission</vt:lpstr>
      <vt:lpstr>Submission</vt:lpstr>
      <vt:lpstr>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C{}DE-A-TH{}N - 2022</dc:title>
  <cp:lastModifiedBy>VANSH MAHENDRA  20BCE7015</cp:lastModifiedBy>
  <cp:revision>7</cp:revision>
  <dcterms:modified xsi:type="dcterms:W3CDTF">2022-07-31T15:16:38Z</dcterms:modified>
</cp:coreProperties>
</file>