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mfortaa" panose="020B0604020202020204" charset="0"/>
      <p:regular r:id="rId10"/>
      <p:bold r:id="rId11"/>
    </p:embeddedFont>
    <p:embeddedFont>
      <p:font typeface="Roboto Mon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9BA828-B06D-4938-BFF8-1C926AF0E7EC}">
  <a:tblStyle styleId="{E39BA828-B06D-4938-BFF8-1C926AF0E7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ef8b1cc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ef8b1cc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f8b1cc3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f8b1cc3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fdb43d8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fdb43d8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ef8b1cc3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ef8b1cc3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ef8b1cc3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ef8b1cc3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ef8b1cc3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ef8b1cc3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ef8b1cc3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ef8b1cc3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58350"/>
            <a:ext cx="8520600" cy="10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100" b="1">
                <a:solidFill>
                  <a:srgbClr val="9900FF"/>
                </a:solidFill>
                <a:latin typeface="Roboto Mono"/>
                <a:ea typeface="Roboto Mono"/>
                <a:cs typeface="Roboto Mono"/>
                <a:sym typeface="Roboto Mono"/>
              </a:rPr>
              <a:t>C</a:t>
            </a:r>
            <a:r>
              <a:rPr lang="en" sz="5100" b="1">
                <a:solidFill>
                  <a:srgbClr val="FF0000"/>
                </a:solidFill>
                <a:latin typeface="Roboto Mono"/>
                <a:ea typeface="Roboto Mono"/>
                <a:cs typeface="Roboto Mono"/>
                <a:sym typeface="Roboto Mono"/>
              </a:rPr>
              <a:t>{}</a:t>
            </a:r>
            <a:r>
              <a:rPr lang="en" sz="5100" b="1">
                <a:solidFill>
                  <a:srgbClr val="FF9900"/>
                </a:solidFill>
                <a:latin typeface="Roboto Mono"/>
                <a:ea typeface="Roboto Mono"/>
                <a:cs typeface="Roboto Mono"/>
                <a:sym typeface="Roboto Mono"/>
              </a:rPr>
              <a:t>D</a:t>
            </a:r>
            <a:r>
              <a:rPr lang="en" sz="5100" b="1">
                <a:solidFill>
                  <a:srgbClr val="0000FF"/>
                </a:solidFill>
                <a:latin typeface="Roboto Mono"/>
                <a:ea typeface="Roboto Mono"/>
                <a:cs typeface="Roboto Mono"/>
                <a:sym typeface="Roboto Mono"/>
              </a:rPr>
              <a:t>E</a:t>
            </a:r>
            <a:r>
              <a:rPr lang="en" sz="5100" b="1">
                <a:solidFill>
                  <a:srgbClr val="9900FF"/>
                </a:solidFill>
                <a:latin typeface="Roboto Mono"/>
                <a:ea typeface="Roboto Mono"/>
                <a:cs typeface="Roboto Mono"/>
                <a:sym typeface="Roboto Mono"/>
              </a:rPr>
              <a:t>-</a:t>
            </a:r>
            <a:r>
              <a:rPr lang="en" sz="5100" b="1">
                <a:solidFill>
                  <a:srgbClr val="FF00FF"/>
                </a:solidFill>
                <a:latin typeface="Roboto Mono"/>
                <a:ea typeface="Roboto Mono"/>
                <a:cs typeface="Roboto Mono"/>
                <a:sym typeface="Roboto Mono"/>
              </a:rPr>
              <a:t>A</a:t>
            </a:r>
            <a:r>
              <a:rPr lang="en" sz="5100" b="1">
                <a:solidFill>
                  <a:srgbClr val="9900FF"/>
                </a:solidFill>
                <a:latin typeface="Roboto Mono"/>
                <a:ea typeface="Roboto Mono"/>
                <a:cs typeface="Roboto Mono"/>
                <a:sym typeface="Roboto Mono"/>
              </a:rPr>
              <a:t>-</a:t>
            </a:r>
            <a:r>
              <a:rPr lang="en" sz="5100" b="1">
                <a:latin typeface="Roboto Mono"/>
                <a:ea typeface="Roboto Mono"/>
                <a:cs typeface="Roboto Mono"/>
                <a:sym typeface="Roboto Mono"/>
              </a:rPr>
              <a:t>T</a:t>
            </a:r>
            <a:r>
              <a:rPr lang="en" sz="5100" b="1">
                <a:solidFill>
                  <a:srgbClr val="980000"/>
                </a:solidFill>
                <a:latin typeface="Roboto Mono"/>
                <a:ea typeface="Roboto Mono"/>
                <a:cs typeface="Roboto Mono"/>
                <a:sym typeface="Roboto Mono"/>
              </a:rPr>
              <a:t>H</a:t>
            </a:r>
            <a:r>
              <a:rPr lang="en" sz="5100" b="1">
                <a:solidFill>
                  <a:srgbClr val="FF0000"/>
                </a:solidFill>
                <a:latin typeface="Roboto Mono"/>
                <a:ea typeface="Roboto Mono"/>
                <a:cs typeface="Roboto Mono"/>
                <a:sym typeface="Roboto Mono"/>
              </a:rPr>
              <a:t>{}</a:t>
            </a:r>
            <a:r>
              <a:rPr lang="en" sz="5100" b="1">
                <a:solidFill>
                  <a:srgbClr val="274E13"/>
                </a:solidFill>
                <a:latin typeface="Roboto Mono"/>
                <a:ea typeface="Roboto Mono"/>
                <a:cs typeface="Roboto Mono"/>
                <a:sym typeface="Roboto Mono"/>
              </a:rPr>
              <a:t>N </a:t>
            </a:r>
            <a:r>
              <a:rPr lang="en" sz="5100" b="1">
                <a:latin typeface="Roboto Mono"/>
                <a:ea typeface="Roboto Mono"/>
                <a:cs typeface="Roboto Mono"/>
                <a:sym typeface="Roboto Mono"/>
              </a:rPr>
              <a:t>- 2022</a:t>
            </a:r>
            <a:endParaRPr/>
          </a:p>
        </p:txBody>
      </p:sp>
      <p:sp>
        <p:nvSpPr>
          <p:cNvPr id="55" name="Google Shape;55;p13"/>
          <p:cNvSpPr txBox="1">
            <a:spLocks noGrp="1"/>
          </p:cNvSpPr>
          <p:nvPr>
            <p:ph type="subTitle" idx="1"/>
          </p:nvPr>
        </p:nvSpPr>
        <p:spPr>
          <a:xfrm>
            <a:off x="311700" y="33371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Comfortaa"/>
                <a:ea typeface="Comfortaa"/>
                <a:cs typeface="Comfortaa"/>
                <a:sym typeface="Comfortaa"/>
              </a:rPr>
              <a:t>Assignment 5</a:t>
            </a:r>
            <a:endParaRPr b="1">
              <a:solidFill>
                <a:srgbClr val="000000"/>
              </a:solidFill>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3345038" y="924863"/>
            <a:ext cx="2453913"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 2D array reversal row-wise on GPU</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Q.1 Write a sequential program using C/C++/Python for 2D array reversal</a:t>
            </a:r>
            <a:endParaRPr>
              <a:solidFill>
                <a:schemeClr val="dk1"/>
              </a:solidFill>
            </a:endParaRPr>
          </a:p>
          <a:p>
            <a:pPr marL="0" lvl="0" indent="0" algn="l" rtl="0">
              <a:spcBef>
                <a:spcPts val="1200"/>
              </a:spcBef>
              <a:spcAft>
                <a:spcPts val="1200"/>
              </a:spcAft>
              <a:buNone/>
            </a:pPr>
            <a:r>
              <a:rPr lang="en">
                <a:solidFill>
                  <a:schemeClr val="dk1"/>
                </a:solidFill>
              </a:rPr>
              <a:t>Q.2 </a:t>
            </a:r>
            <a:r>
              <a:rPr lang="en" sz="1600" b="1">
                <a:solidFill>
                  <a:schemeClr val="dk1"/>
                </a:solidFill>
                <a:latin typeface="Comfortaa"/>
                <a:ea typeface="Comfortaa"/>
                <a:cs typeface="Comfortaa"/>
                <a:sym typeface="Comfortaa"/>
              </a:rPr>
              <a:t>Deploy the above code on GPU using CUDA C++/ CUDA Python</a:t>
            </a:r>
            <a:endParaRPr sz="1600" b="1">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2D array reversal - row wise example</a:t>
            </a:r>
            <a:endParaRPr/>
          </a:p>
        </p:txBody>
      </p:sp>
      <p:sp>
        <p:nvSpPr>
          <p:cNvPr id="68" name="Google Shape;68;p15"/>
          <p:cNvSpPr txBox="1"/>
          <p:nvPr/>
        </p:nvSpPr>
        <p:spPr>
          <a:xfrm>
            <a:off x="1793050" y="2048400"/>
            <a:ext cx="1367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1   2   3   4   5 </a:t>
            </a:r>
            <a:endParaRPr>
              <a:solidFill>
                <a:srgbClr val="FF0000"/>
              </a:solidFill>
            </a:endParaRPr>
          </a:p>
          <a:p>
            <a:pPr marL="0" lvl="0" indent="0" algn="l" rtl="0">
              <a:spcBef>
                <a:spcPts val="0"/>
              </a:spcBef>
              <a:spcAft>
                <a:spcPts val="0"/>
              </a:spcAft>
              <a:buNone/>
            </a:pPr>
            <a:r>
              <a:rPr lang="en">
                <a:solidFill>
                  <a:srgbClr val="0000FF"/>
                </a:solidFill>
              </a:rPr>
              <a:t>2   3   4   5   6</a:t>
            </a:r>
            <a:endParaRPr>
              <a:solidFill>
                <a:srgbClr val="0000FF"/>
              </a:solidFill>
            </a:endParaRPr>
          </a:p>
          <a:p>
            <a:pPr marL="0" lvl="0" indent="0" algn="l" rtl="0">
              <a:spcBef>
                <a:spcPts val="0"/>
              </a:spcBef>
              <a:spcAft>
                <a:spcPts val="0"/>
              </a:spcAft>
              <a:buNone/>
            </a:pPr>
            <a:r>
              <a:rPr lang="en">
                <a:solidFill>
                  <a:srgbClr val="9900FF"/>
                </a:solidFill>
              </a:rPr>
              <a:t>3   4   5   6   7</a:t>
            </a:r>
            <a:endParaRPr>
              <a:solidFill>
                <a:srgbClr val="9900FF"/>
              </a:solidFill>
            </a:endParaRPr>
          </a:p>
          <a:p>
            <a:pPr marL="0" lvl="0" indent="0" algn="l" rtl="0">
              <a:spcBef>
                <a:spcPts val="0"/>
              </a:spcBef>
              <a:spcAft>
                <a:spcPts val="0"/>
              </a:spcAft>
              <a:buClr>
                <a:schemeClr val="dk1"/>
              </a:buClr>
              <a:buSzPts val="1100"/>
              <a:buFont typeface="Arial"/>
              <a:buNone/>
            </a:pPr>
            <a:r>
              <a:rPr lang="en">
                <a:solidFill>
                  <a:schemeClr val="dk1"/>
                </a:solidFill>
              </a:rPr>
              <a:t>4   5   6   7   8</a:t>
            </a:r>
            <a:endParaRPr>
              <a:solidFill>
                <a:schemeClr val="dk1"/>
              </a:solidFill>
            </a:endParaRPr>
          </a:p>
        </p:txBody>
      </p:sp>
      <p:sp>
        <p:nvSpPr>
          <p:cNvPr id="69" name="Google Shape;69;p15"/>
          <p:cNvSpPr txBox="1"/>
          <p:nvPr/>
        </p:nvSpPr>
        <p:spPr>
          <a:xfrm>
            <a:off x="5653025" y="1998125"/>
            <a:ext cx="1367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5   4   3   2   1 </a:t>
            </a:r>
            <a:endParaRPr>
              <a:solidFill>
                <a:srgbClr val="FF0000"/>
              </a:solidFill>
            </a:endParaRPr>
          </a:p>
          <a:p>
            <a:pPr marL="0" lvl="0" indent="0" algn="l" rtl="0">
              <a:spcBef>
                <a:spcPts val="0"/>
              </a:spcBef>
              <a:spcAft>
                <a:spcPts val="0"/>
              </a:spcAft>
              <a:buNone/>
            </a:pPr>
            <a:r>
              <a:rPr lang="en">
                <a:solidFill>
                  <a:srgbClr val="0000FF"/>
                </a:solidFill>
              </a:rPr>
              <a:t>6   5   4   3   2</a:t>
            </a:r>
            <a:endParaRPr>
              <a:solidFill>
                <a:srgbClr val="0000FF"/>
              </a:solidFill>
            </a:endParaRPr>
          </a:p>
          <a:p>
            <a:pPr marL="0" lvl="0" indent="0" algn="l" rtl="0">
              <a:spcBef>
                <a:spcPts val="0"/>
              </a:spcBef>
              <a:spcAft>
                <a:spcPts val="0"/>
              </a:spcAft>
              <a:buNone/>
            </a:pPr>
            <a:r>
              <a:rPr lang="en">
                <a:solidFill>
                  <a:srgbClr val="9900FF"/>
                </a:solidFill>
              </a:rPr>
              <a:t>7   6   5   4   3</a:t>
            </a:r>
            <a:endParaRPr>
              <a:solidFill>
                <a:srgbClr val="9900FF"/>
              </a:solidFill>
            </a:endParaRPr>
          </a:p>
          <a:p>
            <a:pPr marL="0" lvl="0" indent="0" algn="l" rtl="0">
              <a:spcBef>
                <a:spcPts val="0"/>
              </a:spcBef>
              <a:spcAft>
                <a:spcPts val="0"/>
              </a:spcAft>
              <a:buNone/>
            </a:pPr>
            <a:r>
              <a:rPr lang="en">
                <a:solidFill>
                  <a:schemeClr val="dk1"/>
                </a:solidFill>
              </a:rPr>
              <a:t>8   7   6   5   4</a:t>
            </a:r>
            <a:endParaRPr>
              <a:solidFill>
                <a:schemeClr val="dk1"/>
              </a:solidFill>
            </a:endParaRPr>
          </a:p>
        </p:txBody>
      </p:sp>
      <p:sp>
        <p:nvSpPr>
          <p:cNvPr id="70" name="Google Shape;70;p15"/>
          <p:cNvSpPr txBox="1"/>
          <p:nvPr/>
        </p:nvSpPr>
        <p:spPr>
          <a:xfrm>
            <a:off x="1903150" y="3320100"/>
            <a:ext cx="11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Input Matrix</a:t>
            </a:r>
            <a:endParaRPr/>
          </a:p>
        </p:txBody>
      </p:sp>
      <p:sp>
        <p:nvSpPr>
          <p:cNvPr id="71" name="Google Shape;71;p15"/>
          <p:cNvSpPr txBox="1"/>
          <p:nvPr/>
        </p:nvSpPr>
        <p:spPr>
          <a:xfrm>
            <a:off x="5763125" y="3320100"/>
            <a:ext cx="129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Output Matrix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dirty="0">
                <a:solidFill>
                  <a:srgbClr val="000000"/>
                </a:solidFill>
                <a:latin typeface="Comfortaa"/>
                <a:ea typeface="Comfortaa"/>
                <a:cs typeface="Comfortaa"/>
                <a:sym typeface="Comfortaa"/>
              </a:rPr>
              <a:t>Explain in brief your parallelization strategy like data splitting, thread/block creation, and allocation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a:t>
            </a:r>
            <a:endParaRPr b="1" dirty="0">
              <a:solidFill>
                <a:srgbClr val="000000"/>
              </a:solidFill>
              <a:latin typeface="Comfortaa"/>
              <a:ea typeface="Comfortaa"/>
              <a:cs typeface="Comfortaa"/>
              <a:sym typeface="Comfortaa"/>
            </a:endParaRPr>
          </a:p>
        </p:txBody>
      </p:sp>
      <p:sp>
        <p:nvSpPr>
          <p:cNvPr id="5" name="TextBox 4">
            <a:extLst>
              <a:ext uri="{FF2B5EF4-FFF2-40B4-BE49-F238E27FC236}">
                <a16:creationId xmlns:a16="http://schemas.microsoft.com/office/drawing/2014/main" id="{095C2E11-E1D1-4D30-97B4-4130179E800E}"/>
              </a:ext>
            </a:extLst>
          </p:cNvPr>
          <p:cNvSpPr txBox="1"/>
          <p:nvPr/>
        </p:nvSpPr>
        <p:spPr>
          <a:xfrm>
            <a:off x="964406" y="1983017"/>
            <a:ext cx="7358063" cy="2862322"/>
          </a:xfrm>
          <a:prstGeom prst="rect">
            <a:avLst/>
          </a:prstGeom>
          <a:noFill/>
        </p:spPr>
        <p:txBody>
          <a:bodyPr wrap="square">
            <a:spAutoFit/>
          </a:bodyPr>
          <a:lstStyle/>
          <a:p>
            <a:r>
              <a:rPr lang="en" sz="1200" b="1" dirty="0">
                <a:solidFill>
                  <a:srgbClr val="000000"/>
                </a:solidFill>
                <a:latin typeface="Comfortaa"/>
                <a:ea typeface="Comfortaa"/>
                <a:cs typeface="Comfortaa"/>
                <a:sym typeface="Comfortaa"/>
              </a:rPr>
              <a:t>We first calculate the optimal number of threadsperblock and numberofblocks using the inbuilt functions cudaDeviceGetAttribute and some observations then we use cudaMallocManaged() to initiliase the memory for the array and the answer variable so that we could use it both on the host(CPU) and the device(GPU). Then after initialising the values on the CPU we use cudaMemPrefetchAsync() to asynchronously prefetch memory to the device to reduce the number of page faults and on demand memory migration overhead which would have significantly slowed down our program. </a:t>
            </a:r>
          </a:p>
          <a:p>
            <a:endParaRPr lang="en" sz="1200" b="1" dirty="0">
              <a:latin typeface="Comfortaa"/>
              <a:ea typeface="Comfortaa"/>
              <a:cs typeface="Comfortaa"/>
              <a:sym typeface="Comfortaa"/>
            </a:endParaRPr>
          </a:p>
          <a:p>
            <a:r>
              <a:rPr lang="en" sz="1200" b="1" dirty="0">
                <a:latin typeface="Comfortaa"/>
                <a:ea typeface="Comfortaa"/>
                <a:cs typeface="Comfortaa"/>
                <a:sym typeface="Comfortaa"/>
              </a:rPr>
              <a:t>In this question we needed to reverse the elements of a 2d matrix row wise. For simplicity we implemented the 2D array using a 1D array and used a normal grid stride loop to swap the elements with correct elements using proper indexing. To make sure we don’t swap the same elements twice we also check whether the current element is in the left half or right half of the row.</a:t>
            </a:r>
          </a:p>
          <a:p>
            <a:endParaRPr lang="en" sz="1200" b="1" dirty="0">
              <a:solidFill>
                <a:srgbClr val="000000"/>
              </a:solidFill>
              <a:latin typeface="Comfortaa"/>
              <a:ea typeface="Comfortaa"/>
              <a:cs typeface="Comfortaa"/>
              <a:sym typeface="Comfortaa"/>
            </a:endParaRPr>
          </a:p>
          <a:p>
            <a:r>
              <a:rPr lang="en-IN" sz="1200" b="1" dirty="0">
                <a:solidFill>
                  <a:srgbClr val="000000"/>
                </a:solidFill>
                <a:latin typeface="Comfortaa"/>
                <a:ea typeface="Comfortaa"/>
                <a:cs typeface="Comfortaa"/>
                <a:sym typeface="Comfortaa"/>
              </a:rPr>
              <a:t>In the end we free the memory which we had allocated earlier.</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83" name="Google Shape;83;p17"/>
          <p:cNvSpPr txBox="1">
            <a:spLocks noGrp="1"/>
          </p:cNvSpPr>
          <p:nvPr>
            <p:ph type="body" idx="1"/>
          </p:nvPr>
        </p:nvSpPr>
        <p:spPr>
          <a:xfrm>
            <a:off x="311700" y="1152475"/>
            <a:ext cx="8520600" cy="1113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Insert your findings into the below table</a:t>
            </a:r>
            <a:endParaRPr b="1">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a:solidFill>
                  <a:srgbClr val="000000"/>
                </a:solidFill>
                <a:latin typeface="Comfortaa"/>
                <a:ea typeface="Comfortaa"/>
                <a:cs typeface="Comfortaa"/>
                <a:sym typeface="Comfortaa"/>
              </a:rPr>
              <a:t>Ans: </a:t>
            </a:r>
            <a:endParaRPr b="1">
              <a:solidFill>
                <a:srgbClr val="000000"/>
              </a:solidFill>
              <a:latin typeface="Comfortaa"/>
              <a:ea typeface="Comfortaa"/>
              <a:cs typeface="Comfortaa"/>
              <a:sym typeface="Comfortaa"/>
            </a:endParaRPr>
          </a:p>
        </p:txBody>
      </p:sp>
      <p:graphicFrame>
        <p:nvGraphicFramePr>
          <p:cNvPr id="84" name="Google Shape;84;p17"/>
          <p:cNvGraphicFramePr/>
          <p:nvPr>
            <p:extLst>
              <p:ext uri="{D42A27DB-BD31-4B8C-83A1-F6EECF244321}">
                <p14:modId xmlns:p14="http://schemas.microsoft.com/office/powerpoint/2010/main" val="2246890765"/>
              </p:ext>
            </p:extLst>
          </p:nvPr>
        </p:nvGraphicFramePr>
        <p:xfrm>
          <a:off x="805263" y="1990800"/>
          <a:ext cx="8110750" cy="1828750"/>
        </p:xfrm>
        <a:graphic>
          <a:graphicData uri="http://schemas.openxmlformats.org/drawingml/2006/table">
            <a:tbl>
              <a:tblPr>
                <a:noFill/>
                <a:tableStyleId>{E39BA828-B06D-4938-BFF8-1C926AF0E7EC}</a:tableStyleId>
              </a:tblPr>
              <a:tblGrid>
                <a:gridCol w="886850">
                  <a:extLst>
                    <a:ext uri="{9D8B030D-6E8A-4147-A177-3AD203B41FA5}">
                      <a16:colId xmlns:a16="http://schemas.microsoft.com/office/drawing/2014/main" val="20000"/>
                    </a:ext>
                  </a:extLst>
                </a:gridCol>
                <a:gridCol w="1510000">
                  <a:extLst>
                    <a:ext uri="{9D8B030D-6E8A-4147-A177-3AD203B41FA5}">
                      <a16:colId xmlns:a16="http://schemas.microsoft.com/office/drawing/2014/main" val="20001"/>
                    </a:ext>
                  </a:extLst>
                </a:gridCol>
                <a:gridCol w="1736156">
                  <a:extLst>
                    <a:ext uri="{9D8B030D-6E8A-4147-A177-3AD203B41FA5}">
                      <a16:colId xmlns:a16="http://schemas.microsoft.com/office/drawing/2014/main" val="20002"/>
                    </a:ext>
                  </a:extLst>
                </a:gridCol>
                <a:gridCol w="1189144">
                  <a:extLst>
                    <a:ext uri="{9D8B030D-6E8A-4147-A177-3AD203B41FA5}">
                      <a16:colId xmlns:a16="http://schemas.microsoft.com/office/drawing/2014/main" val="20003"/>
                    </a:ext>
                  </a:extLst>
                </a:gridCol>
                <a:gridCol w="1380675">
                  <a:extLst>
                    <a:ext uri="{9D8B030D-6E8A-4147-A177-3AD203B41FA5}">
                      <a16:colId xmlns:a16="http://schemas.microsoft.com/office/drawing/2014/main" val="20004"/>
                    </a:ext>
                  </a:extLst>
                </a:gridCol>
                <a:gridCol w="1407925">
                  <a:extLst>
                    <a:ext uri="{9D8B030D-6E8A-4147-A177-3AD203B41FA5}">
                      <a16:colId xmlns:a16="http://schemas.microsoft.com/office/drawing/2014/main" val="20005"/>
                    </a:ext>
                  </a:extLst>
                </a:gridCol>
              </a:tblGrid>
              <a:tr h="914375">
                <a:tc>
                  <a:txBody>
                    <a:bodyPr/>
                    <a:lstStyle/>
                    <a:p>
                      <a:pPr marL="0" lvl="0" indent="0" algn="l"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latin typeface="Comfortaa"/>
                          <a:ea typeface="Comfortaa"/>
                          <a:cs typeface="Comfortaa"/>
                          <a:sym typeface="Comfortaa"/>
                        </a:rPr>
                        <a:t>Sequential Time</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latin typeface="Comfortaa"/>
                          <a:ea typeface="Comfortaa"/>
                          <a:cs typeface="Comfortaa"/>
                          <a:sym typeface="Comfortaa"/>
                        </a:rPr>
                        <a:t>Parallel version 1 time</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Parallel version 2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14375">
                <a:tc>
                  <a:txBody>
                    <a:bodyPr/>
                    <a:lstStyle/>
                    <a:p>
                      <a:pPr marL="0" lvl="0" indent="0" algn="l" rtl="0">
                        <a:spcBef>
                          <a:spcPts val="0"/>
                        </a:spcBef>
                        <a:spcAft>
                          <a:spcPts val="0"/>
                        </a:spcAft>
                        <a:buNone/>
                      </a:pPr>
                      <a:r>
                        <a:rPr lang="en" sz="1200" b="1">
                          <a:latin typeface="Comfortaa"/>
                          <a:ea typeface="Comfortaa"/>
                          <a:cs typeface="Comfortaa"/>
                          <a:sym typeface="Comfortaa"/>
                        </a:rPr>
                        <a:t>2D Array reverse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2693031</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35232</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76.437 times</a:t>
                      </a:r>
                    </a:p>
                    <a:p>
                      <a:pPr marL="0" lvl="0" indent="0" algn="ctr" rtl="0">
                        <a:spcBef>
                          <a:spcPts val="0"/>
                        </a:spcBef>
                        <a:spcAft>
                          <a:spcPts val="0"/>
                        </a:spcAft>
                        <a:buNone/>
                      </a:pPr>
                      <a:r>
                        <a:rPr lang="en-IN" sz="1200" b="1">
                          <a:latin typeface="Comfortaa"/>
                          <a:ea typeface="Comfortaa"/>
                          <a:cs typeface="Comfortaa"/>
                          <a:sym typeface="Comfortaa"/>
                        </a:rPr>
                        <a:t>faster</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5" name="Google Shape;85;p17"/>
          <p:cNvSpPr txBox="1"/>
          <p:nvPr/>
        </p:nvSpPr>
        <p:spPr>
          <a:xfrm>
            <a:off x="805225" y="4061350"/>
            <a:ext cx="76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Note:- In case if needed you can add more columns if you have implemented multiple parallel </a:t>
            </a:r>
            <a:endParaRPr/>
          </a:p>
          <a:p>
            <a:pPr marL="0" lvl="0" indent="0" algn="l" rtl="0">
              <a:spcBef>
                <a:spcPts val="0"/>
              </a:spcBef>
              <a:spcAft>
                <a:spcPts val="0"/>
              </a:spcAft>
              <a:buNone/>
            </a:pPr>
            <a:r>
              <a:rPr lang="en"/>
              <a:t>          versions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91" name="Google Shape;91;p18"/>
          <p:cNvSpPr txBox="1">
            <a:spLocks noGrp="1"/>
          </p:cNvSpPr>
          <p:nvPr>
            <p:ph type="body" idx="1"/>
          </p:nvPr>
        </p:nvSpPr>
        <p:spPr>
          <a:xfrm>
            <a:off x="311700" y="1152475"/>
            <a:ext cx="8520600" cy="11130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Clr>
                <a:srgbClr val="000000"/>
              </a:buClr>
              <a:buSzPct val="100000"/>
              <a:buFont typeface="Comfortaa"/>
              <a:buChar char="●"/>
            </a:pPr>
            <a:r>
              <a:rPr lang="en" b="1" dirty="0">
                <a:solidFill>
                  <a:srgbClr val="000000"/>
                </a:solidFill>
                <a:latin typeface="Comfortaa"/>
                <a:ea typeface="Comfortaa"/>
                <a:cs typeface="Comfortaa"/>
                <a:sym typeface="Comfortaa"/>
              </a:rPr>
              <a:t>Comment on your observations such as limitations of proposed solution,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a:solidFill>
                  <a:srgbClr val="000000"/>
                </a:solidFill>
                <a:latin typeface="Comfortaa"/>
                <a:ea typeface="Comfortaa"/>
                <a:cs typeface="Comfortaa"/>
                <a:sym typeface="Comfortaa"/>
              </a:rPr>
              <a:t>Ans: None</a:t>
            </a:r>
            <a:endParaRPr b="1">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97" name="Google Shape;97;p19"/>
          <p:cNvSpPr txBox="1">
            <a:spLocks noGrp="1"/>
          </p:cNvSpPr>
          <p:nvPr>
            <p:ph type="body" idx="1"/>
          </p:nvPr>
        </p:nvSpPr>
        <p:spPr>
          <a:xfrm>
            <a:off x="311700" y="1152475"/>
            <a:ext cx="8520600" cy="99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Rename the file as &lt;TEAM_NAME&gt;_Assignment5</a:t>
            </a:r>
            <a:endParaRPr b="1">
              <a:solidFill>
                <a:srgbClr val="000000"/>
              </a:solidFill>
              <a:latin typeface="Comfortaa"/>
              <a:ea typeface="Comfortaa"/>
              <a:cs typeface="Comfortaa"/>
              <a:sym typeface="Comfortaa"/>
            </a:endParaRPr>
          </a:p>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Send the presentation file with source code</a:t>
            </a:r>
            <a:endParaRPr b="1">
              <a:solidFill>
                <a:srgbClr val="0000FF"/>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397</Words>
  <Application>Microsoft Office PowerPoint</Application>
  <PresentationFormat>On-screen Show (16:9)</PresentationFormat>
  <Paragraphs>47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Comfortaa</vt:lpstr>
      <vt:lpstr>Arial</vt:lpstr>
      <vt:lpstr>Roboto Mono</vt:lpstr>
      <vt:lpstr>Simple Light</vt:lpstr>
      <vt:lpstr>C{}DE-A-TH{}N - 2022</vt:lpstr>
      <vt:lpstr>Q. 2D array reversal row-wise on GPU</vt:lpstr>
      <vt:lpstr>2D array reversal - row wise example</vt:lpstr>
      <vt:lpstr>Submission</vt:lpstr>
      <vt:lpstr>Submission</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C{}DE-A-TH{}N - 2022</dc:title>
  <cp:lastModifiedBy>VANSH MAHENDRA  20BCE7015</cp:lastModifiedBy>
  <cp:revision>6</cp:revision>
  <dcterms:modified xsi:type="dcterms:W3CDTF">2022-07-31T15:17:30Z</dcterms:modified>
</cp:coreProperties>
</file>