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Mono"/>
      <p:regular r:id="rId14"/>
      <p:bold r:id="rId15"/>
      <p:italic r:id="rId16"/>
      <p:boldItalic r:id="rId17"/>
    </p:embeddedFon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07D22F-54CE-4779-8F43-585376AA3704}">
  <a:tblStyle styleId="{6B07D22F-54CE-4779-8F43-585376AA370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Mono-bold.fntdata"/><Relationship Id="rId14" Type="http://schemas.openxmlformats.org/officeDocument/2006/relationships/font" Target="fonts/RobotoMono-regular.fntdata"/><Relationship Id="rId17" Type="http://schemas.openxmlformats.org/officeDocument/2006/relationships/font" Target="fonts/RobotoMono-boldItalic.fntdata"/><Relationship Id="rId16" Type="http://schemas.openxmlformats.org/officeDocument/2006/relationships/font" Target="fonts/RobotoMono-italic.fntdata"/><Relationship Id="rId5" Type="http://schemas.openxmlformats.org/officeDocument/2006/relationships/slideMaster" Target="slideMasters/slideMaster1.xml"/><Relationship Id="rId19" Type="http://schemas.openxmlformats.org/officeDocument/2006/relationships/font" Target="fonts/Comfortaa-bold.fntdata"/><Relationship Id="rId6" Type="http://schemas.openxmlformats.org/officeDocument/2006/relationships/notesMaster" Target="notesMasters/notesMaster1.xml"/><Relationship Id="rId18"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Computer_science" TargetMode="External"/><Relationship Id="rId4" Type="http://schemas.openxmlformats.org/officeDocument/2006/relationships/hyperlink" Target="https://en.wikipedia.org/wiki/Summation" TargetMode="External"/><Relationship Id="rId5" Type="http://schemas.openxmlformats.org/officeDocument/2006/relationships/hyperlink" Target="https://en.wikipedia.org/wiki/Prefix_(computer_science)" TargetMode="External"/><Relationship Id="rId6" Type="http://schemas.openxmlformats.org/officeDocument/2006/relationships/hyperlink" Target="https://en.wikipedia.org/wiki/Running_tot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58350"/>
            <a:ext cx="8520600" cy="1078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5100">
                <a:solidFill>
                  <a:srgbClr val="9900FF"/>
                </a:solidFill>
                <a:latin typeface="Roboto Mono"/>
                <a:ea typeface="Roboto Mono"/>
                <a:cs typeface="Roboto Mono"/>
                <a:sym typeface="Roboto Mono"/>
              </a:rPr>
              <a:t>C</a:t>
            </a:r>
            <a:r>
              <a:rPr b="1" lang="en" sz="5100">
                <a:solidFill>
                  <a:srgbClr val="FF0000"/>
                </a:solidFill>
                <a:latin typeface="Roboto Mono"/>
                <a:ea typeface="Roboto Mono"/>
                <a:cs typeface="Roboto Mono"/>
                <a:sym typeface="Roboto Mono"/>
              </a:rPr>
              <a:t>{}</a:t>
            </a:r>
            <a:r>
              <a:rPr b="1" lang="en" sz="5100">
                <a:solidFill>
                  <a:srgbClr val="FF9900"/>
                </a:solidFill>
                <a:latin typeface="Roboto Mono"/>
                <a:ea typeface="Roboto Mono"/>
                <a:cs typeface="Roboto Mono"/>
                <a:sym typeface="Roboto Mono"/>
              </a:rPr>
              <a:t>D</a:t>
            </a:r>
            <a:r>
              <a:rPr b="1" lang="en" sz="5100">
                <a:solidFill>
                  <a:srgbClr val="0000FF"/>
                </a:solidFill>
                <a:latin typeface="Roboto Mono"/>
                <a:ea typeface="Roboto Mono"/>
                <a:cs typeface="Roboto Mono"/>
                <a:sym typeface="Roboto Mono"/>
              </a:rPr>
              <a:t>E</a:t>
            </a:r>
            <a:r>
              <a:rPr b="1" lang="en" sz="5100">
                <a:solidFill>
                  <a:srgbClr val="9900FF"/>
                </a:solidFill>
                <a:latin typeface="Roboto Mono"/>
                <a:ea typeface="Roboto Mono"/>
                <a:cs typeface="Roboto Mono"/>
                <a:sym typeface="Roboto Mono"/>
              </a:rPr>
              <a:t>-</a:t>
            </a:r>
            <a:r>
              <a:rPr b="1" lang="en" sz="5100">
                <a:solidFill>
                  <a:srgbClr val="FF00FF"/>
                </a:solidFill>
                <a:latin typeface="Roboto Mono"/>
                <a:ea typeface="Roboto Mono"/>
                <a:cs typeface="Roboto Mono"/>
                <a:sym typeface="Roboto Mono"/>
              </a:rPr>
              <a:t>A</a:t>
            </a:r>
            <a:r>
              <a:rPr b="1" lang="en" sz="5100">
                <a:solidFill>
                  <a:srgbClr val="9900FF"/>
                </a:solidFill>
                <a:latin typeface="Roboto Mono"/>
                <a:ea typeface="Roboto Mono"/>
                <a:cs typeface="Roboto Mono"/>
                <a:sym typeface="Roboto Mono"/>
              </a:rPr>
              <a:t>-</a:t>
            </a:r>
            <a:r>
              <a:rPr b="1" lang="en" sz="5100">
                <a:latin typeface="Roboto Mono"/>
                <a:ea typeface="Roboto Mono"/>
                <a:cs typeface="Roboto Mono"/>
                <a:sym typeface="Roboto Mono"/>
              </a:rPr>
              <a:t>T</a:t>
            </a:r>
            <a:r>
              <a:rPr b="1" lang="en" sz="5100">
                <a:solidFill>
                  <a:srgbClr val="980000"/>
                </a:solidFill>
                <a:latin typeface="Roboto Mono"/>
                <a:ea typeface="Roboto Mono"/>
                <a:cs typeface="Roboto Mono"/>
                <a:sym typeface="Roboto Mono"/>
              </a:rPr>
              <a:t>H</a:t>
            </a:r>
            <a:r>
              <a:rPr b="1" lang="en" sz="5100">
                <a:solidFill>
                  <a:srgbClr val="FF0000"/>
                </a:solidFill>
                <a:latin typeface="Roboto Mono"/>
                <a:ea typeface="Roboto Mono"/>
                <a:cs typeface="Roboto Mono"/>
                <a:sym typeface="Roboto Mono"/>
              </a:rPr>
              <a:t>{}</a:t>
            </a:r>
            <a:r>
              <a:rPr b="1" lang="en" sz="5100">
                <a:solidFill>
                  <a:srgbClr val="274E13"/>
                </a:solidFill>
                <a:latin typeface="Roboto Mono"/>
                <a:ea typeface="Roboto Mono"/>
                <a:cs typeface="Roboto Mono"/>
                <a:sym typeface="Roboto Mono"/>
              </a:rPr>
              <a:t>N </a:t>
            </a:r>
            <a:r>
              <a:rPr b="1" lang="en" sz="5100">
                <a:latin typeface="Roboto Mono"/>
                <a:ea typeface="Roboto Mono"/>
                <a:cs typeface="Roboto Mono"/>
                <a:sym typeface="Roboto Mono"/>
              </a:rPr>
              <a:t>- 2022</a:t>
            </a:r>
            <a:endParaRPr/>
          </a:p>
        </p:txBody>
      </p:sp>
      <p:sp>
        <p:nvSpPr>
          <p:cNvPr id="55" name="Google Shape;55;p13"/>
          <p:cNvSpPr txBox="1"/>
          <p:nvPr>
            <p:ph idx="1" type="subTitle"/>
          </p:nvPr>
        </p:nvSpPr>
        <p:spPr>
          <a:xfrm>
            <a:off x="311700" y="3337150"/>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a:solidFill>
                  <a:srgbClr val="000000"/>
                </a:solidFill>
                <a:latin typeface="Comfortaa"/>
                <a:ea typeface="Comfortaa"/>
                <a:cs typeface="Comfortaa"/>
                <a:sym typeface="Comfortaa"/>
              </a:rPr>
              <a:t>Assignment 1</a:t>
            </a:r>
            <a:endParaRPr b="1">
              <a:solidFill>
                <a:srgbClr val="000000"/>
              </a:solidFill>
              <a:latin typeface="Comfortaa"/>
              <a:ea typeface="Comfortaa"/>
              <a:cs typeface="Comfortaa"/>
              <a:sym typeface="Comfortaa"/>
            </a:endParaRPr>
          </a:p>
        </p:txBody>
      </p:sp>
      <p:pic>
        <p:nvPicPr>
          <p:cNvPr id="56" name="Google Shape;56;p13"/>
          <p:cNvPicPr preferRelativeResize="0"/>
          <p:nvPr/>
        </p:nvPicPr>
        <p:blipFill rotWithShape="1">
          <a:blip r:embed="rId3">
            <a:alphaModFix/>
          </a:blip>
          <a:srcRect b="0" l="0" r="0" t="0"/>
          <a:stretch/>
        </p:blipFill>
        <p:spPr>
          <a:xfrm>
            <a:off x="2398531" y="564675"/>
            <a:ext cx="3484667" cy="1078726"/>
          </a:xfrm>
          <a:prstGeom prst="rect">
            <a:avLst/>
          </a:prstGeom>
          <a:noFill/>
          <a:ln>
            <a:noFill/>
          </a:ln>
        </p:spPr>
      </p:pic>
      <p:pic>
        <p:nvPicPr>
          <p:cNvPr id="57" name="Google Shape;57;p13"/>
          <p:cNvPicPr preferRelativeResize="0"/>
          <p:nvPr/>
        </p:nvPicPr>
        <p:blipFill rotWithShape="1">
          <a:blip r:embed="rId4">
            <a:alphaModFix/>
          </a:blip>
          <a:srcRect b="0" l="0" r="0" t="0"/>
          <a:stretch/>
        </p:blipFill>
        <p:spPr>
          <a:xfrm>
            <a:off x="311700" y="595399"/>
            <a:ext cx="1124975" cy="1017275"/>
          </a:xfrm>
          <a:prstGeom prst="rect">
            <a:avLst/>
          </a:prstGeom>
          <a:noFill/>
          <a:ln>
            <a:noFill/>
          </a:ln>
        </p:spPr>
      </p:pic>
      <p:pic>
        <p:nvPicPr>
          <p:cNvPr id="58" name="Google Shape;58;p13"/>
          <p:cNvPicPr preferRelativeResize="0"/>
          <p:nvPr/>
        </p:nvPicPr>
        <p:blipFill rotWithShape="1">
          <a:blip r:embed="rId5">
            <a:alphaModFix/>
          </a:blip>
          <a:srcRect b="0" l="0" r="0" t="0"/>
          <a:stretch/>
        </p:blipFill>
        <p:spPr>
          <a:xfrm>
            <a:off x="6378388" y="437288"/>
            <a:ext cx="2453913"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450375"/>
            <a:ext cx="8520600" cy="4353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600">
                <a:solidFill>
                  <a:schemeClr val="dk1"/>
                </a:solidFill>
                <a:latin typeface="Comfortaa"/>
                <a:ea typeface="Comfortaa"/>
                <a:cs typeface="Comfortaa"/>
                <a:sym typeface="Comfortaa"/>
              </a:rPr>
              <a:t>Q. 1 A. Write a C/C++ or Python program to perform prefix sum of an array</a:t>
            </a:r>
            <a:endParaRPr b="1" sz="16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SzPts val="1800"/>
              <a:buNone/>
            </a:pPr>
            <a:r>
              <a:rPr b="1" lang="en" sz="1600">
                <a:solidFill>
                  <a:schemeClr val="dk1"/>
                </a:solidFill>
                <a:latin typeface="Comfortaa"/>
                <a:ea typeface="Comfortaa"/>
                <a:cs typeface="Comfortaa"/>
                <a:sym typeface="Comfortaa"/>
              </a:rPr>
              <a:t>       B. Deploy the above code on GPU using CUDA C++/ CUDA Python</a:t>
            </a:r>
            <a:endParaRPr b="1" sz="1600">
              <a:solidFill>
                <a:schemeClr val="dk1"/>
              </a:solidFill>
              <a:latin typeface="Comfortaa"/>
              <a:ea typeface="Comfortaa"/>
              <a:cs typeface="Comfortaa"/>
              <a:sym typeface="Comfortaa"/>
            </a:endParaRPr>
          </a:p>
          <a:p>
            <a:pPr indent="-330200" lvl="0" marL="457200" rtl="0" algn="l">
              <a:lnSpc>
                <a:spcPct val="115000"/>
              </a:lnSpc>
              <a:spcBef>
                <a:spcPts val="1200"/>
              </a:spcBef>
              <a:spcAft>
                <a:spcPts val="0"/>
              </a:spcAft>
              <a:buClr>
                <a:schemeClr val="dk1"/>
              </a:buClr>
              <a:buSzPts val="1600"/>
              <a:buFont typeface="Comfortaa"/>
              <a:buChar char="●"/>
            </a:pPr>
            <a:r>
              <a:rPr b="1" lang="en" sz="1600">
                <a:solidFill>
                  <a:schemeClr val="dk1"/>
                </a:solidFill>
                <a:latin typeface="Comfortaa"/>
                <a:ea typeface="Comfortaa"/>
                <a:cs typeface="Comfortaa"/>
                <a:sym typeface="Comfortaa"/>
              </a:rPr>
              <a:t>Consider the array size sufficiently large eg. 10,0000 of type double.</a:t>
            </a:r>
            <a:endParaRPr b="1" sz="1600">
              <a:solidFill>
                <a:schemeClr val="dk1"/>
              </a:solidFill>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Font typeface="Comfortaa"/>
              <a:buChar char="●"/>
            </a:pPr>
            <a:r>
              <a:rPr b="1" lang="en" sz="1600">
                <a:solidFill>
                  <a:schemeClr val="dk1"/>
                </a:solidFill>
                <a:latin typeface="Comfortaa"/>
                <a:ea typeface="Comfortaa"/>
                <a:cs typeface="Comfortaa"/>
                <a:sym typeface="Comfortaa"/>
              </a:rPr>
              <a:t>Measure the performance of of sequential version and optimized parallel version</a:t>
            </a:r>
            <a:endParaRPr b="1" sz="1600">
              <a:solidFill>
                <a:schemeClr val="dk1"/>
              </a:solidFill>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Font typeface="Comfortaa"/>
              <a:buChar char="●"/>
            </a:pPr>
            <a:r>
              <a:rPr b="1" lang="en" sz="1600">
                <a:solidFill>
                  <a:schemeClr val="dk1"/>
                </a:solidFill>
                <a:latin typeface="Comfortaa"/>
                <a:ea typeface="Comfortaa"/>
                <a:cs typeface="Comfortaa"/>
                <a:sym typeface="Comfortaa"/>
              </a:rPr>
              <a:t>Calculate the speedup observed</a:t>
            </a:r>
            <a:endParaRPr b="1" sz="1600">
              <a:solidFill>
                <a:schemeClr val="dk1"/>
              </a:solidFill>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Font typeface="Comfortaa"/>
              <a:buChar char="●"/>
            </a:pPr>
            <a:r>
              <a:rPr b="1" lang="en" sz="1600">
                <a:solidFill>
                  <a:schemeClr val="dk1"/>
                </a:solidFill>
                <a:latin typeface="Comfortaa"/>
                <a:ea typeface="Comfortaa"/>
                <a:cs typeface="Comfortaa"/>
                <a:sym typeface="Comfortaa"/>
              </a:rPr>
              <a:t>You may execute sequential programs on your local machine</a:t>
            </a:r>
            <a:endParaRPr b="1" sz="1600">
              <a:solidFill>
                <a:schemeClr val="dk1"/>
              </a:solidFill>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Font typeface="Comfortaa"/>
              <a:buChar char="●"/>
            </a:pPr>
            <a:r>
              <a:rPr b="1" lang="en" sz="1600">
                <a:solidFill>
                  <a:schemeClr val="dk1"/>
                </a:solidFill>
                <a:latin typeface="Comfortaa"/>
                <a:ea typeface="Comfortaa"/>
                <a:cs typeface="Comfortaa"/>
                <a:sym typeface="Comfortaa"/>
              </a:rPr>
              <a:t>However all parallel codes must be executed on server</a:t>
            </a:r>
            <a:endParaRPr b="1" sz="1600">
              <a:solidFill>
                <a:schemeClr val="dk1"/>
              </a:solidFill>
              <a:latin typeface="Comfortaa"/>
              <a:ea typeface="Comfortaa"/>
              <a:cs typeface="Comfortaa"/>
              <a:sym typeface="Comfortaa"/>
            </a:endParaRPr>
          </a:p>
          <a:p>
            <a:pPr indent="-330200" lvl="0" marL="457200" rtl="0" algn="l">
              <a:lnSpc>
                <a:spcPct val="115000"/>
              </a:lnSpc>
              <a:spcBef>
                <a:spcPts val="0"/>
              </a:spcBef>
              <a:spcAft>
                <a:spcPts val="0"/>
              </a:spcAft>
              <a:buClr>
                <a:schemeClr val="dk1"/>
              </a:buClr>
              <a:buSzPts val="1600"/>
              <a:buFont typeface="Comfortaa"/>
              <a:buChar char="●"/>
            </a:pPr>
            <a:r>
              <a:rPr b="1" lang="en" sz="1600">
                <a:solidFill>
                  <a:schemeClr val="dk1"/>
                </a:solidFill>
                <a:latin typeface="Comfortaa"/>
                <a:ea typeface="Comfortaa"/>
                <a:cs typeface="Comfortaa"/>
                <a:sym typeface="Comfortaa"/>
              </a:rPr>
              <a:t>Parallel versions considered for evaluations only if both sequential and parallel codes gives same output. Implement validate() functions </a:t>
            </a:r>
            <a:endParaRPr b="1" sz="1600">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450375"/>
            <a:ext cx="8520600" cy="2920500"/>
          </a:xfrm>
          <a:prstGeom prst="rect">
            <a:avLst/>
          </a:prstGeom>
          <a:noFill/>
          <a:ln>
            <a:noFill/>
          </a:ln>
        </p:spPr>
        <p:txBody>
          <a:bodyPr anchorCtr="0" anchor="t" bIns="91425" lIns="91425" spcFirstLastPara="1" rIns="91425" wrap="square" tIns="91425">
            <a:normAutofit fontScale="92500" lnSpcReduction="20000"/>
          </a:bodyPr>
          <a:lstStyle/>
          <a:p>
            <a:pPr indent="-328484" lvl="0" marL="457200" rtl="0" algn="l">
              <a:lnSpc>
                <a:spcPct val="115000"/>
              </a:lnSpc>
              <a:spcBef>
                <a:spcPts val="0"/>
              </a:spcBef>
              <a:spcAft>
                <a:spcPts val="0"/>
              </a:spcAft>
              <a:buClr>
                <a:schemeClr val="dk1"/>
              </a:buClr>
              <a:buSzPct val="100000"/>
              <a:buFont typeface="Comfortaa"/>
              <a:buChar char="●"/>
            </a:pPr>
            <a:r>
              <a:rPr b="1" lang="en" sz="1700">
                <a:solidFill>
                  <a:schemeClr val="dk1"/>
                </a:solidFill>
                <a:latin typeface="Comfortaa"/>
                <a:ea typeface="Comfortaa"/>
                <a:cs typeface="Comfortaa"/>
                <a:sym typeface="Comfortaa"/>
              </a:rPr>
              <a:t>What is prefix sum?</a:t>
            </a:r>
            <a:endParaRPr b="1" sz="17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SzPct val="114467"/>
              <a:buNone/>
            </a:pPr>
            <a:r>
              <a:rPr b="1" lang="en" sz="1700">
                <a:solidFill>
                  <a:schemeClr val="dk1"/>
                </a:solidFill>
                <a:latin typeface="Comfortaa"/>
                <a:ea typeface="Comfortaa"/>
                <a:cs typeface="Comfortaa"/>
                <a:sym typeface="Comfortaa"/>
              </a:rPr>
              <a:t>In </a:t>
            </a:r>
            <a:r>
              <a:rPr b="1" lang="en" sz="1700">
                <a:solidFill>
                  <a:schemeClr val="hlink"/>
                </a:solidFill>
                <a:uFill>
                  <a:noFill/>
                </a:uFill>
                <a:latin typeface="Comfortaa"/>
                <a:ea typeface="Comfortaa"/>
                <a:cs typeface="Comfortaa"/>
                <a:sym typeface="Comfortaa"/>
                <a:hlinkClick r:id="rId3"/>
              </a:rPr>
              <a:t>computer science</a:t>
            </a:r>
            <a:r>
              <a:rPr b="1" lang="en" sz="1700">
                <a:solidFill>
                  <a:schemeClr val="dk1"/>
                </a:solidFill>
                <a:latin typeface="Comfortaa"/>
                <a:ea typeface="Comfortaa"/>
                <a:cs typeface="Comfortaa"/>
                <a:sym typeface="Comfortaa"/>
              </a:rPr>
              <a:t>, the prefix sum, cumulative sum, inclusive scan, or simply scan of a sequence of numbers x0, x1, x2, ... is a second sequence of numbers y0, y1, y2, ..., the </a:t>
            </a:r>
            <a:r>
              <a:rPr b="1" lang="en" sz="1700">
                <a:solidFill>
                  <a:schemeClr val="hlink"/>
                </a:solidFill>
                <a:uFill>
                  <a:noFill/>
                </a:uFill>
                <a:latin typeface="Comfortaa"/>
                <a:ea typeface="Comfortaa"/>
                <a:cs typeface="Comfortaa"/>
                <a:sym typeface="Comfortaa"/>
                <a:hlinkClick r:id="rId4"/>
              </a:rPr>
              <a:t>sums</a:t>
            </a:r>
            <a:r>
              <a:rPr b="1" lang="en" sz="1700">
                <a:solidFill>
                  <a:schemeClr val="dk1"/>
                </a:solidFill>
                <a:latin typeface="Comfortaa"/>
                <a:ea typeface="Comfortaa"/>
                <a:cs typeface="Comfortaa"/>
                <a:sym typeface="Comfortaa"/>
              </a:rPr>
              <a:t> of </a:t>
            </a:r>
            <a:r>
              <a:rPr b="1" lang="en" sz="1700">
                <a:solidFill>
                  <a:schemeClr val="hlink"/>
                </a:solidFill>
                <a:uFill>
                  <a:noFill/>
                </a:uFill>
                <a:latin typeface="Comfortaa"/>
                <a:ea typeface="Comfortaa"/>
                <a:cs typeface="Comfortaa"/>
                <a:sym typeface="Comfortaa"/>
                <a:hlinkClick r:id="rId5"/>
              </a:rPr>
              <a:t>prefixes</a:t>
            </a:r>
            <a:r>
              <a:rPr b="1" lang="en" sz="1700">
                <a:solidFill>
                  <a:schemeClr val="dk1"/>
                </a:solidFill>
                <a:latin typeface="Comfortaa"/>
                <a:ea typeface="Comfortaa"/>
                <a:cs typeface="Comfortaa"/>
                <a:sym typeface="Comfortaa"/>
              </a:rPr>
              <a:t> (</a:t>
            </a:r>
            <a:r>
              <a:rPr b="1" lang="en" sz="1700">
                <a:solidFill>
                  <a:schemeClr val="hlink"/>
                </a:solidFill>
                <a:uFill>
                  <a:noFill/>
                </a:uFill>
                <a:latin typeface="Comfortaa"/>
                <a:ea typeface="Comfortaa"/>
                <a:cs typeface="Comfortaa"/>
                <a:sym typeface="Comfortaa"/>
                <a:hlinkClick r:id="rId6"/>
              </a:rPr>
              <a:t>running totals</a:t>
            </a:r>
            <a:r>
              <a:rPr b="1" lang="en" sz="1700">
                <a:solidFill>
                  <a:schemeClr val="dk1"/>
                </a:solidFill>
                <a:latin typeface="Comfortaa"/>
                <a:ea typeface="Comfortaa"/>
                <a:cs typeface="Comfortaa"/>
                <a:sym typeface="Comfortaa"/>
              </a:rPr>
              <a:t>) of the input sequence:</a:t>
            </a:r>
            <a:endParaRPr b="1" sz="1700">
              <a:solidFill>
                <a:schemeClr val="dk1"/>
              </a:solidFill>
              <a:latin typeface="Comfortaa"/>
              <a:ea typeface="Comfortaa"/>
              <a:cs typeface="Comfortaa"/>
              <a:sym typeface="Comfortaa"/>
            </a:endParaRPr>
          </a:p>
          <a:p>
            <a:pPr indent="-328484" lvl="0" marL="457200" rtl="0" algn="l">
              <a:lnSpc>
                <a:spcPct val="115000"/>
              </a:lnSpc>
              <a:spcBef>
                <a:spcPts val="500"/>
              </a:spcBef>
              <a:spcAft>
                <a:spcPts val="0"/>
              </a:spcAft>
              <a:buClr>
                <a:schemeClr val="dk1"/>
              </a:buClr>
              <a:buSzPct val="100000"/>
              <a:buFont typeface="Comfortaa"/>
              <a:buChar char="●"/>
            </a:pPr>
            <a:r>
              <a:rPr b="1" lang="en" sz="1700">
                <a:solidFill>
                  <a:schemeClr val="dk1"/>
                </a:solidFill>
                <a:latin typeface="Comfortaa"/>
                <a:ea typeface="Comfortaa"/>
                <a:cs typeface="Comfortaa"/>
                <a:sym typeface="Comfortaa"/>
              </a:rPr>
              <a:t>y0 = x0</a:t>
            </a:r>
            <a:endParaRPr b="1" sz="1700">
              <a:solidFill>
                <a:schemeClr val="dk1"/>
              </a:solidFill>
              <a:latin typeface="Comfortaa"/>
              <a:ea typeface="Comfortaa"/>
              <a:cs typeface="Comfortaa"/>
              <a:sym typeface="Comfortaa"/>
            </a:endParaRPr>
          </a:p>
          <a:p>
            <a:pPr indent="-328484" lvl="0" marL="457200" rtl="0" algn="l">
              <a:lnSpc>
                <a:spcPct val="115000"/>
              </a:lnSpc>
              <a:spcBef>
                <a:spcPts val="0"/>
              </a:spcBef>
              <a:spcAft>
                <a:spcPts val="0"/>
              </a:spcAft>
              <a:buClr>
                <a:schemeClr val="dk1"/>
              </a:buClr>
              <a:buSzPct val="100000"/>
              <a:buFont typeface="Comfortaa"/>
              <a:buChar char="●"/>
            </a:pPr>
            <a:r>
              <a:rPr b="1" lang="en" sz="1700">
                <a:solidFill>
                  <a:schemeClr val="dk1"/>
                </a:solidFill>
                <a:latin typeface="Comfortaa"/>
                <a:ea typeface="Comfortaa"/>
                <a:cs typeface="Comfortaa"/>
                <a:sym typeface="Comfortaa"/>
              </a:rPr>
              <a:t>y1 = x0 + x1</a:t>
            </a:r>
            <a:endParaRPr b="1" sz="1700">
              <a:solidFill>
                <a:schemeClr val="dk1"/>
              </a:solidFill>
              <a:latin typeface="Comfortaa"/>
              <a:ea typeface="Comfortaa"/>
              <a:cs typeface="Comfortaa"/>
              <a:sym typeface="Comfortaa"/>
            </a:endParaRPr>
          </a:p>
          <a:p>
            <a:pPr indent="-328484" lvl="0" marL="457200" rtl="0" algn="l">
              <a:lnSpc>
                <a:spcPct val="115000"/>
              </a:lnSpc>
              <a:spcBef>
                <a:spcPts val="0"/>
              </a:spcBef>
              <a:spcAft>
                <a:spcPts val="0"/>
              </a:spcAft>
              <a:buClr>
                <a:schemeClr val="dk1"/>
              </a:buClr>
              <a:buSzPct val="100000"/>
              <a:buFont typeface="Comfortaa"/>
              <a:buChar char="●"/>
            </a:pPr>
            <a:r>
              <a:rPr b="1" lang="en" sz="1700">
                <a:solidFill>
                  <a:schemeClr val="dk1"/>
                </a:solidFill>
                <a:latin typeface="Comfortaa"/>
                <a:ea typeface="Comfortaa"/>
                <a:cs typeface="Comfortaa"/>
                <a:sym typeface="Comfortaa"/>
              </a:rPr>
              <a:t>y2 = x0 + x1+ x2</a:t>
            </a:r>
            <a:endParaRPr b="1" sz="1700">
              <a:solidFill>
                <a:schemeClr val="dk1"/>
              </a:solidFill>
              <a:latin typeface="Comfortaa"/>
              <a:ea typeface="Comfortaa"/>
              <a:cs typeface="Comfortaa"/>
              <a:sym typeface="Comfortaa"/>
            </a:endParaRPr>
          </a:p>
          <a:p>
            <a:pPr indent="0" lvl="0" marL="0" rtl="0" algn="l">
              <a:lnSpc>
                <a:spcPct val="115000"/>
              </a:lnSpc>
              <a:spcBef>
                <a:spcPts val="1100"/>
              </a:spcBef>
              <a:spcAft>
                <a:spcPts val="0"/>
              </a:spcAft>
              <a:buClr>
                <a:schemeClr val="dk1"/>
              </a:buClr>
              <a:buSzPct val="64705"/>
              <a:buFont typeface="Arial"/>
              <a:buNone/>
            </a:pPr>
            <a:r>
              <a:t/>
            </a:r>
            <a:endParaRPr b="1" sz="1700">
              <a:solidFill>
                <a:schemeClr val="dk1"/>
              </a:solidFill>
              <a:highlight>
                <a:srgbClr val="FFFFFF"/>
              </a:highlight>
              <a:latin typeface="Comfortaa"/>
              <a:ea typeface="Comfortaa"/>
              <a:cs typeface="Comfortaa"/>
              <a:sym typeface="Comfortaa"/>
            </a:endParaRPr>
          </a:p>
          <a:p>
            <a:pPr indent="0" lvl="0" marL="457200" rtl="0" algn="l">
              <a:lnSpc>
                <a:spcPct val="115000"/>
              </a:lnSpc>
              <a:spcBef>
                <a:spcPts val="1100"/>
              </a:spcBef>
              <a:spcAft>
                <a:spcPts val="1200"/>
              </a:spcAft>
              <a:buSzPct val="114467"/>
              <a:buNone/>
            </a:pPr>
            <a:r>
              <a:t/>
            </a:r>
            <a:endParaRPr b="1" sz="1700">
              <a:solidFill>
                <a:schemeClr val="dk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Submission</a:t>
            </a:r>
            <a:endParaRPr/>
          </a:p>
        </p:txBody>
      </p:sp>
      <p:sp>
        <p:nvSpPr>
          <p:cNvPr id="74" name="Google Shape;7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rgbClr val="000000"/>
              </a:buClr>
              <a:buSzPts val="1800"/>
              <a:buFont typeface="Comfortaa"/>
              <a:buChar char="●"/>
            </a:pPr>
            <a:r>
              <a:rPr b="1" lang="en">
                <a:solidFill>
                  <a:srgbClr val="000000"/>
                </a:solidFill>
                <a:latin typeface="Comfortaa"/>
                <a:ea typeface="Comfortaa"/>
                <a:cs typeface="Comfortaa"/>
                <a:sym typeface="Comfortaa"/>
              </a:rPr>
              <a:t>Explain in brief your parallelization strategy like data splitting, thread/block creation, and allocation etc.</a:t>
            </a:r>
            <a:endParaRPr b="1">
              <a:solidFill>
                <a:srgbClr val="000000"/>
              </a:solidFill>
              <a:latin typeface="Comfortaa"/>
              <a:ea typeface="Comfortaa"/>
              <a:cs typeface="Comfortaa"/>
              <a:sym typeface="Comfortaa"/>
            </a:endParaRPr>
          </a:p>
          <a:p>
            <a:pPr indent="0" lvl="0" marL="0" rtl="0" algn="l">
              <a:lnSpc>
                <a:spcPct val="115000"/>
              </a:lnSpc>
              <a:spcBef>
                <a:spcPts val="1200"/>
              </a:spcBef>
              <a:spcAft>
                <a:spcPts val="1200"/>
              </a:spcAft>
              <a:buSzPts val="1800"/>
              <a:buNone/>
            </a:pPr>
            <a:r>
              <a:rPr b="1" lang="en">
                <a:solidFill>
                  <a:srgbClr val="000000"/>
                </a:solidFill>
                <a:latin typeface="Comfortaa"/>
                <a:ea typeface="Comfortaa"/>
                <a:cs typeface="Comfortaa"/>
                <a:sym typeface="Comfortaa"/>
              </a:rPr>
              <a:t>Ans: Firstly, two pointers of type double are declared	and allocated memory with the cudaMallocManaged() function. The array a of type double is then initialized in the GPU so that HtoD memcpy will not be required saving time and memory. Then the gpuPrefix function is called with sufficient blocks and threads per block which calculates the prefix sum in the gpu and stores it into the resultant array. This function is implemented so that one thread is not limited to one iteration and can calculate the prefix sum for multiple indexes of the resultant array.</a:t>
            </a:r>
            <a:endParaRPr b="1">
              <a:solidFill>
                <a:srgbClr val="000000"/>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Submission</a:t>
            </a:r>
            <a:endParaRPr/>
          </a:p>
        </p:txBody>
      </p:sp>
      <p:sp>
        <p:nvSpPr>
          <p:cNvPr id="80" name="Google Shape;80;p17"/>
          <p:cNvSpPr txBox="1"/>
          <p:nvPr>
            <p:ph idx="1" type="body"/>
          </p:nvPr>
        </p:nvSpPr>
        <p:spPr>
          <a:xfrm>
            <a:off x="311700" y="1152475"/>
            <a:ext cx="8520600" cy="1113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Font typeface="Comfortaa"/>
              <a:buChar char="●"/>
            </a:pPr>
            <a:r>
              <a:rPr b="1" lang="en">
                <a:solidFill>
                  <a:srgbClr val="000000"/>
                </a:solidFill>
                <a:latin typeface="Comfortaa"/>
                <a:ea typeface="Comfortaa"/>
                <a:cs typeface="Comfortaa"/>
                <a:sym typeface="Comfortaa"/>
              </a:rPr>
              <a:t>Insert your findings into the below table</a:t>
            </a:r>
            <a:endParaRPr b="1">
              <a:solidFill>
                <a:srgbClr val="000000"/>
              </a:solidFill>
              <a:latin typeface="Comfortaa"/>
              <a:ea typeface="Comfortaa"/>
              <a:cs typeface="Comfortaa"/>
              <a:sym typeface="Comfortaa"/>
            </a:endParaRPr>
          </a:p>
          <a:p>
            <a:pPr indent="0" lvl="0" marL="0" rtl="0" algn="l">
              <a:lnSpc>
                <a:spcPct val="115000"/>
              </a:lnSpc>
              <a:spcBef>
                <a:spcPts val="1200"/>
              </a:spcBef>
              <a:spcAft>
                <a:spcPts val="1200"/>
              </a:spcAft>
              <a:buSzPts val="1800"/>
              <a:buNone/>
            </a:pPr>
            <a:r>
              <a:rPr b="1" lang="en">
                <a:solidFill>
                  <a:srgbClr val="000000"/>
                </a:solidFill>
                <a:latin typeface="Comfortaa"/>
                <a:ea typeface="Comfortaa"/>
                <a:cs typeface="Comfortaa"/>
                <a:sym typeface="Comfortaa"/>
              </a:rPr>
              <a:t>Ans: </a:t>
            </a:r>
            <a:endParaRPr b="1">
              <a:solidFill>
                <a:srgbClr val="000000"/>
              </a:solidFill>
              <a:latin typeface="Comfortaa"/>
              <a:ea typeface="Comfortaa"/>
              <a:cs typeface="Comfortaa"/>
              <a:sym typeface="Comfortaa"/>
            </a:endParaRPr>
          </a:p>
        </p:txBody>
      </p:sp>
      <p:graphicFrame>
        <p:nvGraphicFramePr>
          <p:cNvPr id="81" name="Google Shape;81;p17"/>
          <p:cNvGraphicFramePr/>
          <p:nvPr/>
        </p:nvGraphicFramePr>
        <p:xfrm>
          <a:off x="805263" y="1990800"/>
          <a:ext cx="3000000" cy="3000000"/>
        </p:xfrm>
        <a:graphic>
          <a:graphicData uri="http://schemas.openxmlformats.org/drawingml/2006/table">
            <a:tbl>
              <a:tblPr>
                <a:noFill/>
                <a:tableStyleId>{6B07D22F-54CE-4779-8F43-585376AA3704}</a:tableStyleId>
              </a:tblPr>
              <a:tblGrid>
                <a:gridCol w="886850"/>
                <a:gridCol w="1065150"/>
                <a:gridCol w="1408200"/>
                <a:gridCol w="1517100"/>
                <a:gridCol w="1380675"/>
                <a:gridCol w="1407925"/>
              </a:tblGrid>
              <a:tr h="849300">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Comfortaa"/>
                          <a:ea typeface="Comfortaa"/>
                          <a:cs typeface="Comfortaa"/>
                          <a:sym typeface="Comfortaa"/>
                        </a:rPr>
                        <a:t>Sequential Time</a:t>
                      </a:r>
                      <a:endParaRPr b="1" sz="1200" u="none" cap="none" strike="noStrike">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Comfortaa"/>
                          <a:ea typeface="Comfortaa"/>
                          <a:cs typeface="Comfortaa"/>
                          <a:sym typeface="Comfortaa"/>
                        </a:rPr>
                        <a:t>Parallel version 1 time</a:t>
                      </a:r>
                      <a:endParaRPr b="1" sz="1200" u="none" cap="none" strike="noStrike">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 sz="1200" u="none" cap="none" strike="noStrike">
                          <a:solidFill>
                            <a:schemeClr val="dk1"/>
                          </a:solidFill>
                          <a:latin typeface="Comfortaa"/>
                          <a:ea typeface="Comfortaa"/>
                          <a:cs typeface="Comfortaa"/>
                          <a:sym typeface="Comfortaa"/>
                        </a:rPr>
                        <a:t>Parallel version 2 time</a:t>
                      </a:r>
                      <a:endParaRPr b="1" sz="1200" u="none" cap="none" strike="noStrike">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Comfortaa"/>
                          <a:ea typeface="Comfortaa"/>
                          <a:cs typeface="Comfortaa"/>
                          <a:sym typeface="Comfortaa"/>
                        </a:rPr>
                        <a:t>Speedup wrt parallel version 1</a:t>
                      </a:r>
                      <a:endParaRPr b="1" sz="1200" u="none" cap="none" strike="noStrike">
                        <a:solidFill>
                          <a:schemeClr val="dk1"/>
                        </a:solidFill>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 sz="1200" u="none" cap="none" strike="noStrike">
                          <a:solidFill>
                            <a:schemeClr val="dk1"/>
                          </a:solidFill>
                          <a:latin typeface="Comfortaa"/>
                          <a:ea typeface="Comfortaa"/>
                          <a:cs typeface="Comfortaa"/>
                          <a:sym typeface="Comfortaa"/>
                        </a:rPr>
                        <a:t>Speedup wrt parallel version 1</a:t>
                      </a:r>
                      <a:endParaRPr b="1" sz="1200" u="none" cap="none" strike="noStrike">
                        <a:solidFill>
                          <a:schemeClr val="dk1"/>
                        </a:solidFill>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212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Comfortaa"/>
                          <a:ea typeface="Comfortaa"/>
                          <a:cs typeface="Comfortaa"/>
                          <a:sym typeface="Comfortaa"/>
                        </a:rPr>
                        <a:t>Prefix sum</a:t>
                      </a:r>
                      <a:endParaRPr b="1" sz="1200" u="none" cap="none" strike="noStrike">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latin typeface="Comfortaa"/>
                          <a:ea typeface="Comfortaa"/>
                          <a:cs typeface="Comfortaa"/>
                          <a:sym typeface="Comfortaa"/>
                        </a:rPr>
                        <a:t>0.010292 s for 50000 elements</a:t>
                      </a:r>
                      <a:endParaRPr b="1" sz="1200">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b="1" lang="en" sz="1200">
                          <a:latin typeface="Comfortaa"/>
                          <a:ea typeface="Comfortaa"/>
                          <a:cs typeface="Comfortaa"/>
                          <a:sym typeface="Comfortaa"/>
                        </a:rPr>
                        <a:t>54784 ns for 50000 elements</a:t>
                      </a:r>
                      <a:endParaRPr b="1" sz="1200">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latin typeface="Comfortaa"/>
                          <a:ea typeface="Comfortaa"/>
                          <a:cs typeface="Comfortaa"/>
                          <a:sym typeface="Comfortaa"/>
                        </a:rPr>
                        <a:t>Parallel version is 187.865 times faster than the sequential version.</a:t>
                      </a:r>
                      <a:endParaRPr b="1" sz="1200" u="none" cap="none" strike="noStrike">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Comfortaa"/>
                        <a:ea typeface="Comfortaa"/>
                        <a:cs typeface="Comfortaa"/>
                        <a:sym typeface="Comfortaa"/>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82" name="Google Shape;82;p17"/>
          <p:cNvSpPr txBox="1"/>
          <p:nvPr/>
        </p:nvSpPr>
        <p:spPr>
          <a:xfrm>
            <a:off x="805275" y="4198375"/>
            <a:ext cx="7665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Note:- In case if needed you can add more columns if you have implemented multiple parallel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versions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Submission</a:t>
            </a:r>
            <a:endParaRPr/>
          </a:p>
        </p:txBody>
      </p:sp>
      <p:sp>
        <p:nvSpPr>
          <p:cNvPr id="88" name="Google Shape;88;p18"/>
          <p:cNvSpPr txBox="1"/>
          <p:nvPr>
            <p:ph idx="1" type="body"/>
          </p:nvPr>
        </p:nvSpPr>
        <p:spPr>
          <a:xfrm>
            <a:off x="311700" y="1131400"/>
            <a:ext cx="8520600" cy="2283600"/>
          </a:xfrm>
          <a:prstGeom prst="rect">
            <a:avLst/>
          </a:prstGeom>
          <a:noFill/>
          <a:ln>
            <a:noFill/>
          </a:ln>
        </p:spPr>
        <p:txBody>
          <a:bodyPr anchorCtr="0" anchor="t" bIns="91425" lIns="91425" spcFirstLastPara="1" rIns="91425" wrap="square" tIns="91425">
            <a:normAutofit lnSpcReduction="20000"/>
          </a:bodyPr>
          <a:lstStyle/>
          <a:p>
            <a:pPr indent="-342899" lvl="0" marL="457200" rtl="0" algn="l">
              <a:lnSpc>
                <a:spcPct val="115000"/>
              </a:lnSpc>
              <a:spcBef>
                <a:spcPts val="0"/>
              </a:spcBef>
              <a:spcAft>
                <a:spcPts val="0"/>
              </a:spcAft>
              <a:buClr>
                <a:srgbClr val="000000"/>
              </a:buClr>
              <a:buSzPts val="1800"/>
              <a:buFont typeface="Comfortaa"/>
              <a:buChar char="●"/>
            </a:pPr>
            <a:r>
              <a:rPr b="1" lang="en">
                <a:solidFill>
                  <a:srgbClr val="000000"/>
                </a:solidFill>
                <a:latin typeface="Comfortaa"/>
                <a:ea typeface="Comfortaa"/>
                <a:cs typeface="Comfortaa"/>
                <a:sym typeface="Comfortaa"/>
              </a:rPr>
              <a:t>Comment on your observations such as limitations of proposed solution, etc.</a:t>
            </a:r>
            <a:endParaRPr b="1">
              <a:solidFill>
                <a:srgbClr val="000000"/>
              </a:solidFill>
              <a:latin typeface="Comfortaa"/>
              <a:ea typeface="Comfortaa"/>
              <a:cs typeface="Comfortaa"/>
              <a:sym typeface="Comfortaa"/>
            </a:endParaRPr>
          </a:p>
          <a:p>
            <a:pPr indent="0" lvl="0" marL="0" rtl="0" algn="l">
              <a:lnSpc>
                <a:spcPct val="115000"/>
              </a:lnSpc>
              <a:spcBef>
                <a:spcPts val="1200"/>
              </a:spcBef>
              <a:spcAft>
                <a:spcPts val="1200"/>
              </a:spcAft>
              <a:buSzPts val="1946"/>
              <a:buNone/>
            </a:pPr>
            <a:r>
              <a:rPr b="1" lang="en">
                <a:solidFill>
                  <a:srgbClr val="000000"/>
                </a:solidFill>
                <a:latin typeface="Comfortaa"/>
                <a:ea typeface="Comfortaa"/>
                <a:cs typeface="Comfortaa"/>
                <a:sym typeface="Comfortaa"/>
              </a:rPr>
              <a:t>Ans: In the proposed solution, for each index i of the resultant array, all the elements of x upto the ith index have to added using a for loop rather than just adding x[i] to y[i-1] as implementing such a solution had been resulting in a race condition which prevented us from implementing that method which could have made the process faster. </a:t>
            </a:r>
            <a:endParaRPr b="1">
              <a:solidFill>
                <a:srgbClr val="00000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Submission</a:t>
            </a:r>
            <a:endParaRPr/>
          </a:p>
        </p:txBody>
      </p:sp>
      <p:sp>
        <p:nvSpPr>
          <p:cNvPr id="94" name="Google Shape;94;p19"/>
          <p:cNvSpPr txBox="1"/>
          <p:nvPr>
            <p:ph idx="1" type="body"/>
          </p:nvPr>
        </p:nvSpPr>
        <p:spPr>
          <a:xfrm>
            <a:off x="311700" y="1152475"/>
            <a:ext cx="8520600" cy="990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Font typeface="Comfortaa"/>
              <a:buChar char="●"/>
            </a:pPr>
            <a:r>
              <a:rPr b="1" lang="en">
                <a:solidFill>
                  <a:srgbClr val="000000"/>
                </a:solidFill>
                <a:latin typeface="Comfortaa"/>
                <a:ea typeface="Comfortaa"/>
                <a:cs typeface="Comfortaa"/>
                <a:sym typeface="Comfortaa"/>
              </a:rPr>
              <a:t>Rename the file as &lt;TEAM_NAME&gt;_Assignment1</a:t>
            </a:r>
            <a:endParaRPr b="1">
              <a:solidFill>
                <a:srgbClr val="000000"/>
              </a:solidFill>
              <a:latin typeface="Comfortaa"/>
              <a:ea typeface="Comfortaa"/>
              <a:cs typeface="Comfortaa"/>
              <a:sym typeface="Comfortaa"/>
            </a:endParaRPr>
          </a:p>
          <a:p>
            <a:pPr indent="-342900" lvl="0" marL="457200" rtl="0" algn="l">
              <a:lnSpc>
                <a:spcPct val="115000"/>
              </a:lnSpc>
              <a:spcBef>
                <a:spcPts val="0"/>
              </a:spcBef>
              <a:spcAft>
                <a:spcPts val="0"/>
              </a:spcAft>
              <a:buClr>
                <a:srgbClr val="000000"/>
              </a:buClr>
              <a:buSzPts val="1800"/>
              <a:buFont typeface="Comfortaa"/>
              <a:buChar char="●"/>
            </a:pPr>
            <a:r>
              <a:rPr b="1" lang="en">
                <a:solidFill>
                  <a:srgbClr val="000000"/>
                </a:solidFill>
                <a:latin typeface="Comfortaa"/>
                <a:ea typeface="Comfortaa"/>
                <a:cs typeface="Comfortaa"/>
                <a:sym typeface="Comfortaa"/>
              </a:rPr>
              <a:t>Send the presentation file with source code  to coordinator’s mail</a:t>
            </a:r>
            <a:endParaRPr b="1">
              <a:solidFill>
                <a:srgbClr val="000000"/>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