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omfortaa" panose="020B0604020202020204" charset="0"/>
      <p:regular r:id="rId10"/>
      <p:bold r:id="rId11"/>
    </p:embeddedFont>
    <p:embeddedFont>
      <p:font typeface="Roboto Mon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02138A-2758-41F5-9668-DFA29CF1441F}">
  <a:tblStyle styleId="{7202138A-2758-41F5-9668-DFA29CF144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ed3e7c9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ed3e7c9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1ed3e7c97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1ed3e7c97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ed3e7c977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ed3e7c97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ed3e7c97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ed3e7c97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ed3e7c97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ed3e7c97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ed3e7c9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ed3e7c9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ed3e7c977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ed3e7c97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58350"/>
            <a:ext cx="8520600" cy="10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100" b="1">
                <a:solidFill>
                  <a:srgbClr val="9900FF"/>
                </a:solidFill>
                <a:latin typeface="Roboto Mono"/>
                <a:ea typeface="Roboto Mono"/>
                <a:cs typeface="Roboto Mono"/>
                <a:sym typeface="Roboto Mono"/>
              </a:rPr>
              <a:t>C</a:t>
            </a:r>
            <a:r>
              <a:rPr lang="en" sz="5100" b="1">
                <a:solidFill>
                  <a:srgbClr val="FF0000"/>
                </a:solidFill>
                <a:latin typeface="Roboto Mono"/>
                <a:ea typeface="Roboto Mono"/>
                <a:cs typeface="Roboto Mono"/>
                <a:sym typeface="Roboto Mono"/>
              </a:rPr>
              <a:t>{}</a:t>
            </a:r>
            <a:r>
              <a:rPr lang="en" sz="5100" b="1">
                <a:solidFill>
                  <a:srgbClr val="FF9900"/>
                </a:solidFill>
                <a:latin typeface="Roboto Mono"/>
                <a:ea typeface="Roboto Mono"/>
                <a:cs typeface="Roboto Mono"/>
                <a:sym typeface="Roboto Mono"/>
              </a:rPr>
              <a:t>D</a:t>
            </a:r>
            <a:r>
              <a:rPr lang="en" sz="5100" b="1">
                <a:solidFill>
                  <a:srgbClr val="0000FF"/>
                </a:solidFill>
                <a:latin typeface="Roboto Mono"/>
                <a:ea typeface="Roboto Mono"/>
                <a:cs typeface="Roboto Mono"/>
                <a:sym typeface="Roboto Mono"/>
              </a:rPr>
              <a:t>E</a:t>
            </a:r>
            <a:r>
              <a:rPr lang="en" sz="5100" b="1">
                <a:solidFill>
                  <a:srgbClr val="9900FF"/>
                </a:solidFill>
                <a:latin typeface="Roboto Mono"/>
                <a:ea typeface="Roboto Mono"/>
                <a:cs typeface="Roboto Mono"/>
                <a:sym typeface="Roboto Mono"/>
              </a:rPr>
              <a:t>-</a:t>
            </a:r>
            <a:r>
              <a:rPr lang="en" sz="5100" b="1">
                <a:solidFill>
                  <a:srgbClr val="FF00FF"/>
                </a:solidFill>
                <a:latin typeface="Roboto Mono"/>
                <a:ea typeface="Roboto Mono"/>
                <a:cs typeface="Roboto Mono"/>
                <a:sym typeface="Roboto Mono"/>
              </a:rPr>
              <a:t>A</a:t>
            </a:r>
            <a:r>
              <a:rPr lang="en" sz="5100" b="1">
                <a:solidFill>
                  <a:srgbClr val="9900FF"/>
                </a:solidFill>
                <a:latin typeface="Roboto Mono"/>
                <a:ea typeface="Roboto Mono"/>
                <a:cs typeface="Roboto Mono"/>
                <a:sym typeface="Roboto Mono"/>
              </a:rPr>
              <a:t>-</a:t>
            </a:r>
            <a:r>
              <a:rPr lang="en" sz="5100" b="1">
                <a:latin typeface="Roboto Mono"/>
                <a:ea typeface="Roboto Mono"/>
                <a:cs typeface="Roboto Mono"/>
                <a:sym typeface="Roboto Mono"/>
              </a:rPr>
              <a:t>T</a:t>
            </a:r>
            <a:r>
              <a:rPr lang="en" sz="5100" b="1">
                <a:solidFill>
                  <a:srgbClr val="980000"/>
                </a:solidFill>
                <a:latin typeface="Roboto Mono"/>
                <a:ea typeface="Roboto Mono"/>
                <a:cs typeface="Roboto Mono"/>
                <a:sym typeface="Roboto Mono"/>
              </a:rPr>
              <a:t>H</a:t>
            </a:r>
            <a:r>
              <a:rPr lang="en" sz="5100" b="1">
                <a:solidFill>
                  <a:srgbClr val="FF0000"/>
                </a:solidFill>
                <a:latin typeface="Roboto Mono"/>
                <a:ea typeface="Roboto Mono"/>
                <a:cs typeface="Roboto Mono"/>
                <a:sym typeface="Roboto Mono"/>
              </a:rPr>
              <a:t>{}</a:t>
            </a:r>
            <a:r>
              <a:rPr lang="en" sz="5100" b="1">
                <a:solidFill>
                  <a:srgbClr val="274E13"/>
                </a:solidFill>
                <a:latin typeface="Roboto Mono"/>
                <a:ea typeface="Roboto Mono"/>
                <a:cs typeface="Roboto Mono"/>
                <a:sym typeface="Roboto Mono"/>
              </a:rPr>
              <a:t>N </a:t>
            </a:r>
            <a:r>
              <a:rPr lang="en" sz="5100" b="1">
                <a:latin typeface="Roboto Mono"/>
                <a:ea typeface="Roboto Mono"/>
                <a:cs typeface="Roboto Mono"/>
                <a:sym typeface="Roboto Mono"/>
              </a:rPr>
              <a:t>- 2022</a:t>
            </a:r>
            <a:endParaRPr/>
          </a:p>
        </p:txBody>
      </p:sp>
      <p:sp>
        <p:nvSpPr>
          <p:cNvPr id="55" name="Google Shape;55;p13"/>
          <p:cNvSpPr txBox="1">
            <a:spLocks noGrp="1"/>
          </p:cNvSpPr>
          <p:nvPr>
            <p:ph type="subTitle" idx="1"/>
          </p:nvPr>
        </p:nvSpPr>
        <p:spPr>
          <a:xfrm>
            <a:off x="311700" y="33371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Comfortaa"/>
                <a:ea typeface="Comfortaa"/>
                <a:cs typeface="Comfortaa"/>
                <a:sym typeface="Comfortaa"/>
              </a:rPr>
              <a:t>Assignment 4</a:t>
            </a:r>
            <a:endParaRPr b="1">
              <a:solidFill>
                <a:srgbClr val="000000"/>
              </a:solidFill>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2398531" y="564675"/>
            <a:ext cx="3484667" cy="1078726"/>
          </a:xfrm>
          <a:prstGeom prst="rect">
            <a:avLst/>
          </a:prstGeom>
          <a:noFill/>
          <a:ln>
            <a:noFill/>
          </a:ln>
        </p:spPr>
      </p:pic>
      <p:pic>
        <p:nvPicPr>
          <p:cNvPr id="57" name="Google Shape;57;p13"/>
          <p:cNvPicPr preferRelativeResize="0"/>
          <p:nvPr/>
        </p:nvPicPr>
        <p:blipFill>
          <a:blip r:embed="rId4">
            <a:alphaModFix/>
          </a:blip>
          <a:stretch>
            <a:fillRect/>
          </a:stretch>
        </p:blipFill>
        <p:spPr>
          <a:xfrm>
            <a:off x="311700" y="595399"/>
            <a:ext cx="1124975" cy="1017275"/>
          </a:xfrm>
          <a:prstGeom prst="rect">
            <a:avLst/>
          </a:prstGeom>
          <a:noFill/>
          <a:ln>
            <a:noFill/>
          </a:ln>
        </p:spPr>
      </p:pic>
      <p:pic>
        <p:nvPicPr>
          <p:cNvPr id="58" name="Google Shape;58;p13"/>
          <p:cNvPicPr preferRelativeResize="0"/>
          <p:nvPr/>
        </p:nvPicPr>
        <p:blipFill>
          <a:blip r:embed="rId5">
            <a:alphaModFix/>
          </a:blip>
          <a:stretch>
            <a:fillRect/>
          </a:stretch>
        </p:blipFill>
        <p:spPr>
          <a:xfrm>
            <a:off x="6378388" y="437288"/>
            <a:ext cx="2453913"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body" idx="1"/>
          </p:nvPr>
        </p:nvSpPr>
        <p:spPr>
          <a:xfrm>
            <a:off x="311700" y="450375"/>
            <a:ext cx="8520600" cy="43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latin typeface="Comfortaa"/>
                <a:ea typeface="Comfortaa"/>
                <a:cs typeface="Comfortaa"/>
                <a:sym typeface="Comfortaa"/>
              </a:rPr>
              <a:t>Q. 1 A. Write a C/C++ or Python program to perform Sparse matrix-vector</a:t>
            </a:r>
            <a:endParaRPr sz="1600" b="1">
              <a:solidFill>
                <a:schemeClr val="dk1"/>
              </a:solidFill>
              <a:latin typeface="Comfortaa"/>
              <a:ea typeface="Comfortaa"/>
              <a:cs typeface="Comfortaa"/>
              <a:sym typeface="Comfortaa"/>
            </a:endParaRPr>
          </a:p>
          <a:p>
            <a:pPr marL="0" lvl="0" indent="0" algn="l" rtl="0">
              <a:spcBef>
                <a:spcPts val="1200"/>
              </a:spcBef>
              <a:spcAft>
                <a:spcPts val="0"/>
              </a:spcAft>
              <a:buNone/>
            </a:pPr>
            <a:r>
              <a:rPr lang="en" sz="1600" b="1">
                <a:solidFill>
                  <a:schemeClr val="dk1"/>
                </a:solidFill>
                <a:latin typeface="Comfortaa"/>
                <a:ea typeface="Comfortaa"/>
                <a:cs typeface="Comfortaa"/>
                <a:sym typeface="Comfortaa"/>
              </a:rPr>
              <a:t>           multiplication</a:t>
            </a:r>
            <a:endParaRPr sz="1600" b="1">
              <a:solidFill>
                <a:schemeClr val="dk1"/>
              </a:solidFill>
              <a:latin typeface="Comfortaa"/>
              <a:ea typeface="Comfortaa"/>
              <a:cs typeface="Comfortaa"/>
              <a:sym typeface="Comfortaa"/>
            </a:endParaRPr>
          </a:p>
          <a:p>
            <a:pPr marL="0" lvl="0" indent="0" algn="l" rtl="0">
              <a:spcBef>
                <a:spcPts val="1200"/>
              </a:spcBef>
              <a:spcAft>
                <a:spcPts val="0"/>
              </a:spcAft>
              <a:buNone/>
            </a:pPr>
            <a:r>
              <a:rPr lang="en" sz="1600" b="1">
                <a:solidFill>
                  <a:schemeClr val="dk1"/>
                </a:solidFill>
                <a:latin typeface="Comfortaa"/>
                <a:ea typeface="Comfortaa"/>
                <a:cs typeface="Comfortaa"/>
                <a:sym typeface="Comfortaa"/>
              </a:rPr>
              <a:t>       B. Deploy the above code on GPU using CUDA C++/ CUDA Python</a:t>
            </a:r>
            <a:endParaRPr sz="1600" b="1">
              <a:solidFill>
                <a:schemeClr val="dk1"/>
              </a:solidFill>
              <a:latin typeface="Comfortaa"/>
              <a:ea typeface="Comfortaa"/>
              <a:cs typeface="Comfortaa"/>
              <a:sym typeface="Comfortaa"/>
            </a:endParaRPr>
          </a:p>
          <a:p>
            <a:pPr marL="457200" lvl="0" indent="-330200" algn="l" rtl="0">
              <a:spcBef>
                <a:spcPts val="1200"/>
              </a:spcBef>
              <a:spcAft>
                <a:spcPts val="0"/>
              </a:spcAft>
              <a:buClr>
                <a:schemeClr val="dk1"/>
              </a:buClr>
              <a:buSzPts val="1600"/>
              <a:buFont typeface="Comfortaa"/>
              <a:buChar char="●"/>
            </a:pPr>
            <a:r>
              <a:rPr lang="en" sz="1600" b="1">
                <a:solidFill>
                  <a:schemeClr val="dk1"/>
                </a:solidFill>
                <a:highlight>
                  <a:srgbClr val="FFFF00"/>
                </a:highlight>
                <a:latin typeface="Comfortaa"/>
                <a:ea typeface="Comfortaa"/>
                <a:cs typeface="Comfortaa"/>
                <a:sym typeface="Comfortaa"/>
              </a:rPr>
              <a:t>Randomly generate the sparse matrix size sufficiently large eg. 4096 X 4096 of type double.</a:t>
            </a:r>
            <a:endParaRPr sz="1600" b="1">
              <a:solidFill>
                <a:schemeClr val="dk1"/>
              </a:solidFill>
              <a:highlight>
                <a:srgbClr val="FFFF00"/>
              </a:highlight>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Measure the performance of of sequential version and optimized parallel version</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Calculate the speedup observed</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You may execute sequential programs on your local machine</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However all parallel codes must be executed on server</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Parallel versions considered for evaluations only if both sequential and parallel codes gives same and correct output</a:t>
            </a:r>
            <a:endParaRPr sz="1600" b="1">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Sparse matrix vector multiplication</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There are different sparse matrix storage formats you can pick whichever you feel more suitable for parallelization on GPU.</a:t>
            </a:r>
            <a:endParaRPr>
              <a:solidFill>
                <a:schemeClr val="dk1"/>
              </a:solidFill>
              <a:latin typeface="Comfortaa"/>
              <a:ea typeface="Comfortaa"/>
              <a:cs typeface="Comfortaa"/>
              <a:sym typeface="Comfortaa"/>
            </a:endParaRPr>
          </a:p>
          <a:p>
            <a:pPr marL="457200" lvl="0" indent="-342900" algn="l" rtl="0">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Final output of sequential and parallel code must be validated</a:t>
            </a:r>
            <a:endParaRPr>
              <a:solidFill>
                <a:schemeClr val="dk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342900" algn="l" rtl="0">
              <a:spcBef>
                <a:spcPts val="0"/>
              </a:spcBef>
              <a:spcAft>
                <a:spcPts val="0"/>
              </a:spcAft>
              <a:buClr>
                <a:srgbClr val="000000"/>
              </a:buClr>
              <a:buSzPts val="1800"/>
              <a:buFont typeface="Comfortaa"/>
              <a:buChar char="●"/>
            </a:pPr>
            <a:r>
              <a:rPr lang="en" b="1" dirty="0">
                <a:solidFill>
                  <a:srgbClr val="000000"/>
                </a:solidFill>
                <a:latin typeface="Comfortaa"/>
                <a:ea typeface="Comfortaa"/>
                <a:cs typeface="Comfortaa"/>
                <a:sym typeface="Comfortaa"/>
              </a:rPr>
              <a:t>Explain in brief your parallelization strategy like data splitting, thread/block creation, and allocation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 </a:t>
            </a: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We use compressed sparse row form to represent the sparse matrix to make it easier for us to compute the product of the matrix and the vector and also to avoid the redundant calculations like multiplying and adding with zeros multiple times. So we first randomly generate the matrix A and then convert it to csr form.</a:t>
            </a: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Then we find the optimal number of threads per block and number of blocks to use by using inbuilt functions and some observations, then we allocate memory for the respective arrays to be used by both the device and the host. Then we copy the csr form matrix into the respective arrays allocated using </a:t>
            </a:r>
            <a:r>
              <a:rPr lang="en-IN" b="1" dirty="0" err="1">
                <a:solidFill>
                  <a:srgbClr val="000000"/>
                </a:solidFill>
                <a:latin typeface="Comfortaa"/>
                <a:ea typeface="Comfortaa"/>
                <a:cs typeface="Comfortaa"/>
                <a:sym typeface="Comfortaa"/>
              </a:rPr>
              <a:t>cudaMallocManaged</a:t>
            </a:r>
            <a:r>
              <a:rPr lang="en-IN" b="1" dirty="0">
                <a:solidFill>
                  <a:srgbClr val="000000"/>
                </a:solidFill>
                <a:latin typeface="Comfortaa"/>
                <a:ea typeface="Comfortaa"/>
                <a:cs typeface="Comfortaa"/>
                <a:sym typeface="Comfortaa"/>
              </a:rPr>
              <a:t>()</a:t>
            </a:r>
            <a:r>
              <a:rPr lang="en" b="1" dirty="0">
                <a:solidFill>
                  <a:srgbClr val="000000"/>
                </a:solidFill>
                <a:latin typeface="Comfortaa"/>
                <a:ea typeface="Comfortaa"/>
                <a:cs typeface="Comfortaa"/>
                <a:sym typeface="Comfortaa"/>
              </a:rPr>
              <a:t> and also initiliaze the vector x. Then we asynchronously prefetch the memory to the device so as to reduce the number of page faults and on demand memory migration to improve the performance of our kernel. Then we call the kernel in which we use grid stride loop to calculate the product of the matrix and the vector and store it in the result array y. After the kernel has done its work we synchronize the device and then we call the serialized product calculator which calculates the same product on the CPU(host). Then in the end we validate our result and free the memory which we had previously allocated.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81" name="Google Shape;81;p17"/>
          <p:cNvSpPr txBox="1">
            <a:spLocks noGrp="1"/>
          </p:cNvSpPr>
          <p:nvPr>
            <p:ph type="body" idx="1"/>
          </p:nvPr>
        </p:nvSpPr>
        <p:spPr>
          <a:xfrm>
            <a:off x="311700" y="1152475"/>
            <a:ext cx="8520600" cy="1113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Insert your findings into the below table</a:t>
            </a:r>
            <a:endParaRPr b="1">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a:solidFill>
                  <a:srgbClr val="000000"/>
                </a:solidFill>
                <a:latin typeface="Comfortaa"/>
                <a:ea typeface="Comfortaa"/>
                <a:cs typeface="Comfortaa"/>
                <a:sym typeface="Comfortaa"/>
              </a:rPr>
              <a:t>Ans: </a:t>
            </a:r>
            <a:endParaRPr b="1">
              <a:solidFill>
                <a:srgbClr val="000000"/>
              </a:solidFill>
              <a:latin typeface="Comfortaa"/>
              <a:ea typeface="Comfortaa"/>
              <a:cs typeface="Comfortaa"/>
              <a:sym typeface="Comfortaa"/>
            </a:endParaRPr>
          </a:p>
        </p:txBody>
      </p:sp>
      <p:graphicFrame>
        <p:nvGraphicFramePr>
          <p:cNvPr id="82" name="Google Shape;82;p17"/>
          <p:cNvGraphicFramePr/>
          <p:nvPr>
            <p:extLst>
              <p:ext uri="{D42A27DB-BD31-4B8C-83A1-F6EECF244321}">
                <p14:modId xmlns:p14="http://schemas.microsoft.com/office/powerpoint/2010/main" val="1135694395"/>
              </p:ext>
            </p:extLst>
          </p:nvPr>
        </p:nvGraphicFramePr>
        <p:xfrm>
          <a:off x="805263" y="1990800"/>
          <a:ext cx="7665900" cy="1828750"/>
        </p:xfrm>
        <a:graphic>
          <a:graphicData uri="http://schemas.openxmlformats.org/drawingml/2006/table">
            <a:tbl>
              <a:tblPr>
                <a:noFill/>
                <a:tableStyleId>{7202138A-2758-41F5-9668-DFA29CF1441F}</a:tableStyleId>
              </a:tblPr>
              <a:tblGrid>
                <a:gridCol w="886850">
                  <a:extLst>
                    <a:ext uri="{9D8B030D-6E8A-4147-A177-3AD203B41FA5}">
                      <a16:colId xmlns:a16="http://schemas.microsoft.com/office/drawing/2014/main" val="20000"/>
                    </a:ext>
                  </a:extLst>
                </a:gridCol>
                <a:gridCol w="1304716">
                  <a:extLst>
                    <a:ext uri="{9D8B030D-6E8A-4147-A177-3AD203B41FA5}">
                      <a16:colId xmlns:a16="http://schemas.microsoft.com/office/drawing/2014/main" val="20001"/>
                    </a:ext>
                  </a:extLst>
                </a:gridCol>
                <a:gridCol w="1361589">
                  <a:extLst>
                    <a:ext uri="{9D8B030D-6E8A-4147-A177-3AD203B41FA5}">
                      <a16:colId xmlns:a16="http://schemas.microsoft.com/office/drawing/2014/main" val="20002"/>
                    </a:ext>
                  </a:extLst>
                </a:gridCol>
                <a:gridCol w="1324145">
                  <a:extLst>
                    <a:ext uri="{9D8B030D-6E8A-4147-A177-3AD203B41FA5}">
                      <a16:colId xmlns:a16="http://schemas.microsoft.com/office/drawing/2014/main" val="20003"/>
                    </a:ext>
                  </a:extLst>
                </a:gridCol>
                <a:gridCol w="1380675">
                  <a:extLst>
                    <a:ext uri="{9D8B030D-6E8A-4147-A177-3AD203B41FA5}">
                      <a16:colId xmlns:a16="http://schemas.microsoft.com/office/drawing/2014/main" val="20004"/>
                    </a:ext>
                  </a:extLst>
                </a:gridCol>
                <a:gridCol w="1407925">
                  <a:extLst>
                    <a:ext uri="{9D8B030D-6E8A-4147-A177-3AD203B41FA5}">
                      <a16:colId xmlns:a16="http://schemas.microsoft.com/office/drawing/2014/main" val="20005"/>
                    </a:ext>
                  </a:extLst>
                </a:gridCol>
              </a:tblGrid>
              <a:tr h="914375">
                <a:tc>
                  <a:txBody>
                    <a:bodyPr/>
                    <a:lstStyle/>
                    <a:p>
                      <a:pPr marL="0" lvl="0" indent="0" algn="l"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Sequential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Parallel version 1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Parallel version 2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14375">
                <a:tc>
                  <a:txBody>
                    <a:bodyPr/>
                    <a:lstStyle/>
                    <a:p>
                      <a:pPr marL="0" lvl="0" indent="0" algn="l" rtl="0">
                        <a:spcBef>
                          <a:spcPts val="0"/>
                        </a:spcBef>
                        <a:spcAft>
                          <a:spcPts val="0"/>
                        </a:spcAft>
                        <a:buNone/>
                      </a:pPr>
                      <a:r>
                        <a:rPr lang="en" sz="1200" b="1">
                          <a:latin typeface="Comfortaa"/>
                          <a:ea typeface="Comfortaa"/>
                          <a:cs typeface="Comfortaa"/>
                          <a:sym typeface="Comfortaa"/>
                        </a:rPr>
                        <a:t>Matrix matrix addition</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225015 </a:t>
                      </a:r>
                    </a:p>
                    <a:p>
                      <a:pPr marL="0" lvl="0" indent="0" algn="ctr" rtl="0">
                        <a:spcBef>
                          <a:spcPts val="0"/>
                        </a:spcBef>
                        <a:spcAft>
                          <a:spcPts val="0"/>
                        </a:spcAft>
                        <a:buNone/>
                      </a:pPr>
                      <a:r>
                        <a:rPr lang="en-IN" sz="1200" b="1" dirty="0">
                          <a:latin typeface="Comfortaa"/>
                          <a:ea typeface="Comfortaa"/>
                          <a:cs typeface="Comfortaa"/>
                          <a:sym typeface="Comfortaa"/>
                        </a:rPr>
                        <a:t>microsecond</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650229 </a:t>
                      </a:r>
                    </a:p>
                    <a:p>
                      <a:pPr marL="0" lvl="0" indent="0" algn="ctr" rtl="0">
                        <a:spcBef>
                          <a:spcPts val="0"/>
                        </a:spcBef>
                        <a:spcAft>
                          <a:spcPts val="0"/>
                        </a:spcAft>
                        <a:buNone/>
                      </a:pPr>
                      <a:r>
                        <a:rPr lang="en-IN" sz="1200" b="1" dirty="0">
                          <a:latin typeface="Comfortaa"/>
                          <a:ea typeface="Comfortaa"/>
                          <a:cs typeface="Comfortaa"/>
                          <a:sym typeface="Comfortaa"/>
                        </a:rPr>
                        <a:t>nanosecond</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346.055</a:t>
                      </a:r>
                    </a:p>
                    <a:p>
                      <a:pPr marL="0" lvl="0" indent="0" algn="ctr" rtl="0">
                        <a:spcBef>
                          <a:spcPts val="0"/>
                        </a:spcBef>
                        <a:spcAft>
                          <a:spcPts val="0"/>
                        </a:spcAft>
                        <a:buNone/>
                      </a:pPr>
                      <a:r>
                        <a:rPr lang="en-IN" sz="1200" b="1" dirty="0">
                          <a:latin typeface="Comfortaa"/>
                          <a:ea typeface="Comfortaa"/>
                          <a:cs typeface="Comfortaa"/>
                          <a:sym typeface="Comfortaa"/>
                        </a:rPr>
                        <a:t>times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3" name="Google Shape;83;p17"/>
          <p:cNvSpPr txBox="1"/>
          <p:nvPr/>
        </p:nvSpPr>
        <p:spPr>
          <a:xfrm>
            <a:off x="805225" y="4061350"/>
            <a:ext cx="76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Note:- In case if needed you can add more columns if you have implemented multiple parallel </a:t>
            </a:r>
            <a:endParaRPr/>
          </a:p>
          <a:p>
            <a:pPr marL="0" lvl="0" indent="0" algn="l" rtl="0">
              <a:spcBef>
                <a:spcPts val="0"/>
              </a:spcBef>
              <a:spcAft>
                <a:spcPts val="0"/>
              </a:spcAft>
              <a:buNone/>
            </a:pPr>
            <a:r>
              <a:rPr lang="en"/>
              <a:t>          versions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89" name="Google Shape;89;p18"/>
          <p:cNvSpPr txBox="1">
            <a:spLocks noGrp="1"/>
          </p:cNvSpPr>
          <p:nvPr>
            <p:ph type="body" idx="1"/>
          </p:nvPr>
        </p:nvSpPr>
        <p:spPr>
          <a:xfrm>
            <a:off x="311700" y="1152475"/>
            <a:ext cx="8520600" cy="1113000"/>
          </a:xfrm>
          <a:prstGeom prst="rect">
            <a:avLst/>
          </a:prstGeom>
        </p:spPr>
        <p:txBody>
          <a:bodyPr spcFirstLastPara="1" wrap="square" lIns="91425" tIns="91425" rIns="91425" bIns="91425" anchor="t" anchorCtr="0">
            <a:normAutofit fontScale="77500" lnSpcReduction="20000"/>
          </a:bodyPr>
          <a:lstStyle/>
          <a:p>
            <a:pPr marL="457200" lvl="0" indent="-334327" algn="l" rtl="0">
              <a:spcBef>
                <a:spcPts val="0"/>
              </a:spcBef>
              <a:spcAft>
                <a:spcPts val="0"/>
              </a:spcAft>
              <a:buClr>
                <a:srgbClr val="000000"/>
              </a:buClr>
              <a:buSzPct val="100000"/>
              <a:buFont typeface="Comfortaa"/>
              <a:buChar char="●"/>
            </a:pPr>
            <a:r>
              <a:rPr lang="en" b="1" dirty="0">
                <a:solidFill>
                  <a:srgbClr val="000000"/>
                </a:solidFill>
                <a:latin typeface="Comfortaa"/>
                <a:ea typeface="Comfortaa"/>
                <a:cs typeface="Comfortaa"/>
                <a:sym typeface="Comfortaa"/>
              </a:rPr>
              <a:t>Comment on your observations such as limitations of proposed solution,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a:t>
            </a:r>
            <a:r>
              <a:rPr lang="en" b="1">
                <a:solidFill>
                  <a:srgbClr val="000000"/>
                </a:solidFill>
                <a:latin typeface="Comfortaa"/>
                <a:ea typeface="Comfortaa"/>
                <a:cs typeface="Comfortaa"/>
                <a:sym typeface="Comfortaa"/>
              </a:rPr>
              <a:t>: By using </a:t>
            </a:r>
            <a:r>
              <a:rPr lang="en" b="1" dirty="0">
                <a:solidFill>
                  <a:srgbClr val="000000"/>
                </a:solidFill>
                <a:latin typeface="Comfortaa"/>
                <a:ea typeface="Comfortaa"/>
                <a:cs typeface="Comfortaa"/>
                <a:sym typeface="Comfortaa"/>
              </a:rPr>
              <a:t>grid stride loop we where able to reduce the running time of the code by almost 346 times which is a huge improvement.</a:t>
            </a:r>
          </a:p>
          <a:p>
            <a:pPr marL="0" lvl="0" indent="0" algn="l" rtl="0">
              <a:spcBef>
                <a:spcPts val="1200"/>
              </a:spcBef>
              <a:spcAft>
                <a:spcPts val="1200"/>
              </a:spcAft>
              <a:buNone/>
            </a:pPr>
            <a:endParaRPr lang="en" b="1" dirty="0">
              <a:solidFill>
                <a:srgbClr val="000000"/>
              </a:solidFill>
              <a:latin typeface="Comfortaa"/>
              <a:ea typeface="Comfortaa"/>
              <a:cs typeface="Comfortaa"/>
              <a:sym typeface="Comfortaa"/>
            </a:endParaRPr>
          </a:p>
          <a:p>
            <a:pPr marL="0" lvl="0" indent="0" algn="l" rtl="0">
              <a:spcBef>
                <a:spcPts val="1200"/>
              </a:spcBef>
              <a:spcAft>
                <a:spcPts val="1200"/>
              </a:spcAft>
              <a:buNone/>
            </a:pPr>
            <a:endParaRPr b="1" dirty="0">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95" name="Google Shape;95;p19"/>
          <p:cNvSpPr txBox="1">
            <a:spLocks noGrp="1"/>
          </p:cNvSpPr>
          <p:nvPr>
            <p:ph type="body" idx="1"/>
          </p:nvPr>
        </p:nvSpPr>
        <p:spPr>
          <a:xfrm>
            <a:off x="311700" y="1152475"/>
            <a:ext cx="8520600" cy="99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Rename the file as &lt;TEAM_NAME&gt;_Assignment1</a:t>
            </a:r>
            <a:endParaRPr b="1">
              <a:solidFill>
                <a:srgbClr val="000000"/>
              </a:solidFill>
              <a:latin typeface="Comfortaa"/>
              <a:ea typeface="Comfortaa"/>
              <a:cs typeface="Comfortaa"/>
              <a:sym typeface="Comfortaa"/>
            </a:endParaRPr>
          </a:p>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Send the presentation file with source code  to coordinator’s mail</a:t>
            </a:r>
            <a:endParaRPr b="1">
              <a:solidFill>
                <a:srgbClr val="000000"/>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522</Words>
  <Application>Microsoft Office PowerPoint</Application>
  <PresentationFormat>On-screen Show (16:9)</PresentationFormat>
  <Paragraphs>42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Roboto Mono</vt:lpstr>
      <vt:lpstr>Comfortaa</vt:lpstr>
      <vt:lpstr>Arial</vt:lpstr>
      <vt:lpstr>Simple Light</vt:lpstr>
      <vt:lpstr>C{}DE-A-TH{}N - 2022</vt:lpstr>
      <vt:lpstr>PowerPoint Presentation</vt:lpstr>
      <vt:lpstr>Sparse matrix vector multiplication</vt:lpstr>
      <vt:lpstr>Submission</vt:lpstr>
      <vt:lpstr>Submission</vt:lpstr>
      <vt:lpstr>Submission</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C{}DE-A-TH{}N - 2022</dc:title>
  <cp:lastModifiedBy>VANSH MAHENDRA  20BCE7015</cp:lastModifiedBy>
  <cp:revision>10</cp:revision>
  <dcterms:modified xsi:type="dcterms:W3CDTF">2022-06-16T15:33:20Z</dcterms:modified>
</cp:coreProperties>
</file>