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norm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699" y="2258349"/>
            <a:ext cx="8520602" cy="1078801"/>
          </a:xfrm>
          <a:prstGeom prst="rect">
            <a:avLst/>
          </a:prstGeom>
        </p:spPr>
        <p:txBody>
          <a:bodyPr/>
          <a:lstStyle/>
          <a:p>
            <a:pPr>
              <a:defRPr sz="5100" b="1">
                <a:solidFill>
                  <a:srgbClr val="9900FF"/>
                </a:solidFill>
                <a:latin typeface="Roboto Mono"/>
                <a:ea typeface="Roboto Mono"/>
                <a:cs typeface="Roboto Mono"/>
                <a:sym typeface="Roboto Mono"/>
              </a:defRPr>
            </a:pPr>
            <a:r>
              <a:t>C</a:t>
            </a:r>
            <a:r>
              <a:rPr>
                <a:solidFill>
                  <a:srgbClr val="FF0000"/>
                </a:solidFill>
              </a:rPr>
              <a:t>{}</a:t>
            </a:r>
            <a:r>
              <a:rPr>
                <a:solidFill>
                  <a:srgbClr val="FF9900"/>
                </a:solidFill>
              </a:rPr>
              <a:t>D</a:t>
            </a:r>
            <a:r>
              <a:rPr>
                <a:solidFill>
                  <a:srgbClr val="0000FF"/>
                </a:solidFill>
              </a:rPr>
              <a:t>E</a:t>
            </a:r>
            <a:r>
              <a:t>-</a:t>
            </a:r>
            <a:r>
              <a:rPr>
                <a:solidFill>
                  <a:srgbClr val="FF00FF"/>
                </a:solidFill>
              </a:rPr>
              <a:t>A</a:t>
            </a:r>
            <a:r>
              <a:t>-</a:t>
            </a:r>
            <a:r>
              <a:rPr>
                <a:solidFill>
                  <a:srgbClr val="000000"/>
                </a:solidFill>
              </a:rPr>
              <a:t>T</a:t>
            </a:r>
            <a:r>
              <a:rPr>
                <a:solidFill>
                  <a:srgbClr val="980000"/>
                </a:solidFill>
              </a:rPr>
              <a:t>H</a:t>
            </a:r>
            <a:r>
              <a:rPr>
                <a:solidFill>
                  <a:srgbClr val="FF0000"/>
                </a:solidFill>
              </a:rPr>
              <a:t>{}</a:t>
            </a:r>
            <a:r>
              <a:rPr>
                <a:solidFill>
                  <a:srgbClr val="274E13"/>
                </a:solidFill>
              </a:rPr>
              <a:t>N </a:t>
            </a:r>
            <a:r>
              <a:rPr>
                <a:solidFill>
                  <a:srgbClr val="000000"/>
                </a:solidFill>
              </a:rPr>
              <a:t>- 2022</a:t>
            </a:r>
          </a:p>
        </p:txBody>
      </p:sp>
      <p:sp>
        <p:nvSpPr>
          <p:cNvPr id="110" name="Google Shape;55;p13"/>
          <p:cNvSpPr txBox="1">
            <a:spLocks noGrp="1"/>
          </p:cNvSpPr>
          <p:nvPr>
            <p:ph type="subTitle" sz="quarter" idx="1"/>
          </p:nvPr>
        </p:nvSpPr>
        <p:spPr>
          <a:xfrm>
            <a:off x="311699" y="3337150"/>
            <a:ext cx="8520602" cy="792601"/>
          </a:xfrm>
          <a:prstGeom prst="rect">
            <a:avLst/>
          </a:prstGeom>
        </p:spPr>
        <p:txBody>
          <a:bodyPr/>
          <a:lstStyle>
            <a:lvl1pPr marL="0" indent="0">
              <a:defRPr b="1">
                <a:solidFill>
                  <a:srgbClr val="000000"/>
                </a:solidFill>
                <a:latin typeface="Comfortaa"/>
                <a:ea typeface="Comfortaa"/>
                <a:cs typeface="Comfortaa"/>
                <a:sym typeface="Comfortaa"/>
              </a:defRPr>
            </a:lvl1pPr>
          </a:lstStyle>
          <a:p>
            <a:r>
              <a:t>Assignment 5</a:t>
            </a:r>
          </a:p>
        </p:txBody>
      </p:sp>
      <p:pic>
        <p:nvPicPr>
          <p:cNvPr id="111" name="Google Shape;56;p13" descr="Google Shape;56;p13"/>
          <p:cNvPicPr>
            <a:picLocks noChangeAspect="1"/>
          </p:cNvPicPr>
          <p:nvPr/>
        </p:nvPicPr>
        <p:blipFill>
          <a:blip r:embed="rId2"/>
          <a:stretch>
            <a:fillRect/>
          </a:stretch>
        </p:blipFill>
        <p:spPr>
          <a:xfrm>
            <a:off x="2398530" y="564674"/>
            <a:ext cx="3484669" cy="1078727"/>
          </a:xfrm>
          <a:prstGeom prst="rect">
            <a:avLst/>
          </a:prstGeom>
          <a:ln w="12700">
            <a:miter lim="400000"/>
          </a:ln>
        </p:spPr>
      </p:pic>
      <p:pic>
        <p:nvPicPr>
          <p:cNvPr id="112" name="Google Shape;57;p13" descr="Google Shape;57;p13"/>
          <p:cNvPicPr>
            <a:picLocks noChangeAspect="1"/>
          </p:cNvPicPr>
          <p:nvPr/>
        </p:nvPicPr>
        <p:blipFill>
          <a:blip r:embed="rId3"/>
          <a:stretch>
            <a:fillRect/>
          </a:stretch>
        </p:blipFill>
        <p:spPr>
          <a:xfrm>
            <a:off x="311699" y="595398"/>
            <a:ext cx="1124977" cy="1017276"/>
          </a:xfrm>
          <a:prstGeom prst="rect">
            <a:avLst/>
          </a:prstGeom>
          <a:ln w="12700">
            <a:miter lim="400000"/>
          </a:ln>
        </p:spPr>
      </p:pic>
      <p:pic>
        <p:nvPicPr>
          <p:cNvPr id="113" name="Google Shape;58;p13" descr="Google Shape;58;p13"/>
          <p:cNvPicPr>
            <a:picLocks noChangeAspect="1"/>
          </p:cNvPicPr>
          <p:nvPr/>
        </p:nvPicPr>
        <p:blipFill>
          <a:blip r:embed="rId4"/>
          <a:stretch>
            <a:fillRect/>
          </a:stretch>
        </p:blipFill>
        <p:spPr>
          <a:xfrm>
            <a:off x="6378388" y="437287"/>
            <a:ext cx="2453914" cy="13335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63;p14"/>
          <p:cNvSpPr txBox="1">
            <a:spLocks noGrp="1"/>
          </p:cNvSpPr>
          <p:nvPr>
            <p:ph type="title"/>
          </p:nvPr>
        </p:nvSpPr>
        <p:spPr>
          <a:xfrm>
            <a:off x="311699" y="445025"/>
            <a:ext cx="8520602" cy="572701"/>
          </a:xfrm>
          <a:prstGeom prst="rect">
            <a:avLst/>
          </a:prstGeom>
        </p:spPr>
        <p:txBody>
          <a:bodyPr/>
          <a:lstStyle>
            <a:lvl1pPr>
              <a:defRPr sz="2500"/>
            </a:lvl1pPr>
          </a:lstStyle>
          <a:p>
            <a:r>
              <a:t>Q. Sorting on GPU</a:t>
            </a:r>
          </a:p>
        </p:txBody>
      </p:sp>
      <p:sp>
        <p:nvSpPr>
          <p:cNvPr id="116" name="Google Shape;64;p14"/>
          <p:cNvSpPr txBox="1">
            <a:spLocks noGrp="1"/>
          </p:cNvSpPr>
          <p:nvPr>
            <p:ph type="body" idx="1"/>
          </p:nvPr>
        </p:nvSpPr>
        <p:spPr>
          <a:xfrm>
            <a:off x="311699" y="1152475"/>
            <a:ext cx="8520602" cy="3416400"/>
          </a:xfrm>
          <a:prstGeom prst="rect">
            <a:avLst/>
          </a:prstGeom>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Q.1 Write a sequential program using C/C++/Python for sorting an integer array of size 100000 in ascending order</a:t>
            </a:r>
            <a:endParaRPr lang="en-US" b="0" dirty="0">
              <a:effectLst/>
            </a:endParaRPr>
          </a:p>
          <a:p>
            <a:r>
              <a:rPr lang="en-US" sz="1800" b="0" i="0" u="none" strike="noStrike">
                <a:solidFill>
                  <a:srgbClr val="000000"/>
                </a:solidFill>
                <a:effectLst/>
                <a:latin typeface="Arial" panose="020B0604020202020204" pitchFamily="34" charset="0"/>
              </a:rPr>
              <a:t>Q.2 </a:t>
            </a:r>
            <a:r>
              <a:rPr lang="en-US" sz="1800" b="1" i="0" u="none" strike="noStrike">
                <a:solidFill>
                  <a:srgbClr val="000000"/>
                </a:solidFill>
                <a:effectLst/>
                <a:latin typeface="Comfortaa"/>
              </a:rPr>
              <a:t>Deploy the above code on GPU using CUDA C++/ CUDA Python</a:t>
            </a:r>
            <a:endParaRPr sz="1600" b="1" dirty="0">
              <a:latin typeface="Comfortaa"/>
              <a:ea typeface="Comfortaa"/>
              <a:cs typeface="Comfortaa"/>
              <a:sym typeface="Comforta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9;p15"/>
          <p:cNvSpPr txBox="1">
            <a:spLocks noGrp="1"/>
          </p:cNvSpPr>
          <p:nvPr>
            <p:ph type="title"/>
          </p:nvPr>
        </p:nvSpPr>
        <p:spPr>
          <a:xfrm>
            <a:off x="311699" y="445025"/>
            <a:ext cx="8520602" cy="572701"/>
          </a:xfrm>
          <a:prstGeom prst="rect">
            <a:avLst/>
          </a:prstGeom>
        </p:spPr>
        <p:txBody>
          <a:bodyPr/>
          <a:lstStyle>
            <a:lvl1pPr>
              <a:defRPr sz="2500"/>
            </a:lvl1pPr>
          </a:lstStyle>
          <a:p>
            <a:r>
              <a:t>Submission</a:t>
            </a:r>
          </a:p>
        </p:txBody>
      </p:sp>
      <p:sp>
        <p:nvSpPr>
          <p:cNvPr id="119" name="Google Shape;70;p15"/>
          <p:cNvSpPr txBox="1">
            <a:spLocks noGrp="1"/>
          </p:cNvSpPr>
          <p:nvPr>
            <p:ph type="body" idx="1"/>
          </p:nvPr>
        </p:nvSpPr>
        <p:spPr>
          <a:xfrm>
            <a:off x="311699" y="1152475"/>
            <a:ext cx="8520602" cy="3416400"/>
          </a:xfrm>
          <a:prstGeom prst="rect">
            <a:avLst/>
          </a:prstGeom>
        </p:spPr>
        <p:txBody>
          <a:bodyPr>
            <a:normAutofit lnSpcReduction="10000"/>
          </a:bodyPr>
          <a:lstStyle/>
          <a:p>
            <a:pPr marL="443484" indent="-332613" defTabSz="886968">
              <a:buClr>
                <a:srgbClr val="000000"/>
              </a:buClr>
              <a:buSzPts val="1700"/>
              <a:buFont typeface="Helvetica"/>
              <a:defRPr sz="1746" b="1">
                <a:solidFill>
                  <a:srgbClr val="000000"/>
                </a:solidFill>
                <a:latin typeface="Comfortaa"/>
                <a:ea typeface="Comfortaa"/>
                <a:cs typeface="Comfortaa"/>
                <a:sym typeface="Comfortaa"/>
              </a:defRPr>
            </a:pPr>
            <a:r>
              <a:rPr dirty="0"/>
              <a:t>Explain in brief your parallelization strategy like data splitting, thread/block creation, and allocation etc.</a:t>
            </a:r>
          </a:p>
          <a:p>
            <a:pPr marL="0" indent="0" defTabSz="886968">
              <a:spcBef>
                <a:spcPts val="1100"/>
              </a:spcBef>
              <a:buSzTx/>
              <a:buNone/>
              <a:defRPr sz="1746" b="1">
                <a:solidFill>
                  <a:srgbClr val="000000"/>
                </a:solidFill>
                <a:latin typeface="Comfortaa"/>
                <a:ea typeface="Comfortaa"/>
                <a:cs typeface="Comfortaa"/>
                <a:sym typeface="Comfortaa"/>
              </a:defRPr>
            </a:pPr>
            <a:r>
              <a:rPr dirty="0"/>
              <a:t>Ans: </a:t>
            </a:r>
            <a:r>
              <a:rPr lang="en-IN" dirty="0"/>
              <a:t>We first calculate the optimal number of </a:t>
            </a:r>
            <a:r>
              <a:rPr lang="en-IN" dirty="0" err="1"/>
              <a:t>threadsperblock</a:t>
            </a:r>
            <a:r>
              <a:rPr lang="en-IN" dirty="0"/>
              <a:t> and </a:t>
            </a:r>
            <a:r>
              <a:rPr lang="en-IN" dirty="0" err="1"/>
              <a:t>numberofblocks</a:t>
            </a:r>
            <a:r>
              <a:rPr lang="en-IN" dirty="0"/>
              <a:t> using the inbuilt functions and observations. Then we allocate memory to the array which can be used both on the CPU and the GPU using </a:t>
            </a:r>
            <a:r>
              <a:rPr lang="en-IN" dirty="0" err="1"/>
              <a:t>cudaMallocManaged</a:t>
            </a:r>
            <a:r>
              <a:rPr lang="en-IN" dirty="0"/>
              <a:t>(). Then we asynchronously prefetch the memory to the device(GPU) to reduce page faults and on demand memory migration to improve the performance of our code. Then we use the device to initialise our array and then we use the kernel to sort our array which uses a grid stride loop to implement insertion sort. Finally we check if our kernel properly sorted array or note using the check function and in the end we free the memory we had previously allocated to be used both on the CPU and the GPU. </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5;p16"/>
          <p:cNvSpPr txBox="1">
            <a:spLocks noGrp="1"/>
          </p:cNvSpPr>
          <p:nvPr>
            <p:ph type="title"/>
          </p:nvPr>
        </p:nvSpPr>
        <p:spPr>
          <a:xfrm>
            <a:off x="311699" y="445025"/>
            <a:ext cx="8520602" cy="572701"/>
          </a:xfrm>
          <a:prstGeom prst="rect">
            <a:avLst/>
          </a:prstGeom>
        </p:spPr>
        <p:txBody>
          <a:bodyPr/>
          <a:lstStyle>
            <a:lvl1pPr>
              <a:defRPr sz="2500"/>
            </a:lvl1pPr>
          </a:lstStyle>
          <a:p>
            <a:r>
              <a:t>Submission</a:t>
            </a:r>
          </a:p>
        </p:txBody>
      </p:sp>
      <p:sp>
        <p:nvSpPr>
          <p:cNvPr id="122" name="Google Shape;76;p16"/>
          <p:cNvSpPr txBox="1">
            <a:spLocks noGrp="1"/>
          </p:cNvSpPr>
          <p:nvPr>
            <p:ph type="body" sz="half" idx="1"/>
          </p:nvPr>
        </p:nvSpPr>
        <p:spPr>
          <a:xfrm>
            <a:off x="311699" y="1152475"/>
            <a:ext cx="8520602" cy="1113000"/>
          </a:xfrm>
          <a:prstGeom prst="rect">
            <a:avLst/>
          </a:prstGeom>
        </p:spPr>
        <p:txBody>
          <a:bodyPr/>
          <a:lstStyle/>
          <a:p>
            <a:pPr>
              <a:buClr>
                <a:srgbClr val="000000"/>
              </a:buClr>
              <a:buFont typeface="Helvetica"/>
              <a:defRPr b="1">
                <a:solidFill>
                  <a:srgbClr val="000000"/>
                </a:solidFill>
                <a:latin typeface="Comfortaa"/>
                <a:ea typeface="Comfortaa"/>
                <a:cs typeface="Comfortaa"/>
                <a:sym typeface="Comfortaa"/>
              </a:defRPr>
            </a:pPr>
            <a:r>
              <a:t>Insert your findings into the below table</a:t>
            </a:r>
          </a:p>
          <a:p>
            <a:pPr marL="0" indent="0">
              <a:spcBef>
                <a:spcPts val="1200"/>
              </a:spcBef>
              <a:buSzTx/>
              <a:buNone/>
              <a:defRPr b="1">
                <a:solidFill>
                  <a:srgbClr val="000000"/>
                </a:solidFill>
                <a:latin typeface="Comfortaa"/>
                <a:ea typeface="Comfortaa"/>
                <a:cs typeface="Comfortaa"/>
                <a:sym typeface="Comfortaa"/>
              </a:defRPr>
            </a:pPr>
            <a:r>
              <a:t>Ans: </a:t>
            </a:r>
          </a:p>
        </p:txBody>
      </p:sp>
      <p:graphicFrame>
        <p:nvGraphicFramePr>
          <p:cNvPr id="123" name="Google Shape;77;p16"/>
          <p:cNvGraphicFramePr/>
          <p:nvPr>
            <p:extLst>
              <p:ext uri="{D42A27DB-BD31-4B8C-83A1-F6EECF244321}">
                <p14:modId xmlns:p14="http://schemas.microsoft.com/office/powerpoint/2010/main" val="1254443591"/>
              </p:ext>
            </p:extLst>
          </p:nvPr>
        </p:nvGraphicFramePr>
        <p:xfrm>
          <a:off x="805263" y="1990799"/>
          <a:ext cx="4877300" cy="1828750"/>
        </p:xfrm>
        <a:graphic>
          <a:graphicData uri="http://schemas.openxmlformats.org/drawingml/2006/table">
            <a:tbl>
              <a:tblPr>
                <a:tableStyleId>{4C3C2611-4C71-4FC5-86AE-919BDF0F9419}</a:tableStyleId>
              </a:tblPr>
              <a:tblGrid>
                <a:gridCol w="886850">
                  <a:extLst>
                    <a:ext uri="{9D8B030D-6E8A-4147-A177-3AD203B41FA5}">
                      <a16:colId xmlns:a16="http://schemas.microsoft.com/office/drawing/2014/main" val="20000"/>
                    </a:ext>
                  </a:extLst>
                </a:gridCol>
                <a:gridCol w="1298042">
                  <a:extLst>
                    <a:ext uri="{9D8B030D-6E8A-4147-A177-3AD203B41FA5}">
                      <a16:colId xmlns:a16="http://schemas.microsoft.com/office/drawing/2014/main" val="20001"/>
                    </a:ext>
                  </a:extLst>
                </a:gridCol>
                <a:gridCol w="1328216">
                  <a:extLst>
                    <a:ext uri="{9D8B030D-6E8A-4147-A177-3AD203B41FA5}">
                      <a16:colId xmlns:a16="http://schemas.microsoft.com/office/drawing/2014/main" val="20002"/>
                    </a:ext>
                  </a:extLst>
                </a:gridCol>
                <a:gridCol w="1364192">
                  <a:extLst>
                    <a:ext uri="{9D8B030D-6E8A-4147-A177-3AD203B41FA5}">
                      <a16:colId xmlns:a16="http://schemas.microsoft.com/office/drawing/2014/main" val="20003"/>
                    </a:ext>
                  </a:extLst>
                </a:gridCol>
              </a:tblGrid>
              <a:tr h="914375">
                <a:tc>
                  <a:txBody>
                    <a:bodyPr/>
                    <a:lstStyle/>
                    <a:p>
                      <a:pPr algn="l">
                        <a:defRPr sz="1400"/>
                      </a:pPr>
                      <a:endParaRPr/>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defRPr sz="1800"/>
                      </a:pPr>
                      <a:r>
                        <a:rPr sz="1200" b="1">
                          <a:latin typeface="Comfortaa"/>
                          <a:ea typeface="Comfortaa"/>
                          <a:cs typeface="Comfortaa"/>
                          <a:sym typeface="Comfortaa"/>
                        </a:rPr>
                        <a:t>Sequential Time</a:t>
                      </a:r>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defRPr sz="1800"/>
                      </a:pPr>
                      <a:r>
                        <a:rPr sz="1200" b="1">
                          <a:latin typeface="Comfortaa"/>
                          <a:ea typeface="Comfortaa"/>
                          <a:cs typeface="Comfortaa"/>
                          <a:sym typeface="Comfortaa"/>
                        </a:rPr>
                        <a:t>Parallel version 1 time</a:t>
                      </a:r>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defRPr sz="1800"/>
                      </a:pPr>
                      <a:r>
                        <a:rPr sz="1200" b="1" dirty="0">
                          <a:latin typeface="Comfortaa"/>
                          <a:ea typeface="Comfortaa"/>
                          <a:cs typeface="Comfortaa"/>
                          <a:sym typeface="Comfortaa"/>
                        </a:rPr>
                        <a:t>Speedup </a:t>
                      </a:r>
                      <a:r>
                        <a:rPr sz="1200" b="1" dirty="0" err="1">
                          <a:latin typeface="Comfortaa"/>
                          <a:ea typeface="Comfortaa"/>
                          <a:cs typeface="Comfortaa"/>
                          <a:sym typeface="Comfortaa"/>
                        </a:rPr>
                        <a:t>wrt</a:t>
                      </a:r>
                      <a:r>
                        <a:rPr sz="1200" b="1" dirty="0">
                          <a:latin typeface="Comfortaa"/>
                          <a:ea typeface="Comfortaa"/>
                          <a:cs typeface="Comfortaa"/>
                          <a:sym typeface="Comfortaa"/>
                        </a:rPr>
                        <a:t> parallel version 1</a:t>
                      </a:r>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extLst>
                  <a:ext uri="{0D108BD9-81ED-4DB2-BD59-A6C34878D82A}">
                    <a16:rowId xmlns:a16="http://schemas.microsoft.com/office/drawing/2014/main" val="10000"/>
                  </a:ext>
                </a:extLst>
              </a:tr>
              <a:tr h="914375">
                <a:tc>
                  <a:txBody>
                    <a:bodyPr/>
                    <a:lstStyle/>
                    <a:p>
                      <a:pPr algn="l">
                        <a:defRPr sz="1800"/>
                      </a:pPr>
                      <a:r>
                        <a:rPr sz="1200" b="1">
                          <a:latin typeface="Comfortaa"/>
                          <a:ea typeface="Comfortaa"/>
                          <a:cs typeface="Comfortaa"/>
                          <a:sym typeface="Comfortaa"/>
                        </a:rPr>
                        <a:t>Sort</a:t>
                      </a:r>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defRPr sz="1400"/>
                      </a:pPr>
                      <a:r>
                        <a:rPr lang="en-IN" dirty="0"/>
                        <a:t>656</a:t>
                      </a:r>
                    </a:p>
                    <a:p>
                      <a:pPr algn="ctr">
                        <a:defRPr sz="1400"/>
                      </a:pPr>
                      <a:r>
                        <a:rPr lang="en-IN" dirty="0"/>
                        <a:t>microseconds</a:t>
                      </a:r>
                      <a:endParaRPr dirty="0"/>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defRPr sz="1800"/>
                      </a:pPr>
                      <a:r>
                        <a:rPr lang="en-IN" sz="1400" dirty="0"/>
                        <a:t>5888</a:t>
                      </a:r>
                    </a:p>
                    <a:p>
                      <a:pPr algn="ctr">
                        <a:defRPr sz="1800"/>
                      </a:pPr>
                      <a:r>
                        <a:rPr lang="en-IN" sz="1400" dirty="0"/>
                        <a:t>nanoseconds</a:t>
                      </a:r>
                      <a:endParaRPr sz="1400" dirty="0"/>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tc>
                  <a:txBody>
                    <a:bodyPr/>
                    <a:lstStyle/>
                    <a:p>
                      <a:pPr algn="ctr">
                        <a:defRPr sz="1400"/>
                      </a:pPr>
                      <a:r>
                        <a:rPr lang="en-IN" dirty="0"/>
                        <a:t>111.413</a:t>
                      </a:r>
                    </a:p>
                    <a:p>
                      <a:pPr algn="ctr">
                        <a:defRPr sz="1400"/>
                      </a:pPr>
                      <a:r>
                        <a:rPr lang="en-IN"/>
                        <a:t>times</a:t>
                      </a:r>
                      <a:endParaRPr dirty="0"/>
                    </a:p>
                  </a:txBody>
                  <a:tcPr marL="91425" marR="91425" marT="91425" marB="91425" horzOverflow="overflow">
                    <a:lnL w="19050">
                      <a:solidFill>
                        <a:srgbClr val="000000"/>
                      </a:solidFill>
                    </a:lnL>
                    <a:lnR w="19050">
                      <a:solidFill>
                        <a:srgbClr val="000000"/>
                      </a:solidFill>
                    </a:lnR>
                    <a:lnT w="19050">
                      <a:solidFill>
                        <a:srgbClr val="000000"/>
                      </a:solidFill>
                    </a:lnT>
                    <a:lnB w="19050">
                      <a:solidFill>
                        <a:srgbClr val="000000"/>
                      </a:solidFill>
                    </a:lnB>
                  </a:tcPr>
                </a:tc>
                <a:extLst>
                  <a:ext uri="{0D108BD9-81ED-4DB2-BD59-A6C34878D82A}">
                    <a16:rowId xmlns:a16="http://schemas.microsoft.com/office/drawing/2014/main" val="10001"/>
                  </a:ext>
                </a:extLst>
              </a:tr>
            </a:tbl>
          </a:graphicData>
        </a:graphic>
      </p:graphicFrame>
      <p:sp>
        <p:nvSpPr>
          <p:cNvPr id="124" name="Google Shape;78;p16"/>
          <p:cNvSpPr txBox="1"/>
          <p:nvPr/>
        </p:nvSpPr>
        <p:spPr>
          <a:xfrm>
            <a:off x="805224" y="4061350"/>
            <a:ext cx="7665902" cy="583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r>
              <a:t>Note:- In case if needed you can add more columns if you have implemented multiple parallel </a:t>
            </a:r>
          </a:p>
          <a:p>
            <a:r>
              <a:t>          versions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83;p17"/>
          <p:cNvSpPr txBox="1">
            <a:spLocks noGrp="1"/>
          </p:cNvSpPr>
          <p:nvPr>
            <p:ph type="title"/>
          </p:nvPr>
        </p:nvSpPr>
        <p:spPr>
          <a:xfrm>
            <a:off x="311699" y="445025"/>
            <a:ext cx="8520602" cy="572701"/>
          </a:xfrm>
          <a:prstGeom prst="rect">
            <a:avLst/>
          </a:prstGeom>
        </p:spPr>
        <p:txBody>
          <a:bodyPr/>
          <a:lstStyle>
            <a:lvl1pPr>
              <a:defRPr sz="2500"/>
            </a:lvl1pPr>
          </a:lstStyle>
          <a:p>
            <a:r>
              <a:t>Submission</a:t>
            </a:r>
          </a:p>
        </p:txBody>
      </p:sp>
      <p:sp>
        <p:nvSpPr>
          <p:cNvPr id="127" name="Google Shape;84;p17"/>
          <p:cNvSpPr txBox="1">
            <a:spLocks noGrp="1"/>
          </p:cNvSpPr>
          <p:nvPr>
            <p:ph type="body" sz="half" idx="1"/>
          </p:nvPr>
        </p:nvSpPr>
        <p:spPr>
          <a:xfrm>
            <a:off x="311699" y="1152475"/>
            <a:ext cx="8520602" cy="1113000"/>
          </a:xfrm>
          <a:prstGeom prst="rect">
            <a:avLst/>
          </a:prstGeom>
        </p:spPr>
        <p:txBody>
          <a:bodyPr/>
          <a:lstStyle/>
          <a:p>
            <a:pPr marL="310895" indent="-227342" defTabSz="621791">
              <a:lnSpc>
                <a:spcPct val="92000"/>
              </a:lnSpc>
              <a:buClr>
                <a:srgbClr val="000000"/>
              </a:buClr>
              <a:buSzPct val="100000"/>
              <a:buFont typeface="Helvetica"/>
              <a:defRPr sz="1088" b="1">
                <a:solidFill>
                  <a:srgbClr val="000000"/>
                </a:solidFill>
                <a:latin typeface="Comfortaa"/>
                <a:ea typeface="Comfortaa"/>
                <a:cs typeface="Comfortaa"/>
                <a:sym typeface="Comfortaa"/>
              </a:defRPr>
            </a:pPr>
            <a:r>
              <a:rPr dirty="0"/>
              <a:t>Comment on your observations such as limitations of proposed solution, etc.</a:t>
            </a:r>
          </a:p>
          <a:p>
            <a:pPr marL="0" indent="0" defTabSz="621791">
              <a:lnSpc>
                <a:spcPct val="92000"/>
              </a:lnSpc>
              <a:spcBef>
                <a:spcPts val="800"/>
              </a:spcBef>
              <a:buSzTx/>
              <a:buNone/>
              <a:defRPr sz="1088" b="1">
                <a:solidFill>
                  <a:srgbClr val="000000"/>
                </a:solidFill>
                <a:latin typeface="Comfortaa"/>
                <a:ea typeface="Comfortaa"/>
                <a:cs typeface="Comfortaa"/>
                <a:sym typeface="Comfortaa"/>
              </a:defRPr>
            </a:pPr>
            <a:r>
              <a:rPr dirty="0"/>
              <a:t>Ans:  we could’ve used other sort algorithms which might’ve been faster like quick sort, </a:t>
            </a:r>
            <a:r>
              <a:rPr dirty="0" err="1"/>
              <a:t>etc</a:t>
            </a:r>
            <a:r>
              <a:rPr lang="en-IN" dirty="0"/>
              <a:t> because it would have ended up in a race condition which would have not let us sort the array properly. Although insertion sort is slow but still it is almost 111 times faster than the normal insertion sort code which is a great improvement.</a:t>
            </a:r>
            <a:endParaRPr dirty="0"/>
          </a:p>
          <a:p>
            <a:pPr marL="0" indent="0" defTabSz="621791">
              <a:lnSpc>
                <a:spcPct val="92000"/>
              </a:lnSpc>
              <a:spcBef>
                <a:spcPts val="800"/>
              </a:spcBef>
              <a:buSzTx/>
              <a:buNone/>
              <a:defRPr sz="1088" b="1">
                <a:solidFill>
                  <a:srgbClr val="000000"/>
                </a:solidFill>
                <a:latin typeface="Comfortaa"/>
                <a:ea typeface="Comfortaa"/>
                <a:cs typeface="Comfortaa"/>
                <a:sym typeface="Comfortaa"/>
              </a:defRPr>
            </a:pPr>
            <a:endParaRPr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TotalTime>
  <Words>334</Words>
  <Application>Microsoft Office PowerPoint</Application>
  <PresentationFormat>On-screen Show (16:9)</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Comfortaa</vt:lpstr>
      <vt:lpstr>Helvetica</vt:lpstr>
      <vt:lpstr>Roboto Mono</vt:lpstr>
      <vt:lpstr>Simple Light</vt:lpstr>
      <vt:lpstr>C{}DE-A-TH{}N - 2022</vt:lpstr>
      <vt:lpstr>Q. Sorting on GPU</vt:lpstr>
      <vt:lpstr>Submission</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C{}DE-A-TH{}N - 2022</dc:title>
  <cp:lastModifiedBy>VANSH MAHENDRA  20BCE7015</cp:lastModifiedBy>
  <cp:revision>6</cp:revision>
  <dcterms:modified xsi:type="dcterms:W3CDTF">2022-06-16T16:23:51Z</dcterms:modified>
</cp:coreProperties>
</file>