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D2034-05D2-4771-8EF7-5706E85FD7CC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8B9BA-1516-40D4-8B12-231A10C63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86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2FF3-6802-4ECB-8F6F-C9C757695195}" type="datetime1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92C0-D638-45E9-9ECF-922880AAD16A}" type="datetime1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6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BD85-A0CC-4C9C-BED2-33889A7E41FE}" type="datetime1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6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5B2-27D1-4CD5-86C4-26DB21C5C172}" type="datetime1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25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A66C-9ECA-46C4-A704-80FD2EE5539A}" type="datetime1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277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029-CEAA-4F4A-9017-AF924ACC5A96}" type="datetime1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9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0963-63AB-461B-8CF4-A343B0FE17DE}" type="datetime1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494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6DF2-D842-47D9-AA52-4DA5887346B1}" type="datetime1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5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7FA5-07CA-49C7-95C8-9C790526D200}" type="datetime1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1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BDCD-DBFF-4DB6-AE52-214CBD8DF6FE}" type="datetime1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13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8A64-822C-4F9C-951A-61976176919B}" type="datetime1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9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70FF-66F5-4189-9996-A4C8E36A8AD1}" type="datetime1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5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94B-B9E2-416C-8E4D-EDC6626159AF}" type="datetime1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12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A029-39CE-4A16-ADB9-AB534F2A2F10}" type="datetime1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2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4713-409B-4D39-974D-A658293F7A7A}" type="datetime1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5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EC54-3715-42C2-8863-79C08989E952}" type="datetime1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5EDA4-DD56-4852-99B0-37CD75015730}" type="datetime1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22AFC5-5271-4758-ADD7-CCF8E7DCB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16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EBA6FD-42A9-E2AE-EB19-49422218941E}"/>
              </a:ext>
            </a:extLst>
          </p:cNvPr>
          <p:cNvSpPr txBox="1"/>
          <p:nvPr/>
        </p:nvSpPr>
        <p:spPr>
          <a:xfrm>
            <a:off x="3765208" y="5172114"/>
            <a:ext cx="3973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					Roll No</a:t>
            </a:r>
          </a:p>
          <a:p>
            <a:endParaRPr lang="en-IN" dirty="0"/>
          </a:p>
          <a:p>
            <a:r>
              <a:rPr lang="en-IN" dirty="0"/>
              <a:t>Vansh					2021363	</a:t>
            </a:r>
          </a:p>
          <a:p>
            <a:r>
              <a:rPr lang="en-IN" dirty="0"/>
              <a:t>V. Bharath Krishna		2021362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6A4D9-09F8-832F-977F-565ABDE36B77}"/>
              </a:ext>
            </a:extLst>
          </p:cNvPr>
          <p:cNvSpPr txBox="1"/>
          <p:nvPr/>
        </p:nvSpPr>
        <p:spPr>
          <a:xfrm>
            <a:off x="3153190" y="353286"/>
            <a:ext cx="448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Network </a:t>
            </a:r>
            <a:r>
              <a:rPr lang="en-IN" sz="2800" b="1" dirty="0"/>
              <a:t>Security</a:t>
            </a:r>
            <a:r>
              <a:rPr lang="en-IN" sz="2400" b="1" dirty="0"/>
              <a:t> (CSE 350)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2EF8B-5055-D1B2-2E98-04EF0AB3671D}"/>
              </a:ext>
            </a:extLst>
          </p:cNvPr>
          <p:cNvSpPr txBox="1"/>
          <p:nvPr/>
        </p:nvSpPr>
        <p:spPr>
          <a:xfrm>
            <a:off x="4181516" y="885188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Assignment-1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A4057-033E-D813-7323-FD9F08107C0E}"/>
              </a:ext>
            </a:extLst>
          </p:cNvPr>
          <p:cNvSpPr txBox="1"/>
          <p:nvPr/>
        </p:nvSpPr>
        <p:spPr>
          <a:xfrm>
            <a:off x="3409921" y="2628541"/>
            <a:ext cx="4684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Project 1 : Poly-alphabetic substitution</a:t>
            </a:r>
          </a:p>
          <a:p>
            <a:endParaRPr lang="en-IN" sz="2000" dirty="0"/>
          </a:p>
          <a:p>
            <a:r>
              <a:rPr lang="en-IN" sz="2000" dirty="0"/>
              <a:t>Algorithm:</a:t>
            </a:r>
          </a:p>
          <a:p>
            <a:r>
              <a:rPr lang="en-IN" sz="2000" dirty="0"/>
              <a:t>(1363+1362)%3=1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36CE7-EFD1-2100-8252-F5D4D2643508}"/>
              </a:ext>
            </a:extLst>
          </p:cNvPr>
          <p:cNvSpPr txBox="1"/>
          <p:nvPr/>
        </p:nvSpPr>
        <p:spPr>
          <a:xfrm>
            <a:off x="4522571" y="1571276"/>
            <a:ext cx="169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Prof. B.N. Jain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34978-470F-5471-D77C-54A9D8177DE2}"/>
              </a:ext>
            </a:extLst>
          </p:cNvPr>
          <p:cNvSpPr txBox="1"/>
          <p:nvPr/>
        </p:nvSpPr>
        <p:spPr>
          <a:xfrm>
            <a:off x="3728315" y="457489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Submitted by: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79C08-E487-6676-9370-24949B19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0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41E78E-6CDE-F5CF-8CF7-ECD53D814C9F}"/>
              </a:ext>
            </a:extLst>
          </p:cNvPr>
          <p:cNvSpPr txBox="1"/>
          <p:nvPr/>
        </p:nvSpPr>
        <p:spPr>
          <a:xfrm>
            <a:off x="505327" y="326923"/>
            <a:ext cx="280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Brief Overview of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E4728-9254-980F-20F5-3CC8874D3920}"/>
              </a:ext>
            </a:extLst>
          </p:cNvPr>
          <p:cNvSpPr txBox="1"/>
          <p:nvPr/>
        </p:nvSpPr>
        <p:spPr>
          <a:xfrm>
            <a:off x="465417" y="1946516"/>
            <a:ext cx="1049357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/>
              <a:t>We have implemented a Poly-Alphabetic substitution system using a symmetric</a:t>
            </a:r>
          </a:p>
          <a:p>
            <a:r>
              <a:rPr lang="en-IN" sz="1700" dirty="0"/>
              <a:t>Key of known length 4. We implemented 6 functions named check_string, encrypt, </a:t>
            </a:r>
          </a:p>
          <a:p>
            <a:r>
              <a:rPr lang="en-IN" sz="1700" dirty="0"/>
              <a:t>Decrypt, hash, recognizable, bruteforce.</a:t>
            </a:r>
          </a:p>
          <a:p>
            <a:r>
              <a:rPr lang="en-IN" sz="1700" dirty="0"/>
              <a:t>The character set consists of lower case English letters, viz. {a, b, …, z}.</a:t>
            </a:r>
          </a:p>
          <a:p>
            <a:endParaRPr lang="en-IN" sz="1700" dirty="0"/>
          </a:p>
          <a:p>
            <a:r>
              <a:rPr lang="en-IN" sz="1700" dirty="0"/>
              <a:t>We take input for key from key.txt file, 5 sample input for original string from Original_texts.txt.</a:t>
            </a:r>
          </a:p>
          <a:p>
            <a:r>
              <a:rPr lang="en-IN" sz="1700" dirty="0"/>
              <a:t>We check if the key and original string are strings of lowercase English alphabet or not in the</a:t>
            </a:r>
          </a:p>
          <a:p>
            <a:r>
              <a:rPr lang="en-IN" sz="1700" dirty="0"/>
              <a:t>Check_string function using the islower() in-built function. </a:t>
            </a:r>
          </a:p>
          <a:p>
            <a:endParaRPr lang="en-IN" sz="1700" dirty="0"/>
          </a:p>
          <a:p>
            <a:r>
              <a:rPr lang="en-IN" sz="1700" dirty="0"/>
              <a:t>Plaintext is formed by concatenating the original text and the hash value of original text using the hash()</a:t>
            </a:r>
          </a:p>
          <a:p>
            <a:r>
              <a:rPr lang="en-IN" sz="1700" dirty="0"/>
              <a:t>Function by means of “+” operator.</a:t>
            </a:r>
          </a:p>
          <a:p>
            <a:r>
              <a:rPr lang="en-IN" sz="1700" dirty="0"/>
              <a:t>The encrypt() and decrypt() and Hash() function results are calculated and visually inspected. </a:t>
            </a:r>
          </a:p>
          <a:p>
            <a:r>
              <a:rPr lang="en-IN" sz="1700" dirty="0"/>
              <a:t>We have also done error handling while reading from the file.</a:t>
            </a:r>
          </a:p>
          <a:p>
            <a:endParaRPr lang="en-IN" sz="1700" dirty="0"/>
          </a:p>
          <a:p>
            <a:r>
              <a:rPr lang="en-IN" sz="1700" dirty="0"/>
              <a:t>At last bruteforce function is called to find the key and is printed on terminal.</a:t>
            </a:r>
          </a:p>
          <a:p>
            <a:endParaRPr lang="en-IN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8529D-5D5E-4C93-5537-FF87F3833E19}"/>
              </a:ext>
            </a:extLst>
          </p:cNvPr>
          <p:cNvSpPr txBox="1"/>
          <p:nvPr/>
        </p:nvSpPr>
        <p:spPr>
          <a:xfrm>
            <a:off x="505327" y="998220"/>
            <a:ext cx="311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Programming Language: C++</a:t>
            </a:r>
          </a:p>
          <a:p>
            <a:r>
              <a:rPr lang="en-IN" dirty="0"/>
              <a:t>Platform: MS Windows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14D8D-8346-A820-C438-A9374242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6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0BF8B7-964D-D379-1BD6-113E89D8485E}"/>
              </a:ext>
            </a:extLst>
          </p:cNvPr>
          <p:cNvSpPr txBox="1"/>
          <p:nvPr/>
        </p:nvSpPr>
        <p:spPr>
          <a:xfrm>
            <a:off x="122989" y="36922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Hash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84BD0-8DA2-E072-BC5A-83C09D578E63}"/>
              </a:ext>
            </a:extLst>
          </p:cNvPr>
          <p:cNvSpPr txBox="1"/>
          <p:nvPr/>
        </p:nvSpPr>
        <p:spPr>
          <a:xfrm>
            <a:off x="122989" y="823900"/>
            <a:ext cx="9930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Returns a 16 character string called hash_string which is the hash_value of the original string passed as</a:t>
            </a:r>
          </a:p>
          <a:p>
            <a:r>
              <a:rPr lang="en-IN" sz="1600" dirty="0"/>
              <a:t>A parameter. Each character of the original string is placed in a 16 column matrix. The blank elements </a:t>
            </a:r>
          </a:p>
          <a:p>
            <a:r>
              <a:rPr lang="en-IN" sz="1600" dirty="0"/>
              <a:t>After the last character in the last row are marked as the character “z”. Then we add the integer ASCII </a:t>
            </a:r>
          </a:p>
          <a:p>
            <a:r>
              <a:rPr lang="en-IN" sz="1600" dirty="0"/>
              <a:t>value of every character in a column for all 16 column. Then the 16 integer values are converted into a </a:t>
            </a:r>
          </a:p>
          <a:p>
            <a:r>
              <a:rPr lang="en-IN" sz="1600" dirty="0"/>
              <a:t>character by taking its modulo with 26 and adding 97 and assigning the integer to a character. The string </a:t>
            </a:r>
          </a:p>
          <a:p>
            <a:r>
              <a:rPr lang="en-IN" sz="1600" dirty="0"/>
              <a:t>of 16 characters in order is returned as hash_value of the original string.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6DFDE9-4D4C-9A73-5190-4CAA09BB1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93641"/>
              </p:ext>
            </p:extLst>
          </p:nvPr>
        </p:nvGraphicFramePr>
        <p:xfrm>
          <a:off x="272291" y="3207889"/>
          <a:ext cx="489712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>
                  <a:extLst>
                    <a:ext uri="{9D8B030D-6E8A-4147-A177-3AD203B41FA5}">
                      <a16:colId xmlns:a16="http://schemas.microsoft.com/office/drawing/2014/main" val="2364783193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1277785813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85604494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1529003745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1772324871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488392938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546212378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60775820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886594517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76445039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735597543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3315843463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938078019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86795639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958558353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3721411773"/>
                    </a:ext>
                  </a:extLst>
                </a:gridCol>
              </a:tblGrid>
              <a:tr h="192967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265208"/>
                  </a:ext>
                </a:extLst>
              </a:tr>
              <a:tr h="192967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922882"/>
                  </a:ext>
                </a:extLst>
              </a:tr>
              <a:tr h="1929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7201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2B0006-4235-B00B-93B8-BF14B498B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48296"/>
              </p:ext>
            </p:extLst>
          </p:nvPr>
        </p:nvGraphicFramePr>
        <p:xfrm>
          <a:off x="5658971" y="3203921"/>
          <a:ext cx="489712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>
                  <a:extLst>
                    <a:ext uri="{9D8B030D-6E8A-4147-A177-3AD203B41FA5}">
                      <a16:colId xmlns:a16="http://schemas.microsoft.com/office/drawing/2014/main" val="2364783193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1277785813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85604494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1529003745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1772324871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488392938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546212378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60775820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886594517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76445039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735597543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3315843463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938078019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86795639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958558353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3721411773"/>
                    </a:ext>
                  </a:extLst>
                </a:gridCol>
              </a:tblGrid>
              <a:tr h="192967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265208"/>
                  </a:ext>
                </a:extLst>
              </a:tr>
              <a:tr h="192967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922882"/>
                  </a:ext>
                </a:extLst>
              </a:tr>
              <a:tr h="1929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307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16A0C55-842A-4AE8-50A1-97D70D61369B}"/>
              </a:ext>
            </a:extLst>
          </p:cNvPr>
          <p:cNvSpPr txBox="1"/>
          <p:nvPr/>
        </p:nvSpPr>
        <p:spPr>
          <a:xfrm>
            <a:off x="272291" y="2443245"/>
            <a:ext cx="4187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Example:</a:t>
            </a:r>
          </a:p>
          <a:p>
            <a:r>
              <a:rPr lang="en-IN" sz="1600" dirty="0"/>
              <a:t>Original String : thisisthefourthsampleinput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F94E14-CB73-D985-0C6B-420F339C248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69411" y="3756529"/>
            <a:ext cx="357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E14A9BF-3D93-3D04-60EB-471A18955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21863"/>
              </p:ext>
            </p:extLst>
          </p:nvPr>
        </p:nvGraphicFramePr>
        <p:xfrm>
          <a:off x="2561928" y="4596601"/>
          <a:ext cx="879390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9619">
                  <a:extLst>
                    <a:ext uri="{9D8B030D-6E8A-4147-A177-3AD203B41FA5}">
                      <a16:colId xmlns:a16="http://schemas.microsoft.com/office/drawing/2014/main" val="3765892090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3614728770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1690830574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1676237758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2791620589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3795878543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1390367342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3536702513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1424427110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1293781798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391279299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608128496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2798743804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704722752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1451252010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206933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769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05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30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94788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833BF6-311A-5CB1-3F9E-58D6E8530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28658"/>
              </p:ext>
            </p:extLst>
          </p:nvPr>
        </p:nvGraphicFramePr>
        <p:xfrm>
          <a:off x="2561928" y="6267268"/>
          <a:ext cx="87939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19">
                  <a:extLst>
                    <a:ext uri="{9D8B030D-6E8A-4147-A177-3AD203B41FA5}">
                      <a16:colId xmlns:a16="http://schemas.microsoft.com/office/drawing/2014/main" val="3991073432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1731309871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1935807155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4162582521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3374804675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1784744349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4173039793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1386556116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1552820892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2232666863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1916154715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2906571580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3941167793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3963535033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2725855592"/>
                    </a:ext>
                  </a:extLst>
                </a:gridCol>
                <a:gridCol w="549619">
                  <a:extLst>
                    <a:ext uri="{9D8B030D-6E8A-4147-A177-3AD203B41FA5}">
                      <a16:colId xmlns:a16="http://schemas.microsoft.com/office/drawing/2014/main" val="1196265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102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DA5230D-2522-9E44-6299-C55CD435C65A}"/>
              </a:ext>
            </a:extLst>
          </p:cNvPr>
          <p:cNvSpPr txBox="1"/>
          <p:nvPr/>
        </p:nvSpPr>
        <p:spPr>
          <a:xfrm>
            <a:off x="321594" y="4619797"/>
            <a:ext cx="253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Integer ASCII of 1</a:t>
            </a:r>
            <a:r>
              <a:rPr lang="en-IN" sz="1400" baseline="30000" dirty="0"/>
              <a:t>st</a:t>
            </a:r>
            <a:r>
              <a:rPr lang="en-IN" sz="1400" dirty="0"/>
              <a:t> row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3082EB-A3A0-F1DA-8420-C5CB1BA337ED}"/>
              </a:ext>
            </a:extLst>
          </p:cNvPr>
          <p:cNvSpPr txBox="1"/>
          <p:nvPr/>
        </p:nvSpPr>
        <p:spPr>
          <a:xfrm>
            <a:off x="321594" y="5007334"/>
            <a:ext cx="253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Integer ASCII of 2</a:t>
            </a:r>
            <a:r>
              <a:rPr lang="en-IN" sz="1400" baseline="30000" dirty="0"/>
              <a:t>nd</a:t>
            </a:r>
            <a:r>
              <a:rPr lang="en-IN" sz="1400" dirty="0"/>
              <a:t> row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D4804-85ED-26C5-55B5-7B6687E494A5}"/>
              </a:ext>
            </a:extLst>
          </p:cNvPr>
          <p:cNvSpPr txBox="1"/>
          <p:nvPr/>
        </p:nvSpPr>
        <p:spPr>
          <a:xfrm>
            <a:off x="1221037" y="5354989"/>
            <a:ext cx="253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Addition (+)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456D7-0A49-8219-7323-E798C0977746}"/>
              </a:ext>
            </a:extLst>
          </p:cNvPr>
          <p:cNvSpPr txBox="1"/>
          <p:nvPr/>
        </p:nvSpPr>
        <p:spPr>
          <a:xfrm>
            <a:off x="843285" y="5716503"/>
            <a:ext cx="253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Addition%26 +97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4B9A58-4284-1DA8-BF59-A1D2798E6015}"/>
              </a:ext>
            </a:extLst>
          </p:cNvPr>
          <p:cNvSpPr txBox="1"/>
          <p:nvPr/>
        </p:nvSpPr>
        <p:spPr>
          <a:xfrm>
            <a:off x="10649938" y="3598672"/>
            <a:ext cx="253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</a:t>
            </a:r>
            <a:r>
              <a:rPr lang="en-IN" sz="1400" baseline="30000" dirty="0"/>
              <a:t>nd</a:t>
            </a:r>
            <a:r>
              <a:rPr lang="en-IN" sz="1400" dirty="0"/>
              <a:t> 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407C5-E945-BC54-7960-C935025DE970}"/>
              </a:ext>
            </a:extLst>
          </p:cNvPr>
          <p:cNvSpPr txBox="1"/>
          <p:nvPr/>
        </p:nvSpPr>
        <p:spPr>
          <a:xfrm>
            <a:off x="10649937" y="3270396"/>
            <a:ext cx="253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</a:t>
            </a:r>
            <a:r>
              <a:rPr lang="en-IN" sz="1400" baseline="30000" dirty="0"/>
              <a:t>st</a:t>
            </a:r>
            <a:r>
              <a:rPr lang="en-IN" sz="1400" dirty="0"/>
              <a:t> row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320A3-7DA3-02BC-14F1-95AB36905112}"/>
              </a:ext>
            </a:extLst>
          </p:cNvPr>
          <p:cNvSpPr txBox="1"/>
          <p:nvPr/>
        </p:nvSpPr>
        <p:spPr>
          <a:xfrm>
            <a:off x="684619" y="6191078"/>
            <a:ext cx="253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Converting integer </a:t>
            </a:r>
          </a:p>
          <a:p>
            <a:r>
              <a:rPr lang="en-IN" sz="1400" dirty="0"/>
              <a:t>         ASCII To char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3C2110-0100-86F2-346D-0F9308D6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4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1680E7-238F-EAAB-BAAB-71C233AE2FBA}"/>
              </a:ext>
            </a:extLst>
          </p:cNvPr>
          <p:cNvSpPr txBox="1"/>
          <p:nvPr/>
        </p:nvSpPr>
        <p:spPr>
          <a:xfrm>
            <a:off x="319741" y="31555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Encryption Function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997BBE-2792-2025-749B-86B59885E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22038"/>
              </p:ext>
            </p:extLst>
          </p:nvPr>
        </p:nvGraphicFramePr>
        <p:xfrm>
          <a:off x="3237015" y="1402420"/>
          <a:ext cx="45760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1">
                  <a:extLst>
                    <a:ext uri="{9D8B030D-6E8A-4147-A177-3AD203B41FA5}">
                      <a16:colId xmlns:a16="http://schemas.microsoft.com/office/drawing/2014/main" val="2502502689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944496561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368863782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44853619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974231545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62409768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99865172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407237987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676250646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92648065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40877936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884304082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068888361"/>
                    </a:ext>
                  </a:extLst>
                </a:gridCol>
                <a:gridCol w="330602">
                  <a:extLst>
                    <a:ext uri="{9D8B030D-6E8A-4147-A177-3AD203B41FA5}">
                      <a16:colId xmlns:a16="http://schemas.microsoft.com/office/drawing/2014/main" val="454471209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179731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852443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211826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9869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6DE3C4-A26D-2715-E033-39673811A09C}"/>
              </a:ext>
            </a:extLst>
          </p:cNvPr>
          <p:cNvSpPr txBox="1"/>
          <p:nvPr/>
        </p:nvSpPr>
        <p:spPr>
          <a:xfrm>
            <a:off x="2570807" y="1397170"/>
            <a:ext cx="5212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/>
              <a:t>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EFA08-7E0F-1282-3A36-7C713E4E86A8}"/>
              </a:ext>
            </a:extLst>
          </p:cNvPr>
          <p:cNvSpPr txBox="1"/>
          <p:nvPr/>
        </p:nvSpPr>
        <p:spPr>
          <a:xfrm>
            <a:off x="1725062" y="1719330"/>
            <a:ext cx="13789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/>
              <a:t>numeric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B719E-A7E9-FCB8-C0CB-0279A38E8C5F}"/>
              </a:ext>
            </a:extLst>
          </p:cNvPr>
          <p:cNvSpPr txBox="1"/>
          <p:nvPr/>
        </p:nvSpPr>
        <p:spPr>
          <a:xfrm>
            <a:off x="2037648" y="2092663"/>
            <a:ext cx="10663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/>
              <a:t>plaintext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702B2-6B1B-D992-3AA2-1B393AB30AA4}"/>
              </a:ext>
            </a:extLst>
          </p:cNvPr>
          <p:cNvSpPr txBox="1"/>
          <p:nvPr/>
        </p:nvSpPr>
        <p:spPr>
          <a:xfrm>
            <a:off x="1904599" y="2463393"/>
            <a:ext cx="119936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/>
              <a:t>ciphertext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F032CB-8457-6EE0-651F-0458F2C5E145}"/>
              </a:ext>
            </a:extLst>
          </p:cNvPr>
          <p:cNvCxnSpPr>
            <a:cxnSpLocks/>
          </p:cNvCxnSpPr>
          <p:nvPr/>
        </p:nvCxnSpPr>
        <p:spPr>
          <a:xfrm>
            <a:off x="3237015" y="684890"/>
            <a:ext cx="0" cy="71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D94019-67C7-2CF0-1B43-3EDC3CF1EAFA}"/>
              </a:ext>
            </a:extLst>
          </p:cNvPr>
          <p:cNvCxnSpPr>
            <a:cxnSpLocks/>
          </p:cNvCxnSpPr>
          <p:nvPr/>
        </p:nvCxnSpPr>
        <p:spPr>
          <a:xfrm>
            <a:off x="4537495" y="684890"/>
            <a:ext cx="0" cy="71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64D02-38B5-6D5F-BBC6-DE6F633B9E46}"/>
              </a:ext>
            </a:extLst>
          </p:cNvPr>
          <p:cNvCxnSpPr/>
          <p:nvPr/>
        </p:nvCxnSpPr>
        <p:spPr>
          <a:xfrm>
            <a:off x="5848135" y="684890"/>
            <a:ext cx="0" cy="71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331036-BD32-E381-EF26-ADF127FC202B}"/>
              </a:ext>
            </a:extLst>
          </p:cNvPr>
          <p:cNvCxnSpPr/>
          <p:nvPr/>
        </p:nvCxnSpPr>
        <p:spPr>
          <a:xfrm>
            <a:off x="7148615" y="684890"/>
            <a:ext cx="0" cy="71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05DBCB-4022-9272-D1C2-A111ACA1F50D}"/>
              </a:ext>
            </a:extLst>
          </p:cNvPr>
          <p:cNvSpPr txBox="1"/>
          <p:nvPr/>
        </p:nvSpPr>
        <p:spPr>
          <a:xfrm>
            <a:off x="722575" y="3619974"/>
            <a:ext cx="8866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the above example, we are encrypting the plaintext using the key=“high” . </a:t>
            </a:r>
          </a:p>
          <a:p>
            <a:r>
              <a:rPr lang="en-IN" dirty="0"/>
              <a:t>We generate the numeric key by subtracting 97 from the integer ASCII value of </a:t>
            </a:r>
          </a:p>
          <a:p>
            <a:r>
              <a:rPr lang="en-IN" dirty="0"/>
              <a:t>the respective character from the key in the column (h=104-97=7). For encrypting, </a:t>
            </a:r>
          </a:p>
          <a:p>
            <a:r>
              <a:rPr lang="en-IN" dirty="0"/>
              <a:t>we shift each character in the plaintext forward by the respective integer in the </a:t>
            </a:r>
          </a:p>
          <a:p>
            <a:r>
              <a:rPr lang="en-IN" dirty="0"/>
              <a:t>numeric key row. In the example above, we can see that the characters of key are </a:t>
            </a:r>
          </a:p>
          <a:p>
            <a:r>
              <a:rPr lang="en-IN" dirty="0"/>
              <a:t>repeated till the length of plaintext.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7FEA4D-68F2-010B-3D5A-8C866BC9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E42BF-8113-CFAC-EABE-7CF34640E254}"/>
              </a:ext>
            </a:extLst>
          </p:cNvPr>
          <p:cNvSpPr txBox="1"/>
          <p:nvPr/>
        </p:nvSpPr>
        <p:spPr>
          <a:xfrm>
            <a:off x="365760" y="401619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Decryption Function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A0C05E-E312-0C96-E5F3-A103948FB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291282"/>
              </p:ext>
            </p:extLst>
          </p:nvPr>
        </p:nvGraphicFramePr>
        <p:xfrm>
          <a:off x="3319461" y="2185862"/>
          <a:ext cx="45760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1">
                  <a:extLst>
                    <a:ext uri="{9D8B030D-6E8A-4147-A177-3AD203B41FA5}">
                      <a16:colId xmlns:a16="http://schemas.microsoft.com/office/drawing/2014/main" val="239564995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797443962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5542664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402618912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05625554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80165847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420402918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588434775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092980387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750381190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86519756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098308171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44370610"/>
                    </a:ext>
                  </a:extLst>
                </a:gridCol>
                <a:gridCol w="330602">
                  <a:extLst>
                    <a:ext uri="{9D8B030D-6E8A-4147-A177-3AD203B41FA5}">
                      <a16:colId xmlns:a16="http://schemas.microsoft.com/office/drawing/2014/main" val="4141616514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15934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EA71E9-9DAD-96F3-D50B-90CBFD501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55491"/>
              </p:ext>
            </p:extLst>
          </p:nvPr>
        </p:nvGraphicFramePr>
        <p:xfrm>
          <a:off x="3319461" y="2551622"/>
          <a:ext cx="45760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1">
                  <a:extLst>
                    <a:ext uri="{9D8B030D-6E8A-4147-A177-3AD203B41FA5}">
                      <a16:colId xmlns:a16="http://schemas.microsoft.com/office/drawing/2014/main" val="3321111055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550594482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516581905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125977784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961358902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146490978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577052405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752639789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902184734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09836954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647484775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769983220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728389048"/>
                    </a:ext>
                  </a:extLst>
                </a:gridCol>
                <a:gridCol w="330602">
                  <a:extLst>
                    <a:ext uri="{9D8B030D-6E8A-4147-A177-3AD203B41FA5}">
                      <a16:colId xmlns:a16="http://schemas.microsoft.com/office/drawing/2014/main" val="1385890842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2980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32D25D-E444-82AC-205C-C2BAC0717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30644"/>
              </p:ext>
            </p:extLst>
          </p:nvPr>
        </p:nvGraphicFramePr>
        <p:xfrm>
          <a:off x="3319462" y="1820102"/>
          <a:ext cx="45760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1">
                  <a:extLst>
                    <a:ext uri="{9D8B030D-6E8A-4147-A177-3AD203B41FA5}">
                      <a16:colId xmlns:a16="http://schemas.microsoft.com/office/drawing/2014/main" val="1876598221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286412868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682779237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215310670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4143248464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026702409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416951370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52593688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04866955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494158226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699900876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948644465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721902107"/>
                    </a:ext>
                  </a:extLst>
                </a:gridCol>
                <a:gridCol w="330602">
                  <a:extLst>
                    <a:ext uri="{9D8B030D-6E8A-4147-A177-3AD203B41FA5}">
                      <a16:colId xmlns:a16="http://schemas.microsoft.com/office/drawing/2014/main" val="565916989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395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32E40D-576E-CF2B-DC59-91B2A6FD7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95706"/>
              </p:ext>
            </p:extLst>
          </p:nvPr>
        </p:nvGraphicFramePr>
        <p:xfrm>
          <a:off x="3319462" y="1454342"/>
          <a:ext cx="45760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1">
                  <a:extLst>
                    <a:ext uri="{9D8B030D-6E8A-4147-A177-3AD203B41FA5}">
                      <a16:colId xmlns:a16="http://schemas.microsoft.com/office/drawing/2014/main" val="1499327826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669704004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751111157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135146916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538796567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043710564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127664278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441637051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98598347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561206169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526477671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347135561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494171102"/>
                    </a:ext>
                  </a:extLst>
                </a:gridCol>
                <a:gridCol w="330602">
                  <a:extLst>
                    <a:ext uri="{9D8B030D-6E8A-4147-A177-3AD203B41FA5}">
                      <a16:colId xmlns:a16="http://schemas.microsoft.com/office/drawing/2014/main" val="1717769738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4615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1C94CB-0FBC-3EEC-E53F-78AEE2413B00}"/>
              </a:ext>
            </a:extLst>
          </p:cNvPr>
          <p:cNvCxnSpPr>
            <a:cxnSpLocks/>
          </p:cNvCxnSpPr>
          <p:nvPr/>
        </p:nvCxnSpPr>
        <p:spPr>
          <a:xfrm>
            <a:off x="3319461" y="742062"/>
            <a:ext cx="0" cy="71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F5371E-3589-04F7-CC21-04FB1B895994}"/>
              </a:ext>
            </a:extLst>
          </p:cNvPr>
          <p:cNvCxnSpPr>
            <a:cxnSpLocks/>
          </p:cNvCxnSpPr>
          <p:nvPr/>
        </p:nvCxnSpPr>
        <p:spPr>
          <a:xfrm>
            <a:off x="4618775" y="742062"/>
            <a:ext cx="0" cy="71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F98C96-E57C-2F0F-C012-A0B9B960642A}"/>
              </a:ext>
            </a:extLst>
          </p:cNvPr>
          <p:cNvCxnSpPr>
            <a:cxnSpLocks/>
          </p:cNvCxnSpPr>
          <p:nvPr/>
        </p:nvCxnSpPr>
        <p:spPr>
          <a:xfrm>
            <a:off x="5929415" y="742062"/>
            <a:ext cx="0" cy="71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DE9F44-AA99-D1ED-7230-B40908CC71DC}"/>
              </a:ext>
            </a:extLst>
          </p:cNvPr>
          <p:cNvCxnSpPr>
            <a:cxnSpLocks/>
          </p:cNvCxnSpPr>
          <p:nvPr/>
        </p:nvCxnSpPr>
        <p:spPr>
          <a:xfrm>
            <a:off x="7229895" y="742062"/>
            <a:ext cx="0" cy="71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AD715D-8030-E36C-75AD-711F10FCBEA6}"/>
              </a:ext>
            </a:extLst>
          </p:cNvPr>
          <p:cNvSpPr txBox="1"/>
          <p:nvPr/>
        </p:nvSpPr>
        <p:spPr>
          <a:xfrm>
            <a:off x="2558945" y="1460250"/>
            <a:ext cx="5212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/>
              <a:t>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F7B3E-3E95-4EB9-5534-4AF3C4351762}"/>
              </a:ext>
            </a:extLst>
          </p:cNvPr>
          <p:cNvSpPr txBox="1"/>
          <p:nvPr/>
        </p:nvSpPr>
        <p:spPr>
          <a:xfrm>
            <a:off x="1713200" y="1782873"/>
            <a:ext cx="13789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/>
              <a:t>numeric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E0956-AC33-F411-F11E-8121EFE15923}"/>
              </a:ext>
            </a:extLst>
          </p:cNvPr>
          <p:cNvSpPr txBox="1"/>
          <p:nvPr/>
        </p:nvSpPr>
        <p:spPr>
          <a:xfrm>
            <a:off x="2025786" y="2522520"/>
            <a:ext cx="10663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/>
              <a:t>plaintext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C6A69-5381-5F6B-C5DE-EA34D6A8F9B6}"/>
              </a:ext>
            </a:extLst>
          </p:cNvPr>
          <p:cNvSpPr txBox="1"/>
          <p:nvPr/>
        </p:nvSpPr>
        <p:spPr>
          <a:xfrm>
            <a:off x="1892737" y="2168577"/>
            <a:ext cx="119936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/>
              <a:t>ciphertext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5BFFC-CBD4-968C-E076-616FA039B66F}"/>
              </a:ext>
            </a:extLst>
          </p:cNvPr>
          <p:cNvSpPr txBox="1"/>
          <p:nvPr/>
        </p:nvSpPr>
        <p:spPr>
          <a:xfrm>
            <a:off x="599440" y="3981538"/>
            <a:ext cx="9132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the above example we are decrypting the ciphertext using the key=“high”.</a:t>
            </a:r>
          </a:p>
          <a:p>
            <a:r>
              <a:rPr lang="en-IN" dirty="0"/>
              <a:t>For Decrypting we shift each character in the ciphertext backwards by the respective </a:t>
            </a:r>
          </a:p>
          <a:p>
            <a:r>
              <a:rPr lang="en-IN" dirty="0"/>
              <a:t>Integer in the numeric key row. In the example above, we can see that the characters</a:t>
            </a:r>
          </a:p>
          <a:p>
            <a:r>
              <a:rPr lang="en-IN" dirty="0"/>
              <a:t>of key are repeated till the length of plaintext.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CFECFF9-5C34-9293-6C9F-B3A68CDA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3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09601-411D-72B2-5CE7-BD933F5E7414}"/>
              </a:ext>
            </a:extLst>
          </p:cNvPr>
          <p:cNvSpPr txBox="1"/>
          <p:nvPr/>
        </p:nvSpPr>
        <p:spPr>
          <a:xfrm>
            <a:off x="412536" y="465118"/>
            <a:ext cx="423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Recognizable function and Pie Property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F28E6-6E0F-5734-56DC-B58562BDB6C3}"/>
              </a:ext>
            </a:extLst>
          </p:cNvPr>
          <p:cNvSpPr txBox="1"/>
          <p:nvPr/>
        </p:nvSpPr>
        <p:spPr>
          <a:xfrm>
            <a:off x="426720" y="1248787"/>
            <a:ext cx="931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Recognizable function takes plaintext as parameter and returns a bool variable whether</a:t>
            </a:r>
          </a:p>
          <a:p>
            <a:r>
              <a:rPr lang="en-IN" dirty="0"/>
              <a:t>the plaintext is recognizable or not. Or in simpler words, the plaintext satisfies the pie </a:t>
            </a:r>
          </a:p>
          <a:p>
            <a:r>
              <a:rPr lang="en-IN" dirty="0"/>
              <a:t>property or not.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3BC7A-A7E4-27E6-1684-2B662A494656}"/>
              </a:ext>
            </a:extLst>
          </p:cNvPr>
          <p:cNvSpPr txBox="1"/>
          <p:nvPr/>
        </p:nvSpPr>
        <p:spPr>
          <a:xfrm>
            <a:off x="412536" y="2632621"/>
            <a:ext cx="327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Pie property for a plaintext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4ED10-AAF2-629B-FA8E-69A29D52ECCD}"/>
              </a:ext>
            </a:extLst>
          </p:cNvPr>
          <p:cNvSpPr txBox="1"/>
          <p:nvPr/>
        </p:nvSpPr>
        <p:spPr>
          <a:xfrm>
            <a:off x="426720" y="3762554"/>
            <a:ext cx="9531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 is useful to check If the key used to decrypt is correct or not. For example if we can </a:t>
            </a:r>
          </a:p>
          <a:p>
            <a:r>
              <a:rPr lang="en-IN" dirty="0"/>
              <a:t>have many combinations of key and each key resulting in a plaintext. How to know which </a:t>
            </a:r>
          </a:p>
          <a:p>
            <a:r>
              <a:rPr lang="en-IN" dirty="0"/>
              <a:t>key is correct?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BE3B7-655B-58E1-7E5C-F5373ECC45E3}"/>
              </a:ext>
            </a:extLst>
          </p:cNvPr>
          <p:cNvSpPr txBox="1"/>
          <p:nvPr/>
        </p:nvSpPr>
        <p:spPr>
          <a:xfrm>
            <a:off x="412536" y="3356968"/>
            <a:ext cx="838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Last 16 characters of plaintext == Hash (Remaining characters of the plaintext)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11BBE-C106-51D4-65D0-FF225422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45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74A01E-18BF-17DA-16E5-C902D7FAC9AC}"/>
              </a:ext>
            </a:extLst>
          </p:cNvPr>
          <p:cNvSpPr txBox="1"/>
          <p:nvPr/>
        </p:nvSpPr>
        <p:spPr>
          <a:xfrm>
            <a:off x="464372" y="44644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BruteForce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4666D-F2AC-7E05-2099-E5DD6B3AAE12}"/>
              </a:ext>
            </a:extLst>
          </p:cNvPr>
          <p:cNvSpPr txBox="1"/>
          <p:nvPr/>
        </p:nvSpPr>
        <p:spPr>
          <a:xfrm>
            <a:off x="612397" y="1788160"/>
            <a:ext cx="94940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this function, we try to crack the key by launching a bruteforce attack.</a:t>
            </a:r>
          </a:p>
          <a:p>
            <a:r>
              <a:rPr lang="en-IN" dirty="0"/>
              <a:t>We iterate from “aaaa” to “zzzz” to select a key and for every key, we decrypt the </a:t>
            </a:r>
          </a:p>
          <a:p>
            <a:r>
              <a:rPr lang="en-IN" dirty="0"/>
              <a:t>first ciphertext and check if the resulting first plaintext is recognizable or not using</a:t>
            </a:r>
          </a:p>
          <a:p>
            <a:r>
              <a:rPr lang="en-IN" dirty="0"/>
              <a:t>the recognizable() function. </a:t>
            </a:r>
          </a:p>
          <a:p>
            <a:endParaRPr lang="en-IN" dirty="0"/>
          </a:p>
          <a:p>
            <a:r>
              <a:rPr lang="en-IN" dirty="0"/>
              <a:t>If the first plaintext is recognizable, we do the same thing </a:t>
            </a:r>
          </a:p>
          <a:p>
            <a:r>
              <a:rPr lang="en-IN" dirty="0"/>
              <a:t>for all 5 ciphertexts. If the chosen key holds true for all 5 ciphertext, we return the </a:t>
            </a:r>
          </a:p>
          <a:p>
            <a:r>
              <a:rPr lang="en-IN" dirty="0"/>
              <a:t>key found. Else we drop this key and repeat this process for a new key. If no key is found,</a:t>
            </a:r>
          </a:p>
          <a:p>
            <a:r>
              <a:rPr lang="en-IN" dirty="0"/>
              <a:t>the function returns “ERROR”.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7AD79-5292-C5F2-2FB0-4E5314CD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8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5548E9-AE9B-A6E5-E114-D2C0F15449D5}"/>
              </a:ext>
            </a:extLst>
          </p:cNvPr>
          <p:cNvSpPr txBox="1"/>
          <p:nvPr/>
        </p:nvSpPr>
        <p:spPr>
          <a:xfrm>
            <a:off x="377524" y="319238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Sample Input/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7F276-2702-8DAF-65F7-6B6BBF4D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081"/>
            <a:ext cx="12192000" cy="59639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3CFA0-238A-BED5-3941-FD610842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FC5-5271-4758-ADD7-CCF8E7DCBE0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732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1041</Words>
  <Application>Microsoft Office PowerPoint</Application>
  <PresentationFormat>Widescreen</PresentationFormat>
  <Paragraphs>351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 HP</dc:creator>
  <cp:lastModifiedBy>Laptop HP</cp:lastModifiedBy>
  <cp:revision>5</cp:revision>
  <dcterms:created xsi:type="dcterms:W3CDTF">2024-01-30T14:58:55Z</dcterms:created>
  <dcterms:modified xsi:type="dcterms:W3CDTF">2024-01-31T10:39:48Z</dcterms:modified>
</cp:coreProperties>
</file>