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65" r:id="rId4"/>
    <p:sldId id="267" r:id="rId5"/>
    <p:sldId id="264" r:id="rId6"/>
    <p:sldId id="269" r:id="rId7"/>
    <p:sldId id="27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rishna" userId="49827d51c2730ce6" providerId="LiveId" clId="{0C4A7E4E-EB39-4BFB-919A-411FACCC00D2}"/>
    <pc:docChg chg="modSld">
      <pc:chgData name="Bharath krishna" userId="49827d51c2730ce6" providerId="LiveId" clId="{0C4A7E4E-EB39-4BFB-919A-411FACCC00D2}" dt="2024-02-22T15:10:37.618" v="2" actId="207"/>
      <pc:docMkLst>
        <pc:docMk/>
      </pc:docMkLst>
      <pc:sldChg chg="modSp mod">
        <pc:chgData name="Bharath krishna" userId="49827d51c2730ce6" providerId="LiveId" clId="{0C4A7E4E-EB39-4BFB-919A-411FACCC00D2}" dt="2024-02-22T15:10:18.694" v="0" actId="207"/>
        <pc:sldMkLst>
          <pc:docMk/>
          <pc:sldMk cId="2025032811" sldId="264"/>
        </pc:sldMkLst>
        <pc:spChg chg="mod">
          <ac:chgData name="Bharath krishna" userId="49827d51c2730ce6" providerId="LiveId" clId="{0C4A7E4E-EB39-4BFB-919A-411FACCC00D2}" dt="2024-02-22T15:10:18.694" v="0" actId="207"/>
          <ac:spMkLst>
            <pc:docMk/>
            <pc:sldMk cId="2025032811" sldId="264"/>
            <ac:spMk id="3" creationId="{5F7579ED-B62B-A9D2-6D1D-3FFEFB3DEC0F}"/>
          </ac:spMkLst>
        </pc:spChg>
      </pc:sldChg>
      <pc:sldChg chg="modSp mod">
        <pc:chgData name="Bharath krishna" userId="49827d51c2730ce6" providerId="LiveId" clId="{0C4A7E4E-EB39-4BFB-919A-411FACCC00D2}" dt="2024-02-22T15:10:29.698" v="1" actId="207"/>
        <pc:sldMkLst>
          <pc:docMk/>
          <pc:sldMk cId="2108734957" sldId="269"/>
        </pc:sldMkLst>
        <pc:spChg chg="mod">
          <ac:chgData name="Bharath krishna" userId="49827d51c2730ce6" providerId="LiveId" clId="{0C4A7E4E-EB39-4BFB-919A-411FACCC00D2}" dt="2024-02-22T15:10:29.698" v="1" actId="207"/>
          <ac:spMkLst>
            <pc:docMk/>
            <pc:sldMk cId="2108734957" sldId="269"/>
            <ac:spMk id="3" creationId="{039526D7-05D6-D136-3C3A-777234B7F928}"/>
          </ac:spMkLst>
        </pc:spChg>
      </pc:sldChg>
      <pc:sldChg chg="modSp mod">
        <pc:chgData name="Bharath krishna" userId="49827d51c2730ce6" providerId="LiveId" clId="{0C4A7E4E-EB39-4BFB-919A-411FACCC00D2}" dt="2024-02-22T15:10:37.618" v="2" actId="207"/>
        <pc:sldMkLst>
          <pc:docMk/>
          <pc:sldMk cId="2446738446" sldId="270"/>
        </pc:sldMkLst>
        <pc:spChg chg="mod">
          <ac:chgData name="Bharath krishna" userId="49827d51c2730ce6" providerId="LiveId" clId="{0C4A7E4E-EB39-4BFB-919A-411FACCC00D2}" dt="2024-02-22T15:10:37.618" v="2" actId="207"/>
          <ac:spMkLst>
            <pc:docMk/>
            <pc:sldMk cId="2446738446" sldId="270"/>
            <ac:spMk id="3" creationId="{2339A016-D39C-2B23-E3B1-045F70CB80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D2034-05D2-4771-8EF7-5706E85FD7CC}" type="datetimeFigureOut">
              <a:rPr lang="en-IN" smtClean="0"/>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8B9BA-1516-40D4-8B12-231A10C635CF}" type="slidenum">
              <a:rPr lang="en-IN" smtClean="0"/>
              <a:t>‹#›</a:t>
            </a:fld>
            <a:endParaRPr lang="en-IN"/>
          </a:p>
        </p:txBody>
      </p:sp>
    </p:spTree>
    <p:extLst>
      <p:ext uri="{BB962C8B-B14F-4D97-AF65-F5344CB8AC3E}">
        <p14:creationId xmlns:p14="http://schemas.microsoft.com/office/powerpoint/2010/main" val="383286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2A2FF3-6802-4ECB-8F6F-C9C757695195}"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05499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8092C0-D638-45E9-9ECF-922880AAD16A}"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100686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3BD85-A0CC-4C9C-BED2-33889A7E41FE}"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86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E55B2-27D1-4CD5-86C4-26DB21C5C172}"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13625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CA66C-9ECA-46C4-A704-80FD2EE5539A}"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9277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31029-CEAA-4F4A-9017-AF924ACC5A96}"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517897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50963-63AB-461B-8CF4-A343B0FE17DE}"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20249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06DF2-D842-47D9-AA52-4DA5887346B1}"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88365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17FA5-07CA-49C7-95C8-9C790526D200}"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27211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9BDCD-DBFF-4DB6-AE52-214CBD8DF6FE}" type="datetime1">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40013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88A64-822C-4F9C-951A-61976176919B}" type="datetime1">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02579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370FF-66F5-4189-9996-A4C8E36A8AD1}" type="datetime1">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02125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8594B-B9E2-416C-8E4D-EDC6626159AF}" type="datetime1">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14812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CA029-39CE-4A16-ADB9-AB534F2A2F10}" type="datetime1">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8623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F4713-409B-4D39-974D-A658293F7A7A}" type="datetime1">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24845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AEC54-3715-42C2-8863-79C08989E952}" type="datetime1">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0184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5EDA4-DD56-4852-99B0-37CD75015730}" type="datetime1">
              <a:rPr lang="en-IN" smtClean="0"/>
              <a:t>22-02-2024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2AFC5-5271-4758-ADD7-CCF8E7DCBE03}" type="slidenum">
              <a:rPr lang="en-IN" smtClean="0"/>
              <a:t>‹#›</a:t>
            </a:fld>
            <a:endParaRPr lang="en-IN"/>
          </a:p>
        </p:txBody>
      </p:sp>
    </p:spTree>
    <p:extLst>
      <p:ext uri="{BB962C8B-B14F-4D97-AF65-F5344CB8AC3E}">
        <p14:creationId xmlns:p14="http://schemas.microsoft.com/office/powerpoint/2010/main" val="22621615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EBA6FD-42A9-E2AE-EB19-49422218941E}"/>
              </a:ext>
            </a:extLst>
          </p:cNvPr>
          <p:cNvSpPr txBox="1"/>
          <p:nvPr/>
        </p:nvSpPr>
        <p:spPr>
          <a:xfrm>
            <a:off x="3765208" y="5172114"/>
            <a:ext cx="3973659" cy="1200329"/>
          </a:xfrm>
          <a:prstGeom prst="rect">
            <a:avLst/>
          </a:prstGeom>
          <a:noFill/>
        </p:spPr>
        <p:txBody>
          <a:bodyPr wrap="square" rtlCol="0">
            <a:spAutoFit/>
          </a:bodyPr>
          <a:lstStyle/>
          <a:p>
            <a:r>
              <a:rPr lang="en-IN" dirty="0"/>
              <a:t>Name					Roll No</a:t>
            </a:r>
          </a:p>
          <a:p>
            <a:endParaRPr lang="en-IN" dirty="0"/>
          </a:p>
          <a:p>
            <a:r>
              <a:rPr lang="en-IN" dirty="0"/>
              <a:t>Vansh					2021363	</a:t>
            </a:r>
          </a:p>
          <a:p>
            <a:r>
              <a:rPr lang="en-IN" dirty="0"/>
              <a:t>V. Bharath Krishna		2021362</a:t>
            </a:r>
          </a:p>
        </p:txBody>
      </p:sp>
      <p:sp>
        <p:nvSpPr>
          <p:cNvPr id="6" name="TextBox 5">
            <a:extLst>
              <a:ext uri="{FF2B5EF4-FFF2-40B4-BE49-F238E27FC236}">
                <a16:creationId xmlns:a16="http://schemas.microsoft.com/office/drawing/2014/main" id="{B876A4D9-09F8-832F-977F-565ABDE36B77}"/>
              </a:ext>
            </a:extLst>
          </p:cNvPr>
          <p:cNvSpPr txBox="1"/>
          <p:nvPr/>
        </p:nvSpPr>
        <p:spPr>
          <a:xfrm>
            <a:off x="3153190" y="353286"/>
            <a:ext cx="4487126" cy="523220"/>
          </a:xfrm>
          <a:prstGeom prst="rect">
            <a:avLst/>
          </a:prstGeom>
          <a:noFill/>
        </p:spPr>
        <p:txBody>
          <a:bodyPr wrap="none" rtlCol="0">
            <a:spAutoFit/>
          </a:bodyPr>
          <a:lstStyle/>
          <a:p>
            <a:r>
              <a:rPr lang="en-IN" sz="2400" b="1" dirty="0"/>
              <a:t>Network </a:t>
            </a:r>
            <a:r>
              <a:rPr lang="en-IN" sz="2800" b="1" dirty="0"/>
              <a:t>Security</a:t>
            </a:r>
            <a:r>
              <a:rPr lang="en-IN" sz="2400" b="1" dirty="0"/>
              <a:t> (CSE 350)</a:t>
            </a:r>
          </a:p>
        </p:txBody>
      </p:sp>
      <p:sp>
        <p:nvSpPr>
          <p:cNvPr id="7" name="TextBox 6">
            <a:extLst>
              <a:ext uri="{FF2B5EF4-FFF2-40B4-BE49-F238E27FC236}">
                <a16:creationId xmlns:a16="http://schemas.microsoft.com/office/drawing/2014/main" id="{D692EF8B-5055-D1B2-2E98-04EF0AB3671D}"/>
              </a:ext>
            </a:extLst>
          </p:cNvPr>
          <p:cNvSpPr txBox="1"/>
          <p:nvPr/>
        </p:nvSpPr>
        <p:spPr>
          <a:xfrm>
            <a:off x="4181516" y="885188"/>
            <a:ext cx="2430474" cy="523220"/>
          </a:xfrm>
          <a:prstGeom prst="rect">
            <a:avLst/>
          </a:prstGeom>
          <a:noFill/>
        </p:spPr>
        <p:txBody>
          <a:bodyPr wrap="none" rtlCol="0">
            <a:spAutoFit/>
          </a:bodyPr>
          <a:lstStyle/>
          <a:p>
            <a:r>
              <a:rPr lang="en-IN" sz="2800" b="1" dirty="0"/>
              <a:t>Assignment-2</a:t>
            </a:r>
          </a:p>
        </p:txBody>
      </p:sp>
      <p:sp>
        <p:nvSpPr>
          <p:cNvPr id="8" name="TextBox 7">
            <a:extLst>
              <a:ext uri="{FF2B5EF4-FFF2-40B4-BE49-F238E27FC236}">
                <a16:creationId xmlns:a16="http://schemas.microsoft.com/office/drawing/2014/main" id="{3E5A4057-033E-D813-7323-FD9F08107C0E}"/>
              </a:ext>
            </a:extLst>
          </p:cNvPr>
          <p:cNvSpPr txBox="1"/>
          <p:nvPr/>
        </p:nvSpPr>
        <p:spPr>
          <a:xfrm>
            <a:off x="3409921" y="2628541"/>
            <a:ext cx="4552272" cy="1323439"/>
          </a:xfrm>
          <a:prstGeom prst="rect">
            <a:avLst/>
          </a:prstGeom>
          <a:noFill/>
        </p:spPr>
        <p:txBody>
          <a:bodyPr wrap="none" rtlCol="0">
            <a:spAutoFit/>
          </a:bodyPr>
          <a:lstStyle/>
          <a:p>
            <a:r>
              <a:rPr lang="en-IN" sz="2000" dirty="0"/>
              <a:t>Project 2 : AES Encryption/Decryption</a:t>
            </a:r>
          </a:p>
          <a:p>
            <a:endParaRPr lang="en-IN" sz="2000" dirty="0"/>
          </a:p>
          <a:p>
            <a:r>
              <a:rPr lang="en-IN" sz="2000" dirty="0"/>
              <a:t>Algorithm:</a:t>
            </a:r>
          </a:p>
          <a:p>
            <a:r>
              <a:rPr lang="en-IN" sz="2000" dirty="0"/>
              <a:t>(1363+1362)%2=1</a:t>
            </a:r>
          </a:p>
        </p:txBody>
      </p:sp>
      <p:sp>
        <p:nvSpPr>
          <p:cNvPr id="2" name="TextBox 1">
            <a:extLst>
              <a:ext uri="{FF2B5EF4-FFF2-40B4-BE49-F238E27FC236}">
                <a16:creationId xmlns:a16="http://schemas.microsoft.com/office/drawing/2014/main" id="{69D36CE7-EFD1-2100-8252-F5D4D2643508}"/>
              </a:ext>
            </a:extLst>
          </p:cNvPr>
          <p:cNvSpPr txBox="1"/>
          <p:nvPr/>
        </p:nvSpPr>
        <p:spPr>
          <a:xfrm>
            <a:off x="4522571" y="1571276"/>
            <a:ext cx="1695079" cy="369332"/>
          </a:xfrm>
          <a:prstGeom prst="rect">
            <a:avLst/>
          </a:prstGeom>
          <a:noFill/>
        </p:spPr>
        <p:txBody>
          <a:bodyPr wrap="none" rtlCol="0">
            <a:spAutoFit/>
          </a:bodyPr>
          <a:lstStyle/>
          <a:p>
            <a:r>
              <a:rPr lang="en-IN" dirty="0"/>
              <a:t>Prof. B.N. Jain</a:t>
            </a:r>
          </a:p>
        </p:txBody>
      </p:sp>
      <p:sp>
        <p:nvSpPr>
          <p:cNvPr id="3" name="TextBox 2">
            <a:extLst>
              <a:ext uri="{FF2B5EF4-FFF2-40B4-BE49-F238E27FC236}">
                <a16:creationId xmlns:a16="http://schemas.microsoft.com/office/drawing/2014/main" id="{F6134978-470F-5471-D77C-54A9D8177DE2}"/>
              </a:ext>
            </a:extLst>
          </p:cNvPr>
          <p:cNvSpPr txBox="1"/>
          <p:nvPr/>
        </p:nvSpPr>
        <p:spPr>
          <a:xfrm>
            <a:off x="3728315" y="4574898"/>
            <a:ext cx="1641796" cy="369332"/>
          </a:xfrm>
          <a:prstGeom prst="rect">
            <a:avLst/>
          </a:prstGeom>
          <a:noFill/>
        </p:spPr>
        <p:txBody>
          <a:bodyPr wrap="none" rtlCol="0">
            <a:spAutoFit/>
          </a:bodyPr>
          <a:lstStyle/>
          <a:p>
            <a:r>
              <a:rPr lang="en-IN" dirty="0"/>
              <a:t>Submitted by:</a:t>
            </a:r>
          </a:p>
        </p:txBody>
      </p:sp>
      <p:sp>
        <p:nvSpPr>
          <p:cNvPr id="4" name="Slide Number Placeholder 3">
            <a:extLst>
              <a:ext uri="{FF2B5EF4-FFF2-40B4-BE49-F238E27FC236}">
                <a16:creationId xmlns:a16="http://schemas.microsoft.com/office/drawing/2014/main" id="{7F779C08-E487-6676-9370-24949B19D545}"/>
              </a:ext>
            </a:extLst>
          </p:cNvPr>
          <p:cNvSpPr>
            <a:spLocks noGrp="1"/>
          </p:cNvSpPr>
          <p:nvPr>
            <p:ph type="sldNum" sz="quarter" idx="12"/>
          </p:nvPr>
        </p:nvSpPr>
        <p:spPr/>
        <p:txBody>
          <a:bodyPr/>
          <a:lstStyle/>
          <a:p>
            <a:fld id="{4122AFC5-5271-4758-ADD7-CCF8E7DCBE03}" type="slidenum">
              <a:rPr lang="en-IN" smtClean="0"/>
              <a:t>1</a:t>
            </a:fld>
            <a:endParaRPr lang="en-IN"/>
          </a:p>
        </p:txBody>
      </p:sp>
    </p:spTree>
    <p:extLst>
      <p:ext uri="{BB962C8B-B14F-4D97-AF65-F5344CB8AC3E}">
        <p14:creationId xmlns:p14="http://schemas.microsoft.com/office/powerpoint/2010/main" val="364070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1E78E-6CDE-F5CF-8CF7-ECD53D814C9F}"/>
              </a:ext>
            </a:extLst>
          </p:cNvPr>
          <p:cNvSpPr txBox="1"/>
          <p:nvPr/>
        </p:nvSpPr>
        <p:spPr>
          <a:xfrm>
            <a:off x="505327" y="326923"/>
            <a:ext cx="2807563" cy="369332"/>
          </a:xfrm>
          <a:prstGeom prst="rect">
            <a:avLst/>
          </a:prstGeom>
          <a:noFill/>
        </p:spPr>
        <p:txBody>
          <a:bodyPr wrap="none" rtlCol="0">
            <a:spAutoFit/>
          </a:bodyPr>
          <a:lstStyle/>
          <a:p>
            <a:r>
              <a:rPr lang="en-IN" u="sng" dirty="0"/>
              <a:t>Brief Overview of Project</a:t>
            </a:r>
          </a:p>
        </p:txBody>
      </p:sp>
      <p:sp>
        <p:nvSpPr>
          <p:cNvPr id="8" name="TextBox 7">
            <a:extLst>
              <a:ext uri="{FF2B5EF4-FFF2-40B4-BE49-F238E27FC236}">
                <a16:creationId xmlns:a16="http://schemas.microsoft.com/office/drawing/2014/main" id="{49CE4728-9254-980F-20F5-3CC8874D3920}"/>
              </a:ext>
            </a:extLst>
          </p:cNvPr>
          <p:cNvSpPr txBox="1"/>
          <p:nvPr/>
        </p:nvSpPr>
        <p:spPr>
          <a:xfrm>
            <a:off x="465417" y="1828800"/>
            <a:ext cx="5271995" cy="830997"/>
          </a:xfrm>
          <a:prstGeom prst="rect">
            <a:avLst/>
          </a:prstGeom>
          <a:noFill/>
        </p:spPr>
        <p:txBody>
          <a:bodyPr wrap="square" rtlCol="0">
            <a:spAutoFit/>
          </a:bodyPr>
          <a:lstStyle/>
          <a:p>
            <a:r>
              <a:rPr lang="en-IN" sz="2400" b="1" dirty="0"/>
              <a:t>AES Specifications for our implementation:</a:t>
            </a:r>
          </a:p>
        </p:txBody>
      </p:sp>
      <p:sp>
        <p:nvSpPr>
          <p:cNvPr id="9" name="TextBox 8">
            <a:extLst>
              <a:ext uri="{FF2B5EF4-FFF2-40B4-BE49-F238E27FC236}">
                <a16:creationId xmlns:a16="http://schemas.microsoft.com/office/drawing/2014/main" id="{FF98529D-5D5E-4C93-5537-FF87F3833E19}"/>
              </a:ext>
            </a:extLst>
          </p:cNvPr>
          <p:cNvSpPr txBox="1"/>
          <p:nvPr/>
        </p:nvSpPr>
        <p:spPr>
          <a:xfrm>
            <a:off x="505327" y="998220"/>
            <a:ext cx="3110532" cy="646331"/>
          </a:xfrm>
          <a:prstGeom prst="rect">
            <a:avLst/>
          </a:prstGeom>
          <a:noFill/>
        </p:spPr>
        <p:txBody>
          <a:bodyPr wrap="none" rtlCol="0">
            <a:spAutoFit/>
          </a:bodyPr>
          <a:lstStyle/>
          <a:p>
            <a:r>
              <a:rPr lang="en-IN" dirty="0"/>
              <a:t>Programming Language: C++</a:t>
            </a:r>
          </a:p>
          <a:p>
            <a:r>
              <a:rPr lang="en-IN" dirty="0"/>
              <a:t>Platform: MS Windows</a:t>
            </a:r>
          </a:p>
        </p:txBody>
      </p:sp>
      <p:sp>
        <p:nvSpPr>
          <p:cNvPr id="2" name="Slide Number Placeholder 1">
            <a:extLst>
              <a:ext uri="{FF2B5EF4-FFF2-40B4-BE49-F238E27FC236}">
                <a16:creationId xmlns:a16="http://schemas.microsoft.com/office/drawing/2014/main" id="{71C14D8D-8346-A820-C438-A9374242A70F}"/>
              </a:ext>
            </a:extLst>
          </p:cNvPr>
          <p:cNvSpPr>
            <a:spLocks noGrp="1"/>
          </p:cNvSpPr>
          <p:nvPr>
            <p:ph type="sldNum" sz="quarter" idx="12"/>
          </p:nvPr>
        </p:nvSpPr>
        <p:spPr/>
        <p:txBody>
          <a:bodyPr/>
          <a:lstStyle/>
          <a:p>
            <a:fld id="{4122AFC5-5271-4758-ADD7-CCF8E7DCBE03}" type="slidenum">
              <a:rPr lang="en-IN" smtClean="0"/>
              <a:t>2</a:t>
            </a:fld>
            <a:endParaRPr lang="en-IN"/>
          </a:p>
        </p:txBody>
      </p:sp>
      <p:sp>
        <p:nvSpPr>
          <p:cNvPr id="4" name="TextBox 3">
            <a:extLst>
              <a:ext uri="{FF2B5EF4-FFF2-40B4-BE49-F238E27FC236}">
                <a16:creationId xmlns:a16="http://schemas.microsoft.com/office/drawing/2014/main" id="{3CE6D3CA-93BB-C23A-AFB4-7BF533CAF384}"/>
              </a:ext>
            </a:extLst>
          </p:cNvPr>
          <p:cNvSpPr txBox="1"/>
          <p:nvPr/>
        </p:nvSpPr>
        <p:spPr>
          <a:xfrm>
            <a:off x="3050241" y="2971817"/>
            <a:ext cx="6100482" cy="1200329"/>
          </a:xfrm>
          <a:prstGeom prst="rect">
            <a:avLst/>
          </a:prstGeom>
          <a:noFill/>
        </p:spPr>
        <p:txBody>
          <a:bodyPr wrap="square">
            <a:spAutoFit/>
          </a:bodyPr>
          <a:lstStyle/>
          <a:p>
            <a:endParaRPr lang="en-IN" dirty="0">
              <a:solidFill>
                <a:srgbClr val="CE9178"/>
              </a:solidFill>
              <a:latin typeface="Consolas" panose="020B0609020204030204" pitchFamily="49" charset="0"/>
            </a:endParaRPr>
          </a:p>
          <a:p>
            <a:endParaRPr lang="en-IN" dirty="0">
              <a:solidFill>
                <a:srgbClr val="CE9178"/>
              </a:solidFill>
              <a:latin typeface="Consolas" panose="020B0609020204030204" pitchFamily="49" charset="0"/>
            </a:endParaRPr>
          </a:p>
          <a:p>
            <a:endParaRPr lang="en-IN" dirty="0">
              <a:solidFill>
                <a:srgbClr val="CE9178"/>
              </a:solidFill>
              <a:latin typeface="Consolas" panose="020B0609020204030204" pitchFamily="49" charset="0"/>
            </a:endParaRPr>
          </a:p>
          <a:p>
            <a:endParaRPr lang="en-IN" dirty="0">
              <a:solidFill>
                <a:srgbClr val="CE9178"/>
              </a:solidFill>
              <a:latin typeface="Consolas" panose="020B0609020204030204" pitchFamily="49" charset="0"/>
            </a:endParaRPr>
          </a:p>
        </p:txBody>
      </p:sp>
      <p:sp>
        <p:nvSpPr>
          <p:cNvPr id="6" name="TextBox 5">
            <a:extLst>
              <a:ext uri="{FF2B5EF4-FFF2-40B4-BE49-F238E27FC236}">
                <a16:creationId xmlns:a16="http://schemas.microsoft.com/office/drawing/2014/main" id="{CA903F2F-9885-E85F-B210-EE4661A2C100}"/>
              </a:ext>
            </a:extLst>
          </p:cNvPr>
          <p:cNvSpPr txBox="1"/>
          <p:nvPr/>
        </p:nvSpPr>
        <p:spPr>
          <a:xfrm>
            <a:off x="505327" y="2971817"/>
            <a:ext cx="6100482" cy="2585323"/>
          </a:xfrm>
          <a:prstGeom prst="rect">
            <a:avLst/>
          </a:prstGeom>
          <a:noFill/>
        </p:spPr>
        <p:txBody>
          <a:bodyPr wrap="square">
            <a:spAutoFit/>
          </a:bodyPr>
          <a:lstStyle/>
          <a:p>
            <a:r>
              <a:rPr lang="en-IN" sz="1800" dirty="0"/>
              <a:t>Key size used: 128 bits/16 bytes </a:t>
            </a:r>
          </a:p>
          <a:p>
            <a:endParaRPr lang="en-IN" dirty="0"/>
          </a:p>
          <a:p>
            <a:r>
              <a:rPr lang="en-IN" dirty="0"/>
              <a:t>Total number of rounds: 10</a:t>
            </a:r>
          </a:p>
          <a:p>
            <a:endParaRPr lang="en-IN" dirty="0"/>
          </a:p>
          <a:p>
            <a:r>
              <a:rPr lang="en-IN" dirty="0"/>
              <a:t>4 Plaintexts taken</a:t>
            </a:r>
          </a:p>
          <a:p>
            <a:endParaRPr lang="en-IN" dirty="0">
              <a:solidFill>
                <a:srgbClr val="CE9178"/>
              </a:solidFill>
              <a:latin typeface="Consolas" panose="020B0609020204030204" pitchFamily="49" charset="0"/>
            </a:endParaRPr>
          </a:p>
          <a:p>
            <a:r>
              <a:rPr lang="en-IN" dirty="0">
                <a:latin typeface="+mj-lt"/>
              </a:rPr>
              <a:t>Plaintexts size: 128 bits/16 bytes </a:t>
            </a:r>
          </a:p>
          <a:p>
            <a:endParaRPr lang="en-IN" dirty="0">
              <a:solidFill>
                <a:srgbClr val="CE9178"/>
              </a:solidFill>
              <a:latin typeface="Consolas" panose="020B0609020204030204" pitchFamily="49" charset="0"/>
            </a:endParaRPr>
          </a:p>
          <a:p>
            <a:endParaRPr lang="en-IN"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397676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7532-BFCC-F817-2D8E-6C654B9E44B8}"/>
              </a:ext>
            </a:extLst>
          </p:cNvPr>
          <p:cNvSpPr>
            <a:spLocks noGrp="1"/>
          </p:cNvSpPr>
          <p:nvPr>
            <p:ph type="ctrTitle"/>
          </p:nvPr>
        </p:nvSpPr>
        <p:spPr>
          <a:xfrm>
            <a:off x="-1443318" y="418314"/>
            <a:ext cx="6288756" cy="796648"/>
          </a:xfrm>
        </p:spPr>
        <p:txBody>
          <a:bodyPr/>
          <a:lstStyle/>
          <a:p>
            <a:r>
              <a:rPr lang="en-US" sz="3800" b="1" dirty="0">
                <a:solidFill>
                  <a:schemeClr val="tx1"/>
                </a:solidFill>
              </a:rPr>
              <a:t>Helper functions:</a:t>
            </a:r>
            <a:endParaRPr lang="en-IN" sz="3800" b="1" dirty="0">
              <a:solidFill>
                <a:schemeClr val="tx1"/>
              </a:solidFill>
            </a:endParaRPr>
          </a:p>
        </p:txBody>
      </p:sp>
      <p:sp>
        <p:nvSpPr>
          <p:cNvPr id="3" name="Subtitle 2">
            <a:extLst>
              <a:ext uri="{FF2B5EF4-FFF2-40B4-BE49-F238E27FC236}">
                <a16:creationId xmlns:a16="http://schemas.microsoft.com/office/drawing/2014/main" id="{BBE25454-5F9B-A4C3-A6A9-771360A47F6D}"/>
              </a:ext>
            </a:extLst>
          </p:cNvPr>
          <p:cNvSpPr>
            <a:spLocks noGrp="1"/>
          </p:cNvSpPr>
          <p:nvPr>
            <p:ph type="subTitle" idx="1"/>
          </p:nvPr>
        </p:nvSpPr>
        <p:spPr>
          <a:xfrm>
            <a:off x="767084" y="1595109"/>
            <a:ext cx="7927274" cy="4628815"/>
          </a:xfrm>
        </p:spPr>
        <p:txBody>
          <a:bodyPr>
            <a:normAutofit/>
          </a:bodyPr>
          <a:lstStyle/>
          <a:p>
            <a:pPr algn="just"/>
            <a:r>
              <a:rPr lang="en-IN" b="1" dirty="0" err="1">
                <a:solidFill>
                  <a:schemeClr val="tx1"/>
                </a:solidFill>
              </a:rPr>
              <a:t>copy_data</a:t>
            </a:r>
            <a:r>
              <a:rPr lang="en-IN" b="1" dirty="0">
                <a:solidFill>
                  <a:schemeClr val="tx1"/>
                </a:solidFill>
              </a:rPr>
              <a:t>(): </a:t>
            </a:r>
            <a:r>
              <a:rPr lang="en-IN" dirty="0">
                <a:solidFill>
                  <a:schemeClr val="tx1"/>
                </a:solidFill>
              </a:rPr>
              <a:t>it copies data of 4x4 matrix of strings from matrix 1 to matrix 2</a:t>
            </a:r>
          </a:p>
          <a:p>
            <a:pPr algn="just"/>
            <a:r>
              <a:rPr lang="en-IN" b="1" dirty="0">
                <a:solidFill>
                  <a:schemeClr val="tx1"/>
                </a:solidFill>
              </a:rPr>
              <a:t> </a:t>
            </a:r>
            <a:r>
              <a:rPr lang="en-IN" b="1" dirty="0" err="1">
                <a:solidFill>
                  <a:schemeClr val="tx1"/>
                </a:solidFill>
              </a:rPr>
              <a:t>hex_string_to_binary</a:t>
            </a:r>
            <a:r>
              <a:rPr lang="en-IN" b="1" dirty="0">
                <a:solidFill>
                  <a:schemeClr val="tx1"/>
                </a:solidFill>
              </a:rPr>
              <a:t>(): </a:t>
            </a:r>
            <a:r>
              <a:rPr lang="en-IN" dirty="0">
                <a:solidFill>
                  <a:schemeClr val="tx1"/>
                </a:solidFill>
              </a:rPr>
              <a:t>This function creates a binary string from a hexadecimal</a:t>
            </a:r>
          </a:p>
          <a:p>
            <a:pPr algn="just"/>
            <a:r>
              <a:rPr lang="en-IN" dirty="0">
                <a:solidFill>
                  <a:schemeClr val="tx1"/>
                </a:solidFill>
              </a:rPr>
              <a:t> </a:t>
            </a:r>
            <a:r>
              <a:rPr lang="en-IN" b="1" dirty="0" err="1">
                <a:solidFill>
                  <a:schemeClr val="tx1"/>
                </a:solidFill>
              </a:rPr>
              <a:t>string.binary_to_hex</a:t>
            </a:r>
            <a:r>
              <a:rPr lang="en-IN" b="1" dirty="0">
                <a:solidFill>
                  <a:schemeClr val="tx1"/>
                </a:solidFill>
              </a:rPr>
              <a:t>(): </a:t>
            </a:r>
            <a:r>
              <a:rPr lang="en-IN" dirty="0">
                <a:solidFill>
                  <a:schemeClr val="tx1"/>
                </a:solidFill>
              </a:rPr>
              <a:t>This function produces a hexadecimal string from a binary</a:t>
            </a:r>
          </a:p>
          <a:p>
            <a:pPr algn="just"/>
            <a:r>
              <a:rPr lang="en-IN" b="1" dirty="0" err="1">
                <a:solidFill>
                  <a:schemeClr val="tx1"/>
                </a:solidFill>
              </a:rPr>
              <a:t>string.xor_operation</a:t>
            </a:r>
            <a:r>
              <a:rPr lang="en-IN" b="1" dirty="0">
                <a:solidFill>
                  <a:schemeClr val="tx1"/>
                </a:solidFill>
              </a:rPr>
              <a:t>(): </a:t>
            </a:r>
            <a:r>
              <a:rPr lang="en-IN" dirty="0">
                <a:solidFill>
                  <a:schemeClr val="tx1"/>
                </a:solidFill>
              </a:rPr>
              <a:t>XORs four binary strings </a:t>
            </a:r>
            <a:r>
              <a:rPr lang="en-IN" dirty="0" err="1">
                <a:solidFill>
                  <a:schemeClr val="tx1"/>
                </a:solidFill>
              </a:rPr>
              <a:t>together.Galois</a:t>
            </a:r>
            <a:r>
              <a:rPr lang="en-IN" dirty="0">
                <a:solidFill>
                  <a:schemeClr val="tx1"/>
                </a:solidFill>
              </a:rPr>
              <a:t> Field (GF)    multiplication is implemented by </a:t>
            </a:r>
            <a:r>
              <a:rPr lang="en-IN" dirty="0" err="1">
                <a:solidFill>
                  <a:schemeClr val="tx1"/>
                </a:solidFill>
              </a:rPr>
              <a:t>GF_multiplication</a:t>
            </a:r>
            <a:r>
              <a:rPr lang="en-IN" dirty="0">
                <a:solidFill>
                  <a:schemeClr val="tx1"/>
                </a:solidFill>
              </a:rPr>
              <a:t>() and is utilized in the AES </a:t>
            </a:r>
            <a:r>
              <a:rPr lang="en-IN" dirty="0" err="1">
                <a:solidFill>
                  <a:schemeClr val="tx1"/>
                </a:solidFill>
              </a:rPr>
              <a:t>MixColumns</a:t>
            </a:r>
            <a:r>
              <a:rPr lang="en-IN" dirty="0">
                <a:solidFill>
                  <a:schemeClr val="tx1"/>
                </a:solidFill>
              </a:rPr>
              <a:t> procedure.</a:t>
            </a:r>
          </a:p>
          <a:p>
            <a:pPr algn="just"/>
            <a:r>
              <a:rPr lang="en-IN" b="1" dirty="0" err="1">
                <a:solidFill>
                  <a:schemeClr val="tx1"/>
                </a:solidFill>
              </a:rPr>
              <a:t>matrix_to_string</a:t>
            </a:r>
            <a:r>
              <a:rPr lang="en-IN" b="1" dirty="0">
                <a:solidFill>
                  <a:schemeClr val="tx1"/>
                </a:solidFill>
              </a:rPr>
              <a:t>(): </a:t>
            </a:r>
            <a:r>
              <a:rPr lang="en-IN" dirty="0">
                <a:solidFill>
                  <a:schemeClr val="tx1"/>
                </a:solidFill>
              </a:rPr>
              <a:t>Generates a string from a 4x4 matrix of hexadecimal strings.</a:t>
            </a:r>
          </a:p>
          <a:p>
            <a:pPr algn="just"/>
            <a:r>
              <a:rPr lang="en-IN" b="1" dirty="0" err="1">
                <a:solidFill>
                  <a:schemeClr val="tx1"/>
                </a:solidFill>
              </a:rPr>
              <a:t>string_to_matrix</a:t>
            </a:r>
            <a:r>
              <a:rPr lang="en-IN" b="1" dirty="0">
                <a:solidFill>
                  <a:schemeClr val="tx1"/>
                </a:solidFill>
              </a:rPr>
              <a:t>(): </a:t>
            </a:r>
            <a:r>
              <a:rPr lang="en-IN" dirty="0">
                <a:solidFill>
                  <a:schemeClr val="tx1"/>
                </a:solidFill>
              </a:rPr>
              <a:t>Generates a 4x4 matrix of hexadecimal strings from a string.</a:t>
            </a:r>
          </a:p>
        </p:txBody>
      </p:sp>
      <p:sp>
        <p:nvSpPr>
          <p:cNvPr id="4" name="Slide Number Placeholder 3">
            <a:extLst>
              <a:ext uri="{FF2B5EF4-FFF2-40B4-BE49-F238E27FC236}">
                <a16:creationId xmlns:a16="http://schemas.microsoft.com/office/drawing/2014/main" id="{67BBC33B-B72F-2105-78AC-3FAF11FE6D55}"/>
              </a:ext>
            </a:extLst>
          </p:cNvPr>
          <p:cNvSpPr>
            <a:spLocks noGrp="1"/>
          </p:cNvSpPr>
          <p:nvPr>
            <p:ph type="sldNum" sz="quarter" idx="12"/>
          </p:nvPr>
        </p:nvSpPr>
        <p:spPr/>
        <p:txBody>
          <a:bodyPr/>
          <a:lstStyle/>
          <a:p>
            <a:fld id="{4122AFC5-5271-4758-ADD7-CCF8E7DCBE03}" type="slidenum">
              <a:rPr lang="en-IN" smtClean="0"/>
              <a:t>3</a:t>
            </a:fld>
            <a:endParaRPr lang="en-IN"/>
          </a:p>
        </p:txBody>
      </p:sp>
    </p:spTree>
    <p:extLst>
      <p:ext uri="{BB962C8B-B14F-4D97-AF65-F5344CB8AC3E}">
        <p14:creationId xmlns:p14="http://schemas.microsoft.com/office/powerpoint/2010/main" val="343015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B6E2-368A-57DA-B48B-5CC60104F758}"/>
              </a:ext>
            </a:extLst>
          </p:cNvPr>
          <p:cNvSpPr>
            <a:spLocks noGrp="1"/>
          </p:cNvSpPr>
          <p:nvPr>
            <p:ph type="title"/>
          </p:nvPr>
        </p:nvSpPr>
        <p:spPr>
          <a:xfrm>
            <a:off x="433634" y="518474"/>
            <a:ext cx="6994689" cy="989815"/>
          </a:xfrm>
        </p:spPr>
        <p:txBody>
          <a:bodyPr>
            <a:normAutofit/>
          </a:bodyPr>
          <a:lstStyle/>
          <a:p>
            <a:r>
              <a:rPr lang="en-US" sz="3200" dirty="0">
                <a:solidFill>
                  <a:schemeClr val="tx1"/>
                </a:solidFill>
              </a:rPr>
              <a:t>GF (Galois Field) Multiplication:</a:t>
            </a:r>
            <a:endParaRPr lang="en-IN" sz="3200" dirty="0">
              <a:solidFill>
                <a:schemeClr val="tx1"/>
              </a:solidFill>
            </a:endParaRPr>
          </a:p>
        </p:txBody>
      </p:sp>
      <p:sp>
        <p:nvSpPr>
          <p:cNvPr id="3" name="Content Placeholder 2">
            <a:extLst>
              <a:ext uri="{FF2B5EF4-FFF2-40B4-BE49-F238E27FC236}">
                <a16:creationId xmlns:a16="http://schemas.microsoft.com/office/drawing/2014/main" id="{DC2211CC-A8FF-2A45-E512-FA45B2FB8BE4}"/>
              </a:ext>
            </a:extLst>
          </p:cNvPr>
          <p:cNvSpPr>
            <a:spLocks noGrp="1"/>
          </p:cNvSpPr>
          <p:nvPr>
            <p:ph idx="1"/>
          </p:nvPr>
        </p:nvSpPr>
        <p:spPr>
          <a:xfrm>
            <a:off x="625922" y="1715679"/>
            <a:ext cx="8648080" cy="4194927"/>
          </a:xfrm>
        </p:spPr>
        <p:txBody>
          <a:bodyPr>
            <a:normAutofit lnSpcReduction="10000"/>
          </a:bodyPr>
          <a:lstStyle/>
          <a:p>
            <a:r>
              <a:rPr lang="en-US" sz="2000" dirty="0">
                <a:solidFill>
                  <a:schemeClr val="tx1"/>
                </a:solidFill>
              </a:rPr>
              <a:t>Galois Field (GF) multiplication is carried out on two hexadecimal strings that represent integers by this function, </a:t>
            </a:r>
            <a:r>
              <a:rPr lang="en-US" sz="2000" dirty="0" err="1">
                <a:solidFill>
                  <a:schemeClr val="tx1"/>
                </a:solidFill>
              </a:rPr>
              <a:t>GF_multiplication</a:t>
            </a:r>
            <a:r>
              <a:rPr lang="en-US" sz="2000" dirty="0">
                <a:solidFill>
                  <a:schemeClr val="tx1"/>
                </a:solidFill>
              </a:rPr>
              <a:t>. In the </a:t>
            </a:r>
            <a:r>
              <a:rPr lang="en-US" sz="2000" dirty="0" err="1">
                <a:solidFill>
                  <a:schemeClr val="tx1"/>
                </a:solidFill>
              </a:rPr>
              <a:t>MixColumns</a:t>
            </a:r>
            <a:r>
              <a:rPr lang="en-US" sz="2000" dirty="0">
                <a:solidFill>
                  <a:schemeClr val="tx1"/>
                </a:solidFill>
              </a:rPr>
              <a:t> stage of the AES (Advanced Encryption Standard) algorithm, which provides dispersion during the encryption process.</a:t>
            </a:r>
          </a:p>
          <a:p>
            <a:r>
              <a:rPr lang="en-US" sz="2000" dirty="0">
                <a:solidFill>
                  <a:schemeClr val="tx1"/>
                </a:solidFill>
              </a:rPr>
              <a:t>it multiplies two hexadecimal values by GF by first converting   them to binary, then carrying out the multiplication in binary, decreasing the result within the Galois Field, and then transforming the result back to hexadecimal before returning it</a:t>
            </a:r>
            <a:r>
              <a:rPr lang="en-US" sz="2000" dirty="0"/>
              <a:t>.</a:t>
            </a:r>
            <a:br>
              <a:rPr lang="en-US" sz="2000" dirty="0"/>
            </a:br>
            <a:endParaRPr lang="en-IN" sz="2000" dirty="0"/>
          </a:p>
          <a:p>
            <a:endParaRPr lang="en-US" dirty="0">
              <a:solidFill>
                <a:schemeClr val="tx1"/>
              </a:solidFill>
            </a:endParaRPr>
          </a:p>
          <a:p>
            <a:endParaRPr lang="en-US" dirty="0">
              <a:solidFill>
                <a:schemeClr val="tx1"/>
              </a:solidFill>
            </a:endParaRP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F864023F-C498-0666-137B-E17979D50C25}"/>
              </a:ext>
            </a:extLst>
          </p:cNvPr>
          <p:cNvSpPr>
            <a:spLocks noGrp="1"/>
          </p:cNvSpPr>
          <p:nvPr>
            <p:ph type="sldNum" sz="quarter" idx="12"/>
          </p:nvPr>
        </p:nvSpPr>
        <p:spPr/>
        <p:txBody>
          <a:bodyPr/>
          <a:lstStyle/>
          <a:p>
            <a:fld id="{4122AFC5-5271-4758-ADD7-CCF8E7DCBE03}" type="slidenum">
              <a:rPr lang="en-IN" smtClean="0"/>
              <a:t>4</a:t>
            </a:fld>
            <a:endParaRPr lang="en-IN"/>
          </a:p>
        </p:txBody>
      </p:sp>
    </p:spTree>
    <p:extLst>
      <p:ext uri="{BB962C8B-B14F-4D97-AF65-F5344CB8AC3E}">
        <p14:creationId xmlns:p14="http://schemas.microsoft.com/office/powerpoint/2010/main" val="422935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AC27-428E-952B-4B91-8C30BD2279F0}"/>
              </a:ext>
            </a:extLst>
          </p:cNvPr>
          <p:cNvSpPr>
            <a:spLocks noGrp="1"/>
          </p:cNvSpPr>
          <p:nvPr>
            <p:ph type="title"/>
          </p:nvPr>
        </p:nvSpPr>
        <p:spPr>
          <a:xfrm>
            <a:off x="184275" y="331694"/>
            <a:ext cx="8596668" cy="1320800"/>
          </a:xfrm>
        </p:spPr>
        <p:txBody>
          <a:bodyPr/>
          <a:lstStyle/>
          <a:p>
            <a:r>
              <a:rPr lang="en-US" sz="3200" dirty="0">
                <a:solidFill>
                  <a:schemeClr val="tx1"/>
                </a:solidFill>
              </a:rPr>
              <a:t>Methods</a:t>
            </a:r>
            <a:r>
              <a:rPr lang="en-US" dirty="0">
                <a:solidFill>
                  <a:schemeClr val="tx1"/>
                </a:solidFill>
              </a:rPr>
              <a:t> </a:t>
            </a:r>
            <a:r>
              <a:rPr lang="en-US" sz="3200" dirty="0">
                <a:solidFill>
                  <a:schemeClr val="tx1"/>
                </a:solidFill>
              </a:rPr>
              <a:t>used:</a:t>
            </a:r>
            <a:endParaRPr lang="en-IN" sz="3200" dirty="0">
              <a:solidFill>
                <a:schemeClr val="tx1"/>
              </a:solidFill>
            </a:endParaRPr>
          </a:p>
        </p:txBody>
      </p:sp>
      <p:sp>
        <p:nvSpPr>
          <p:cNvPr id="3" name="Content Placeholder 2">
            <a:extLst>
              <a:ext uri="{FF2B5EF4-FFF2-40B4-BE49-F238E27FC236}">
                <a16:creationId xmlns:a16="http://schemas.microsoft.com/office/drawing/2014/main" id="{5F7579ED-B62B-A9D2-6D1D-3FFEFB3DEC0F}"/>
              </a:ext>
            </a:extLst>
          </p:cNvPr>
          <p:cNvSpPr>
            <a:spLocks noGrp="1"/>
          </p:cNvSpPr>
          <p:nvPr>
            <p:ph idx="1"/>
          </p:nvPr>
        </p:nvSpPr>
        <p:spPr>
          <a:xfrm>
            <a:off x="94627" y="1186328"/>
            <a:ext cx="10492691" cy="5062072"/>
          </a:xfrm>
        </p:spPr>
        <p:txBody>
          <a:bodyPr>
            <a:normAutofit fontScale="92500" lnSpcReduction="2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symmetric encryption technique in 128 bits of fixed-size blocks used to encrypt data by taking the input plain text of 128 bits/16 bytes</a:t>
            </a:r>
            <a:r>
              <a:rPr lang="en-US" dirty="0">
                <a:solidFill>
                  <a:srgbClr val="000000"/>
                </a:solidFill>
                <a:latin typeface="Arial" panose="020B0604020202020204" pitchFamily="34" charset="0"/>
              </a:rPr>
              <a:t>. Original text in form of characters are converted into ASCII and this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ASCII value is stored in the form of hexadecimals. 1 hexadecimal can represent 4 bit. </a:t>
            </a: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encryption process uses 10 rounds of operations, where each round consist of four steps - </a:t>
            </a:r>
            <a:r>
              <a:rPr lang="en-US" sz="1800" b="0" i="0" u="none" strike="noStrike" dirty="0" err="1">
                <a:solidFill>
                  <a:srgbClr val="000000"/>
                </a:solidFill>
                <a:effectLst/>
                <a:latin typeface="Arial" panose="020B0604020202020204" pitchFamily="34" charset="0"/>
              </a:rPr>
              <a:t>SubBytes</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ShiftRows</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MixColumns</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AddRoundKey</a:t>
            </a: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i="0" u="none" strike="noStrike" dirty="0">
              <a:solidFill>
                <a:srgbClr val="000000"/>
              </a:solidFill>
              <a:latin typeface="Arial" panose="020B0604020202020204" pitchFamily="34" charset="0"/>
            </a:endParaRPr>
          </a:p>
          <a:p>
            <a:pPr rtl="0">
              <a:spcBef>
                <a:spcPts val="0"/>
              </a:spcBef>
              <a:spcAft>
                <a:spcPts val="0"/>
              </a:spcAft>
            </a:pPr>
            <a:r>
              <a:rPr lang="en-US" dirty="0">
                <a:solidFill>
                  <a:schemeClr val="tx1"/>
                </a:solidFill>
              </a:rPr>
              <a:t>Construction of </a:t>
            </a:r>
            <a:r>
              <a:rPr lang="en-US" dirty="0" err="1">
                <a:solidFill>
                  <a:schemeClr val="tx1"/>
                </a:solidFill>
              </a:rPr>
              <a:t>Sbox</a:t>
            </a:r>
            <a:r>
              <a:rPr lang="en-US" dirty="0">
                <a:solidFill>
                  <a:schemeClr val="tx1"/>
                </a:solidFill>
              </a:rPr>
              <a:t> and </a:t>
            </a:r>
            <a:r>
              <a:rPr lang="en-US" dirty="0" err="1">
                <a:solidFill>
                  <a:schemeClr val="tx1"/>
                </a:solidFill>
              </a:rPr>
              <a:t>inverseSbox</a:t>
            </a:r>
            <a:r>
              <a:rPr lang="en-US" dirty="0">
                <a:solidFill>
                  <a:schemeClr val="tx1"/>
                </a:solidFill>
              </a:rPr>
              <a:t> for substitution of bytes for encryption and decryption </a:t>
            </a:r>
          </a:p>
          <a:p>
            <a:pPr marL="0" indent="0" rtl="0">
              <a:spcBef>
                <a:spcPts val="0"/>
              </a:spcBef>
              <a:spcAft>
                <a:spcPts val="0"/>
              </a:spcAft>
              <a:buNone/>
            </a:pPr>
            <a:endParaRPr lang="en-US" dirty="0">
              <a:solidFill>
                <a:schemeClr val="tx1"/>
              </a:solidFill>
            </a:endParaRPr>
          </a:p>
          <a:p>
            <a:pPr rtl="0">
              <a:spcBef>
                <a:spcPts val="0"/>
              </a:spcBef>
              <a:spcAft>
                <a:spcPts val="0"/>
              </a:spcAft>
            </a:pPr>
            <a:r>
              <a:rPr lang="en-US" dirty="0">
                <a:solidFill>
                  <a:schemeClr val="tx1"/>
                </a:solidFill>
              </a:rPr>
              <a:t>Taking the plaintext as input and performing the AES Encryption algorithm where the following operations </a:t>
            </a:r>
            <a:r>
              <a:rPr lang="en-US" dirty="0" err="1">
                <a:solidFill>
                  <a:schemeClr val="tx1"/>
                </a:solidFill>
              </a:rPr>
              <a:t>substitue_bytes</a:t>
            </a:r>
            <a:r>
              <a:rPr lang="en-US" dirty="0">
                <a:solidFill>
                  <a:schemeClr val="tx1"/>
                </a:solidFill>
              </a:rPr>
              <a:t>(),</a:t>
            </a:r>
            <a:r>
              <a:rPr lang="en-US" dirty="0" err="1">
                <a:solidFill>
                  <a:schemeClr val="tx1"/>
                </a:solidFill>
              </a:rPr>
              <a:t>shift_rows</a:t>
            </a:r>
            <a:r>
              <a:rPr lang="en-US" dirty="0">
                <a:solidFill>
                  <a:schemeClr val="tx1"/>
                </a:solidFill>
              </a:rPr>
              <a:t>(), </a:t>
            </a:r>
            <a:r>
              <a:rPr lang="en-US" dirty="0" err="1">
                <a:solidFill>
                  <a:schemeClr val="tx1"/>
                </a:solidFill>
              </a:rPr>
              <a:t>Mix_Column</a:t>
            </a:r>
            <a:r>
              <a:rPr lang="en-US" dirty="0">
                <a:solidFill>
                  <a:schemeClr val="tx1"/>
                </a:solidFill>
              </a:rPr>
              <a:t>()    </a:t>
            </a:r>
            <a:r>
              <a:rPr lang="en-US" dirty="0" err="1">
                <a:solidFill>
                  <a:schemeClr val="tx1"/>
                </a:solidFill>
              </a:rPr>
              <a:t>add_round_key</a:t>
            </a:r>
            <a:r>
              <a:rPr lang="en-US" dirty="0">
                <a:solidFill>
                  <a:schemeClr val="tx1"/>
                </a:solidFill>
              </a:rPr>
              <a:t>() finding returning the result </a:t>
            </a:r>
            <a:r>
              <a:rPr lang="en-US" dirty="0" err="1">
                <a:solidFill>
                  <a:schemeClr val="tx1"/>
                </a:solidFill>
              </a:rPr>
              <a:t>matrix_to_string</a:t>
            </a:r>
            <a:r>
              <a:rPr lang="en-US" dirty="0">
                <a:solidFill>
                  <a:schemeClr val="tx1"/>
                </a:solidFill>
              </a:rPr>
              <a:t>(ciphertext)</a:t>
            </a:r>
          </a:p>
          <a:p>
            <a:pPr marL="0" indent="0" rtl="0">
              <a:spcBef>
                <a:spcPts val="0"/>
              </a:spcBef>
              <a:spcAft>
                <a:spcPts val="0"/>
              </a:spcAft>
              <a:buNone/>
            </a:pPr>
            <a:endParaRPr lang="en-US" dirty="0">
              <a:solidFill>
                <a:schemeClr val="tx1"/>
              </a:solidFill>
            </a:endParaRPr>
          </a:p>
          <a:p>
            <a:pPr>
              <a:spcBef>
                <a:spcPts val="0"/>
              </a:spcBef>
            </a:pPr>
            <a:r>
              <a:rPr lang="en-US" dirty="0">
                <a:solidFill>
                  <a:schemeClr val="tx1"/>
                </a:solidFill>
              </a:rPr>
              <a:t>Similar to the AES Encryption process we decrypt the ciphertext using the AES Decryption algorithm using the inverse operations </a:t>
            </a:r>
            <a:r>
              <a:rPr lang="en-US" dirty="0" err="1">
                <a:solidFill>
                  <a:schemeClr val="tx1"/>
                </a:solidFill>
              </a:rPr>
              <a:t>Inverse_Mix_Column</a:t>
            </a:r>
            <a:r>
              <a:rPr lang="en-US" dirty="0">
                <a:solidFill>
                  <a:schemeClr val="tx1"/>
                </a:solidFill>
              </a:rPr>
              <a:t>(),   </a:t>
            </a:r>
            <a:r>
              <a:rPr lang="en-US" dirty="0" err="1">
                <a:solidFill>
                  <a:schemeClr val="tx1"/>
                </a:solidFill>
              </a:rPr>
              <a:t>inverse_shift_rows</a:t>
            </a:r>
            <a:r>
              <a:rPr lang="en-US" dirty="0">
                <a:solidFill>
                  <a:schemeClr val="tx1"/>
                </a:solidFill>
              </a:rPr>
              <a:t>(), </a:t>
            </a:r>
            <a:r>
              <a:rPr lang="en-US" dirty="0" err="1">
                <a:solidFill>
                  <a:schemeClr val="tx1"/>
                </a:solidFill>
              </a:rPr>
              <a:t>inverse_sub_bytes</a:t>
            </a:r>
            <a:r>
              <a:rPr lang="en-US" dirty="0">
                <a:solidFill>
                  <a:schemeClr val="tx1"/>
                </a:solidFill>
              </a:rPr>
              <a:t>(), </a:t>
            </a:r>
            <a:r>
              <a:rPr lang="en-US" dirty="0" err="1">
                <a:solidFill>
                  <a:schemeClr val="tx1"/>
                </a:solidFill>
              </a:rPr>
              <a:t>add_round_key</a:t>
            </a:r>
            <a:r>
              <a:rPr lang="en-US" dirty="0">
                <a:solidFill>
                  <a:schemeClr val="tx1"/>
                </a:solidFill>
              </a:rPr>
              <a:t>() again returning the result </a:t>
            </a:r>
            <a:r>
              <a:rPr lang="en-US" dirty="0" err="1">
                <a:solidFill>
                  <a:schemeClr val="tx1"/>
                </a:solidFill>
              </a:rPr>
              <a:t>matrix_to_string</a:t>
            </a:r>
            <a:r>
              <a:rPr lang="en-US" dirty="0">
                <a:solidFill>
                  <a:schemeClr val="tx1"/>
                </a:solidFill>
              </a:rPr>
              <a:t>(ciphertext)</a:t>
            </a:r>
          </a:p>
          <a:p>
            <a:pPr>
              <a:spcBef>
                <a:spcPts val="0"/>
              </a:spcBef>
            </a:pPr>
            <a:endParaRPr lang="en-US" dirty="0">
              <a:solidFill>
                <a:schemeClr val="tx1"/>
              </a:solidFill>
            </a:endParaRPr>
          </a:p>
          <a:p>
            <a:pPr>
              <a:spcBef>
                <a:spcPts val="0"/>
              </a:spcBef>
            </a:pPr>
            <a:r>
              <a:rPr lang="en-US" dirty="0">
                <a:solidFill>
                  <a:schemeClr val="tx1"/>
                </a:solidFill>
              </a:rPr>
              <a:t>Finally checking the 1</a:t>
            </a:r>
            <a:r>
              <a:rPr lang="en-US" baseline="30000" dirty="0">
                <a:solidFill>
                  <a:schemeClr val="tx1"/>
                </a:solidFill>
              </a:rPr>
              <a:t>st</a:t>
            </a:r>
            <a:r>
              <a:rPr lang="en-US" dirty="0">
                <a:solidFill>
                  <a:schemeClr val="tx1"/>
                </a:solidFill>
              </a:rPr>
              <a:t> Encryption and the 9</a:t>
            </a:r>
            <a:r>
              <a:rPr lang="en-US" baseline="30000" dirty="0">
                <a:solidFill>
                  <a:schemeClr val="tx1"/>
                </a:solidFill>
              </a:rPr>
              <a:t>th</a:t>
            </a:r>
            <a:r>
              <a:rPr lang="en-US" dirty="0">
                <a:solidFill>
                  <a:schemeClr val="tx1"/>
                </a:solidFill>
              </a:rPr>
              <a:t> Decryption output both will give the same hexadecimal values and vice-versa for 4 pairs of (</a:t>
            </a:r>
            <a:r>
              <a:rPr lang="en-US" dirty="0" err="1">
                <a:solidFill>
                  <a:schemeClr val="tx1"/>
                </a:solidFill>
              </a:rPr>
              <a:t>plain_text</a:t>
            </a:r>
            <a:r>
              <a:rPr lang="en-US" dirty="0">
                <a:solidFill>
                  <a:schemeClr val="tx1"/>
                </a:solidFill>
              </a:rPr>
              <a:t>, </a:t>
            </a:r>
            <a:r>
              <a:rPr lang="en-US" dirty="0" err="1">
                <a:solidFill>
                  <a:schemeClr val="tx1"/>
                </a:solidFill>
              </a:rPr>
              <a:t>cipher_text</a:t>
            </a:r>
            <a:r>
              <a:rPr lang="en-US" dirty="0">
                <a:solidFill>
                  <a:schemeClr val="tx1"/>
                </a:solidFill>
              </a:rPr>
              <a:t>)</a:t>
            </a:r>
          </a:p>
          <a:p>
            <a:pPr rtl="0">
              <a:spcBef>
                <a:spcPts val="0"/>
              </a:spcBef>
              <a:spcAft>
                <a:spcPts val="0"/>
              </a:spcAft>
            </a:pPr>
            <a:endParaRPr lang="en-US" dirty="0"/>
          </a:p>
          <a:p>
            <a:pPr marL="0" indent="0" rtl="0">
              <a:spcBef>
                <a:spcPts val="0"/>
              </a:spcBef>
              <a:spcAft>
                <a:spcPts val="0"/>
              </a:spcAft>
              <a:buNone/>
            </a:pPr>
            <a:endParaRPr lang="en-US" dirty="0"/>
          </a:p>
          <a:p>
            <a:pPr marL="0" indent="0" rtl="0">
              <a:spcBef>
                <a:spcPts val="0"/>
              </a:spcBef>
              <a:spcAft>
                <a:spcPts val="0"/>
              </a:spcAft>
              <a:buNone/>
            </a:pPr>
            <a:br>
              <a:rPr lang="en-US" dirty="0"/>
            </a:br>
            <a:endParaRPr lang="en-IN" dirty="0"/>
          </a:p>
        </p:txBody>
      </p:sp>
      <p:sp>
        <p:nvSpPr>
          <p:cNvPr id="4" name="Slide Number Placeholder 3">
            <a:extLst>
              <a:ext uri="{FF2B5EF4-FFF2-40B4-BE49-F238E27FC236}">
                <a16:creationId xmlns:a16="http://schemas.microsoft.com/office/drawing/2014/main" id="{371C4F19-FBFC-5DAC-0179-F7478FECB580}"/>
              </a:ext>
            </a:extLst>
          </p:cNvPr>
          <p:cNvSpPr>
            <a:spLocks noGrp="1"/>
          </p:cNvSpPr>
          <p:nvPr>
            <p:ph type="sldNum" sz="quarter" idx="12"/>
          </p:nvPr>
        </p:nvSpPr>
        <p:spPr/>
        <p:txBody>
          <a:bodyPr/>
          <a:lstStyle/>
          <a:p>
            <a:fld id="{4122AFC5-5271-4758-ADD7-CCF8E7DCBE03}" type="slidenum">
              <a:rPr lang="en-IN" smtClean="0"/>
              <a:t>5</a:t>
            </a:fld>
            <a:endParaRPr lang="en-IN"/>
          </a:p>
        </p:txBody>
      </p:sp>
    </p:spTree>
    <p:extLst>
      <p:ext uri="{BB962C8B-B14F-4D97-AF65-F5344CB8AC3E}">
        <p14:creationId xmlns:p14="http://schemas.microsoft.com/office/powerpoint/2010/main" val="202503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BCA6-8F23-B7B9-7500-F33DC65AED97}"/>
              </a:ext>
            </a:extLst>
          </p:cNvPr>
          <p:cNvSpPr>
            <a:spLocks noGrp="1"/>
          </p:cNvSpPr>
          <p:nvPr>
            <p:ph type="title"/>
          </p:nvPr>
        </p:nvSpPr>
        <p:spPr>
          <a:xfrm>
            <a:off x="335664" y="701530"/>
            <a:ext cx="6615642" cy="686061"/>
          </a:xfrm>
        </p:spPr>
        <p:txBody>
          <a:bodyPr/>
          <a:lstStyle/>
          <a:p>
            <a:r>
              <a:rPr lang="en-US" dirty="0">
                <a:solidFill>
                  <a:schemeClr val="tx1"/>
                </a:solidFill>
              </a:rPr>
              <a:t>AES Encryption process</a:t>
            </a:r>
            <a:endParaRPr lang="en-IN" dirty="0">
              <a:solidFill>
                <a:schemeClr val="tx1"/>
              </a:solidFill>
            </a:endParaRPr>
          </a:p>
        </p:txBody>
      </p:sp>
      <p:sp>
        <p:nvSpPr>
          <p:cNvPr id="3" name="Content Placeholder 2">
            <a:extLst>
              <a:ext uri="{FF2B5EF4-FFF2-40B4-BE49-F238E27FC236}">
                <a16:creationId xmlns:a16="http://schemas.microsoft.com/office/drawing/2014/main" id="{039526D7-05D6-D136-3C3A-777234B7F928}"/>
              </a:ext>
            </a:extLst>
          </p:cNvPr>
          <p:cNvSpPr>
            <a:spLocks noGrp="1"/>
          </p:cNvSpPr>
          <p:nvPr>
            <p:ph idx="1"/>
          </p:nvPr>
        </p:nvSpPr>
        <p:spPr>
          <a:xfrm>
            <a:off x="335664" y="1774090"/>
            <a:ext cx="8596668" cy="3880773"/>
          </a:xfrm>
        </p:spPr>
        <p:txBody>
          <a:bodyPr/>
          <a:lstStyle/>
          <a:p>
            <a:r>
              <a:rPr lang="en-US" dirty="0">
                <a:solidFill>
                  <a:schemeClr val="tx1"/>
                </a:solidFill>
              </a:rPr>
              <a:t>To store the intermediate and final encryption results, initialize the ciphertext and temporary matrices. The result in form of hexadecimals is converted to characters by converting the hexadecimal value into integer and finding the corresponding character to this integer </a:t>
            </a:r>
            <a:r>
              <a:rPr lang="en-US">
                <a:solidFill>
                  <a:schemeClr val="tx1"/>
                </a:solidFill>
              </a:rPr>
              <a:t>ASCII value.</a:t>
            </a:r>
            <a:endParaRPr lang="en-US" dirty="0">
              <a:solidFill>
                <a:schemeClr val="tx1"/>
              </a:solidFill>
            </a:endParaRPr>
          </a:p>
          <a:p>
            <a:r>
              <a:rPr lang="en-US" dirty="0">
                <a:solidFill>
                  <a:schemeClr val="tx1"/>
                </a:solidFill>
              </a:rPr>
              <a:t>Create a matrix from the supplied plaintext by using the </a:t>
            </a:r>
            <a:r>
              <a:rPr lang="en-US" dirty="0" err="1">
                <a:solidFill>
                  <a:schemeClr val="tx1"/>
                </a:solidFill>
              </a:rPr>
              <a:t>string_to_matrix</a:t>
            </a:r>
            <a:r>
              <a:rPr lang="en-US" dirty="0">
                <a:solidFill>
                  <a:schemeClr val="tx1"/>
                </a:solidFill>
              </a:rPr>
              <a:t> </a:t>
            </a:r>
            <a:r>
              <a:rPr lang="en-US" dirty="0" err="1">
                <a:solidFill>
                  <a:schemeClr val="tx1"/>
                </a:solidFill>
              </a:rPr>
              <a:t>function.Using</a:t>
            </a:r>
            <a:r>
              <a:rPr lang="en-US" dirty="0">
                <a:solidFill>
                  <a:schemeClr val="tx1"/>
                </a:solidFill>
              </a:rPr>
              <a:t> the starting round key (</a:t>
            </a:r>
            <a:r>
              <a:rPr lang="en-US" dirty="0" err="1">
                <a:solidFill>
                  <a:schemeClr val="tx1"/>
                </a:solidFill>
              </a:rPr>
              <a:t>sub_key</a:t>
            </a:r>
            <a:r>
              <a:rPr lang="en-US" dirty="0">
                <a:solidFill>
                  <a:schemeClr val="tx1"/>
                </a:solidFill>
              </a:rPr>
              <a:t>[0]), perform the </a:t>
            </a:r>
            <a:r>
              <a:rPr lang="en-US" dirty="0" err="1">
                <a:solidFill>
                  <a:schemeClr val="tx1"/>
                </a:solidFill>
              </a:rPr>
              <a:t>add_round_key</a:t>
            </a:r>
            <a:r>
              <a:rPr lang="en-US" dirty="0">
                <a:solidFill>
                  <a:schemeClr val="tx1"/>
                </a:solidFill>
              </a:rPr>
              <a:t> operation with the initial </a:t>
            </a:r>
            <a:r>
              <a:rPr lang="en-US" dirty="0" err="1">
                <a:solidFill>
                  <a:schemeClr val="tx1"/>
                </a:solidFill>
              </a:rPr>
              <a:t>round_key</a:t>
            </a:r>
            <a:r>
              <a:rPr lang="en-US" dirty="0">
                <a:solidFill>
                  <a:schemeClr val="tx1"/>
                </a:solidFill>
              </a:rPr>
              <a:t> </a:t>
            </a:r>
          </a:p>
          <a:p>
            <a:r>
              <a:rPr lang="en-US" dirty="0">
                <a:solidFill>
                  <a:schemeClr val="tx1"/>
                </a:solidFill>
              </a:rPr>
              <a:t>For rounds 1 through 9, iteratively apply the </a:t>
            </a:r>
            <a:r>
              <a:rPr lang="en-US" dirty="0" err="1">
                <a:solidFill>
                  <a:schemeClr val="tx1"/>
                </a:solidFill>
              </a:rPr>
              <a:t>substitue_bytes</a:t>
            </a:r>
            <a:r>
              <a:rPr lang="en-US" dirty="0">
                <a:solidFill>
                  <a:schemeClr val="tx1"/>
                </a:solidFill>
              </a:rPr>
              <a:t>, </a:t>
            </a:r>
            <a:r>
              <a:rPr lang="en-US" dirty="0" err="1">
                <a:solidFill>
                  <a:schemeClr val="tx1"/>
                </a:solidFill>
              </a:rPr>
              <a:t>shift_rows</a:t>
            </a:r>
            <a:r>
              <a:rPr lang="en-US" dirty="0">
                <a:solidFill>
                  <a:schemeClr val="tx1"/>
                </a:solidFill>
              </a:rPr>
              <a:t>, </a:t>
            </a:r>
            <a:r>
              <a:rPr lang="en-US" dirty="0" err="1">
                <a:solidFill>
                  <a:schemeClr val="tx1"/>
                </a:solidFill>
              </a:rPr>
              <a:t>Mix_Column</a:t>
            </a:r>
            <a:r>
              <a:rPr lang="en-US" dirty="0">
                <a:solidFill>
                  <a:schemeClr val="tx1"/>
                </a:solidFill>
              </a:rPr>
              <a:t>, and </a:t>
            </a:r>
            <a:r>
              <a:rPr lang="en-US" dirty="0" err="1">
                <a:solidFill>
                  <a:schemeClr val="tx1"/>
                </a:solidFill>
              </a:rPr>
              <a:t>add_round_key</a:t>
            </a:r>
            <a:r>
              <a:rPr lang="en-US" dirty="0">
                <a:solidFill>
                  <a:schemeClr val="tx1"/>
                </a:solidFill>
              </a:rPr>
              <a:t> </a:t>
            </a:r>
            <a:r>
              <a:rPr lang="en-US" dirty="0" err="1">
                <a:solidFill>
                  <a:schemeClr val="tx1"/>
                </a:solidFill>
              </a:rPr>
              <a:t>procedures.Following</a:t>
            </a:r>
            <a:r>
              <a:rPr lang="en-US" dirty="0">
                <a:solidFill>
                  <a:schemeClr val="tx1"/>
                </a:solidFill>
              </a:rPr>
              <a:t> the initial encryption round, the intermediate ciphertext is kept in </a:t>
            </a:r>
            <a:r>
              <a:rPr lang="en-US" dirty="0" err="1">
                <a:solidFill>
                  <a:schemeClr val="tx1"/>
                </a:solidFill>
              </a:rPr>
              <a:t>first_encryption</a:t>
            </a:r>
            <a:r>
              <a:rPr lang="en-US" dirty="0">
                <a:solidFill>
                  <a:schemeClr val="tx1"/>
                </a:solidFill>
              </a:rPr>
              <a:t>.</a:t>
            </a:r>
          </a:p>
          <a:p>
            <a:r>
              <a:rPr lang="en-US" dirty="0">
                <a:solidFill>
                  <a:schemeClr val="tx1"/>
                </a:solidFill>
              </a:rPr>
              <a:t>Tenth and Final Round: Use the procedures </a:t>
            </a:r>
            <a:r>
              <a:rPr lang="en-US" dirty="0" err="1">
                <a:solidFill>
                  <a:schemeClr val="tx1"/>
                </a:solidFill>
              </a:rPr>
              <a:t>shift_rows</a:t>
            </a:r>
            <a:r>
              <a:rPr lang="en-US" dirty="0">
                <a:solidFill>
                  <a:schemeClr val="tx1"/>
                </a:solidFill>
              </a:rPr>
              <a:t>, </a:t>
            </a:r>
            <a:r>
              <a:rPr lang="en-US" dirty="0" err="1">
                <a:solidFill>
                  <a:schemeClr val="tx1"/>
                </a:solidFill>
              </a:rPr>
              <a:t>add_round_key</a:t>
            </a:r>
            <a:r>
              <a:rPr lang="en-US" dirty="0">
                <a:solidFill>
                  <a:schemeClr val="tx1"/>
                </a:solidFill>
              </a:rPr>
              <a:t>, and </a:t>
            </a:r>
            <a:r>
              <a:rPr lang="en-US" dirty="0" err="1">
                <a:solidFill>
                  <a:schemeClr val="tx1"/>
                </a:solidFill>
              </a:rPr>
              <a:t>substitute_bytes</a:t>
            </a:r>
            <a:r>
              <a:rPr lang="en-US" dirty="0">
                <a:solidFill>
                  <a:schemeClr val="tx1"/>
                </a:solidFill>
              </a:rPr>
              <a:t> for this </a:t>
            </a:r>
            <a:r>
              <a:rPr lang="en-US" dirty="0" err="1">
                <a:solidFill>
                  <a:schemeClr val="tx1"/>
                </a:solidFill>
              </a:rPr>
              <a:t>round.We</a:t>
            </a:r>
            <a:r>
              <a:rPr lang="en-US" dirty="0">
                <a:solidFill>
                  <a:schemeClr val="tx1"/>
                </a:solidFill>
              </a:rPr>
              <a:t> get final ciphertext.</a:t>
            </a:r>
            <a:endParaRPr lang="en-IN" dirty="0">
              <a:solidFill>
                <a:schemeClr val="tx1"/>
              </a:solidFill>
            </a:endParaRPr>
          </a:p>
        </p:txBody>
      </p:sp>
      <p:sp>
        <p:nvSpPr>
          <p:cNvPr id="4" name="Slide Number Placeholder 3">
            <a:extLst>
              <a:ext uri="{FF2B5EF4-FFF2-40B4-BE49-F238E27FC236}">
                <a16:creationId xmlns:a16="http://schemas.microsoft.com/office/drawing/2014/main" id="{60CDE40F-38D6-6D11-676B-D18C2C7C3C8C}"/>
              </a:ext>
            </a:extLst>
          </p:cNvPr>
          <p:cNvSpPr>
            <a:spLocks noGrp="1"/>
          </p:cNvSpPr>
          <p:nvPr>
            <p:ph type="sldNum" sz="quarter" idx="12"/>
          </p:nvPr>
        </p:nvSpPr>
        <p:spPr/>
        <p:txBody>
          <a:bodyPr/>
          <a:lstStyle/>
          <a:p>
            <a:fld id="{4122AFC5-5271-4758-ADD7-CCF8E7DCBE03}" type="slidenum">
              <a:rPr lang="en-IN" smtClean="0"/>
              <a:t>6</a:t>
            </a:fld>
            <a:endParaRPr lang="en-IN"/>
          </a:p>
        </p:txBody>
      </p:sp>
    </p:spTree>
    <p:extLst>
      <p:ext uri="{BB962C8B-B14F-4D97-AF65-F5344CB8AC3E}">
        <p14:creationId xmlns:p14="http://schemas.microsoft.com/office/powerpoint/2010/main" val="210873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734-1DED-65E2-3247-1A162237A56E}"/>
              </a:ext>
            </a:extLst>
          </p:cNvPr>
          <p:cNvSpPr>
            <a:spLocks noGrp="1"/>
          </p:cNvSpPr>
          <p:nvPr>
            <p:ph type="title"/>
          </p:nvPr>
        </p:nvSpPr>
        <p:spPr>
          <a:xfrm>
            <a:off x="469944" y="741575"/>
            <a:ext cx="8596668" cy="1320800"/>
          </a:xfrm>
        </p:spPr>
        <p:txBody>
          <a:bodyPr/>
          <a:lstStyle/>
          <a:p>
            <a:r>
              <a:rPr lang="en-US" dirty="0">
                <a:solidFill>
                  <a:schemeClr val="tx1"/>
                </a:solidFill>
              </a:rPr>
              <a:t>AES Decryption process</a:t>
            </a:r>
            <a:endParaRPr lang="en-IN" dirty="0"/>
          </a:p>
        </p:txBody>
      </p:sp>
      <p:sp>
        <p:nvSpPr>
          <p:cNvPr id="3" name="Content Placeholder 2">
            <a:extLst>
              <a:ext uri="{FF2B5EF4-FFF2-40B4-BE49-F238E27FC236}">
                <a16:creationId xmlns:a16="http://schemas.microsoft.com/office/drawing/2014/main" id="{2339A016-D39C-2B23-E3B1-045F70CB8040}"/>
              </a:ext>
            </a:extLst>
          </p:cNvPr>
          <p:cNvSpPr>
            <a:spLocks noGrp="1"/>
          </p:cNvSpPr>
          <p:nvPr>
            <p:ph idx="1"/>
          </p:nvPr>
        </p:nvSpPr>
        <p:spPr>
          <a:xfrm>
            <a:off x="321926" y="1642115"/>
            <a:ext cx="8596668" cy="3880773"/>
          </a:xfrm>
        </p:spPr>
        <p:txBody>
          <a:bodyPr/>
          <a:lstStyle/>
          <a:p>
            <a:r>
              <a:rPr lang="en-US" dirty="0" err="1">
                <a:solidFill>
                  <a:schemeClr val="tx1"/>
                </a:solidFill>
              </a:rPr>
              <a:t>Initialisation</a:t>
            </a:r>
            <a:r>
              <a:rPr lang="en-US" dirty="0">
                <a:solidFill>
                  <a:schemeClr val="tx1"/>
                </a:solidFill>
              </a:rPr>
              <a:t> of the temp and plaintext matrices to hold the intermediate and final decryption results.</a:t>
            </a:r>
          </a:p>
          <a:p>
            <a:r>
              <a:rPr lang="en-US" dirty="0">
                <a:solidFill>
                  <a:schemeClr val="tx1"/>
                </a:solidFill>
              </a:rPr>
              <a:t>Create a matrix from the provided ciphertext by utilizing the </a:t>
            </a:r>
            <a:r>
              <a:rPr lang="en-US" dirty="0" err="1">
                <a:solidFill>
                  <a:schemeClr val="tx1"/>
                </a:solidFill>
              </a:rPr>
              <a:t>string_to_matrix</a:t>
            </a:r>
            <a:r>
              <a:rPr lang="en-US" dirty="0">
                <a:solidFill>
                  <a:schemeClr val="tx1"/>
                </a:solidFill>
              </a:rPr>
              <a:t> </a:t>
            </a:r>
            <a:r>
              <a:rPr lang="en-US" dirty="0" err="1">
                <a:solidFill>
                  <a:schemeClr val="tx1"/>
                </a:solidFill>
              </a:rPr>
              <a:t>function.The</a:t>
            </a:r>
            <a:r>
              <a:rPr lang="en-US" dirty="0">
                <a:solidFill>
                  <a:schemeClr val="tx1"/>
                </a:solidFill>
              </a:rPr>
              <a:t> First </a:t>
            </a:r>
            <a:r>
              <a:rPr lang="en-US" dirty="0" err="1">
                <a:solidFill>
                  <a:schemeClr val="tx1"/>
                </a:solidFill>
              </a:rPr>
              <a:t>Round:Utilizing</a:t>
            </a:r>
            <a:r>
              <a:rPr lang="en-US" dirty="0">
                <a:solidFill>
                  <a:schemeClr val="tx1"/>
                </a:solidFill>
              </a:rPr>
              <a:t> </a:t>
            </a:r>
            <a:r>
              <a:rPr lang="en-US" dirty="0" err="1">
                <a:solidFill>
                  <a:schemeClr val="tx1"/>
                </a:solidFill>
              </a:rPr>
              <a:t>sub_key</a:t>
            </a:r>
            <a:r>
              <a:rPr lang="en-US" dirty="0">
                <a:solidFill>
                  <a:schemeClr val="tx1"/>
                </a:solidFill>
              </a:rPr>
              <a:t>[10] as the last round key, do the </a:t>
            </a:r>
            <a:r>
              <a:rPr lang="en-US" dirty="0" err="1">
                <a:solidFill>
                  <a:schemeClr val="tx1"/>
                </a:solidFill>
              </a:rPr>
              <a:t>add_round_key</a:t>
            </a:r>
            <a:r>
              <a:rPr lang="en-US" dirty="0">
                <a:solidFill>
                  <a:schemeClr val="tx1"/>
                </a:solidFill>
              </a:rPr>
              <a:t> function.</a:t>
            </a:r>
          </a:p>
          <a:p>
            <a:r>
              <a:rPr lang="en-US" dirty="0">
                <a:solidFill>
                  <a:schemeClr val="tx1"/>
                </a:solidFill>
              </a:rPr>
              <a:t>Apply the procedures </a:t>
            </a:r>
            <a:r>
              <a:rPr lang="en-US" dirty="0" err="1">
                <a:solidFill>
                  <a:schemeClr val="tx1"/>
                </a:solidFill>
              </a:rPr>
              <a:t>inverse_sub_bytes</a:t>
            </a:r>
            <a:r>
              <a:rPr lang="en-US" dirty="0">
                <a:solidFill>
                  <a:schemeClr val="tx1"/>
                </a:solidFill>
              </a:rPr>
              <a:t> and </a:t>
            </a:r>
            <a:r>
              <a:rPr lang="en-US" dirty="0" err="1">
                <a:solidFill>
                  <a:schemeClr val="tx1"/>
                </a:solidFill>
              </a:rPr>
              <a:t>inverse_shift_rows.Key</a:t>
            </a:r>
            <a:r>
              <a:rPr lang="en-US" dirty="0">
                <a:solidFill>
                  <a:schemeClr val="tx1"/>
                </a:solidFill>
              </a:rPr>
              <a:t> Rounds 1 through 9:Iteratively apply the </a:t>
            </a:r>
            <a:r>
              <a:rPr lang="en-US" dirty="0" err="1">
                <a:solidFill>
                  <a:schemeClr val="tx1"/>
                </a:solidFill>
              </a:rPr>
              <a:t>add_round_key</a:t>
            </a:r>
            <a:r>
              <a:rPr lang="en-US" dirty="0">
                <a:solidFill>
                  <a:schemeClr val="tx1"/>
                </a:solidFill>
              </a:rPr>
              <a:t>, </a:t>
            </a:r>
            <a:r>
              <a:rPr lang="en-US" dirty="0" err="1">
                <a:solidFill>
                  <a:schemeClr val="tx1"/>
                </a:solidFill>
              </a:rPr>
              <a:t>inverse_shift_rows</a:t>
            </a:r>
            <a:r>
              <a:rPr lang="en-US" dirty="0">
                <a:solidFill>
                  <a:schemeClr val="tx1"/>
                </a:solidFill>
              </a:rPr>
              <a:t>, </a:t>
            </a:r>
            <a:r>
              <a:rPr lang="en-US" dirty="0" err="1">
                <a:solidFill>
                  <a:schemeClr val="tx1"/>
                </a:solidFill>
              </a:rPr>
              <a:t>inverse_sub_bytes</a:t>
            </a:r>
            <a:r>
              <a:rPr lang="en-US" dirty="0">
                <a:solidFill>
                  <a:schemeClr val="tx1"/>
                </a:solidFill>
              </a:rPr>
              <a:t>, and </a:t>
            </a:r>
            <a:r>
              <a:rPr lang="en-US" dirty="0" err="1">
                <a:solidFill>
                  <a:schemeClr val="tx1"/>
                </a:solidFill>
              </a:rPr>
              <a:t>Inverse_Mix_Column</a:t>
            </a:r>
            <a:r>
              <a:rPr lang="en-US" dirty="0">
                <a:solidFill>
                  <a:schemeClr val="tx1"/>
                </a:solidFill>
              </a:rPr>
              <a:t> procedures for rounds 9 to 1. </a:t>
            </a:r>
          </a:p>
          <a:p>
            <a:r>
              <a:rPr lang="en-US" dirty="0">
                <a:solidFill>
                  <a:schemeClr val="tx1"/>
                </a:solidFill>
              </a:rPr>
              <a:t>the Final Round(or Zeroth round) :Utilizing </a:t>
            </a:r>
            <a:r>
              <a:rPr lang="en-US" dirty="0" err="1">
                <a:solidFill>
                  <a:schemeClr val="tx1"/>
                </a:solidFill>
              </a:rPr>
              <a:t>sub_key</a:t>
            </a:r>
            <a:r>
              <a:rPr lang="en-US" dirty="0">
                <a:solidFill>
                  <a:schemeClr val="tx1"/>
                </a:solidFill>
              </a:rPr>
              <a:t>[0] as the first round key, apply the </a:t>
            </a:r>
            <a:r>
              <a:rPr lang="en-US" dirty="0" err="1">
                <a:solidFill>
                  <a:schemeClr val="tx1"/>
                </a:solidFill>
              </a:rPr>
              <a:t>add_round_key</a:t>
            </a:r>
            <a:r>
              <a:rPr lang="en-US" dirty="0">
                <a:solidFill>
                  <a:schemeClr val="tx1"/>
                </a:solidFill>
              </a:rPr>
              <a:t> </a:t>
            </a:r>
            <a:r>
              <a:rPr lang="en-US" dirty="0" err="1">
                <a:solidFill>
                  <a:schemeClr val="tx1"/>
                </a:solidFill>
              </a:rPr>
              <a:t>function.Once</a:t>
            </a:r>
            <a:r>
              <a:rPr lang="en-US" dirty="0">
                <a:solidFill>
                  <a:schemeClr val="tx1"/>
                </a:solidFill>
              </a:rPr>
              <a:t> received, the final plaintext is Obtained.</a:t>
            </a:r>
            <a:endParaRPr lang="en-IN" dirty="0">
              <a:solidFill>
                <a:schemeClr val="tx1"/>
              </a:solidFill>
            </a:endParaRPr>
          </a:p>
        </p:txBody>
      </p:sp>
      <p:sp>
        <p:nvSpPr>
          <p:cNvPr id="4" name="Slide Number Placeholder 3">
            <a:extLst>
              <a:ext uri="{FF2B5EF4-FFF2-40B4-BE49-F238E27FC236}">
                <a16:creationId xmlns:a16="http://schemas.microsoft.com/office/drawing/2014/main" id="{6AB0C7B5-C011-3575-0A97-C23BEE92DCAC}"/>
              </a:ext>
            </a:extLst>
          </p:cNvPr>
          <p:cNvSpPr>
            <a:spLocks noGrp="1"/>
          </p:cNvSpPr>
          <p:nvPr>
            <p:ph type="sldNum" sz="quarter" idx="12"/>
          </p:nvPr>
        </p:nvSpPr>
        <p:spPr/>
        <p:txBody>
          <a:bodyPr/>
          <a:lstStyle/>
          <a:p>
            <a:fld id="{4122AFC5-5271-4758-ADD7-CCF8E7DCBE03}" type="slidenum">
              <a:rPr lang="en-IN" smtClean="0"/>
              <a:t>7</a:t>
            </a:fld>
            <a:endParaRPr lang="en-IN"/>
          </a:p>
        </p:txBody>
      </p:sp>
    </p:spTree>
    <p:extLst>
      <p:ext uri="{BB962C8B-B14F-4D97-AF65-F5344CB8AC3E}">
        <p14:creationId xmlns:p14="http://schemas.microsoft.com/office/powerpoint/2010/main" val="244673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80B9-C681-EFD2-47E4-17669328AF72}"/>
              </a:ext>
            </a:extLst>
          </p:cNvPr>
          <p:cNvSpPr>
            <a:spLocks noGrp="1"/>
          </p:cNvSpPr>
          <p:nvPr>
            <p:ph type="title"/>
          </p:nvPr>
        </p:nvSpPr>
        <p:spPr>
          <a:xfrm>
            <a:off x="191392" y="176524"/>
            <a:ext cx="8596668" cy="1320800"/>
          </a:xfrm>
        </p:spPr>
        <p:txBody>
          <a:bodyPr>
            <a:normAutofit fontScale="90000"/>
          </a:bodyPr>
          <a:lstStyle/>
          <a:p>
            <a:r>
              <a:rPr lang="en-US" sz="3200" dirty="0">
                <a:solidFill>
                  <a:schemeClr val="tx1"/>
                </a:solidFill>
              </a:rPr>
              <a:t>Sample input/output:</a:t>
            </a:r>
            <a:br>
              <a:rPr lang="en-US" sz="3200" b="1" dirty="0">
                <a:solidFill>
                  <a:schemeClr val="tx1"/>
                </a:solidFill>
              </a:rPr>
            </a:br>
            <a:br>
              <a:rPr lang="en-US" sz="3200" b="1" dirty="0">
                <a:solidFill>
                  <a:schemeClr val="tx1"/>
                </a:solidFill>
              </a:rPr>
            </a:br>
            <a:endParaRPr lang="en-IN" sz="3200" b="1" dirty="0">
              <a:solidFill>
                <a:schemeClr val="tx1"/>
              </a:solidFill>
            </a:endParaRPr>
          </a:p>
        </p:txBody>
      </p:sp>
      <p:sp>
        <p:nvSpPr>
          <p:cNvPr id="4" name="Slide Number Placeholder 3">
            <a:extLst>
              <a:ext uri="{FF2B5EF4-FFF2-40B4-BE49-F238E27FC236}">
                <a16:creationId xmlns:a16="http://schemas.microsoft.com/office/drawing/2014/main" id="{DF587A27-C8B9-1E7F-C025-16563229B7BA}"/>
              </a:ext>
            </a:extLst>
          </p:cNvPr>
          <p:cNvSpPr>
            <a:spLocks noGrp="1"/>
          </p:cNvSpPr>
          <p:nvPr>
            <p:ph type="sldNum" sz="quarter" idx="12"/>
          </p:nvPr>
        </p:nvSpPr>
        <p:spPr/>
        <p:txBody>
          <a:bodyPr/>
          <a:lstStyle/>
          <a:p>
            <a:fld id="{4122AFC5-5271-4758-ADD7-CCF8E7DCBE03}" type="slidenum">
              <a:rPr lang="en-IN" smtClean="0"/>
              <a:t>8</a:t>
            </a:fld>
            <a:endParaRPr lang="en-IN"/>
          </a:p>
        </p:txBody>
      </p:sp>
      <p:pic>
        <p:nvPicPr>
          <p:cNvPr id="3" name="Picture 2">
            <a:extLst>
              <a:ext uri="{FF2B5EF4-FFF2-40B4-BE49-F238E27FC236}">
                <a16:creationId xmlns:a16="http://schemas.microsoft.com/office/drawing/2014/main" id="{67DB1E21-96EB-E999-C743-D818A868C63F}"/>
              </a:ext>
            </a:extLst>
          </p:cNvPr>
          <p:cNvPicPr>
            <a:picLocks noChangeAspect="1"/>
          </p:cNvPicPr>
          <p:nvPr/>
        </p:nvPicPr>
        <p:blipFill>
          <a:blip r:embed="rId2"/>
          <a:stretch>
            <a:fillRect/>
          </a:stretch>
        </p:blipFill>
        <p:spPr>
          <a:xfrm>
            <a:off x="1391611" y="763012"/>
            <a:ext cx="7617036" cy="5779795"/>
          </a:xfrm>
          <a:prstGeom prst="rect">
            <a:avLst/>
          </a:prstGeom>
        </p:spPr>
      </p:pic>
    </p:spTree>
    <p:extLst>
      <p:ext uri="{BB962C8B-B14F-4D97-AF65-F5344CB8AC3E}">
        <p14:creationId xmlns:p14="http://schemas.microsoft.com/office/powerpoint/2010/main" val="399442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427</TotalTime>
  <Words>889</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Trebuchet MS</vt:lpstr>
      <vt:lpstr>Wingdings 3</vt:lpstr>
      <vt:lpstr>Facet</vt:lpstr>
      <vt:lpstr>PowerPoint Presentation</vt:lpstr>
      <vt:lpstr>PowerPoint Presentation</vt:lpstr>
      <vt:lpstr>Helper functions:</vt:lpstr>
      <vt:lpstr>GF (Galois Field) Multiplication:</vt:lpstr>
      <vt:lpstr>Methods used:</vt:lpstr>
      <vt:lpstr>AES Encryption process</vt:lpstr>
      <vt:lpstr>AES Decryption process</vt:lpstr>
      <vt:lpstr>Sample input/output: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 HP</dc:creator>
  <cp:lastModifiedBy>Laptop HP</cp:lastModifiedBy>
  <cp:revision>9</cp:revision>
  <dcterms:created xsi:type="dcterms:W3CDTF">2024-01-30T14:58:55Z</dcterms:created>
  <dcterms:modified xsi:type="dcterms:W3CDTF">2024-02-22T16:20:11Z</dcterms:modified>
</cp:coreProperties>
</file>