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1981FA-B56C-42E1-9638-AF3F9211A77D}" type="datetimeFigureOut">
              <a:rPr lang="en-IN" smtClean="0"/>
              <a:t>29-12-2023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rIns="45720"/>
          <a:lstStyle/>
          <a:p>
            <a:fld id="{4D8571F7-2B3F-4069-BEB2-7023D18E0EF6}" type="slidenum">
              <a:rPr lang="en-IN" smtClean="0"/>
              <a:t>‹#›</a:t>
            </a:fld>
            <a:endParaRPr lang="en-IN"/>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778017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1981FA-B56C-42E1-9638-AF3F9211A77D}" type="datetimeFigureOut">
              <a:rPr lang="en-IN" smtClean="0"/>
              <a:t>29-12-2023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8571F7-2B3F-4069-BEB2-7023D18E0EF6}" type="slidenum">
              <a:rPr lang="en-IN" smtClean="0"/>
              <a:t>‹#›</a:t>
            </a:fld>
            <a:endParaRPr lang="en-IN"/>
          </a:p>
        </p:txBody>
      </p:sp>
    </p:spTree>
    <p:extLst>
      <p:ext uri="{BB962C8B-B14F-4D97-AF65-F5344CB8AC3E}">
        <p14:creationId xmlns:p14="http://schemas.microsoft.com/office/powerpoint/2010/main" val="2154446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1981FA-B56C-42E1-9638-AF3F9211A77D}" type="datetimeFigureOut">
              <a:rPr lang="en-IN" smtClean="0"/>
              <a:t>29-12-2023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8571F7-2B3F-4069-BEB2-7023D18E0EF6}" type="slidenum">
              <a:rPr lang="en-IN" smtClean="0"/>
              <a:t>‹#›</a:t>
            </a:fld>
            <a:endParaRPr lang="en-IN"/>
          </a:p>
        </p:txBody>
      </p:sp>
    </p:spTree>
    <p:extLst>
      <p:ext uri="{BB962C8B-B14F-4D97-AF65-F5344CB8AC3E}">
        <p14:creationId xmlns:p14="http://schemas.microsoft.com/office/powerpoint/2010/main" val="982316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1981FA-B56C-42E1-9638-AF3F9211A77D}" type="datetimeFigureOut">
              <a:rPr lang="en-IN" smtClean="0"/>
              <a:t>29-12-2023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8571F7-2B3F-4069-BEB2-7023D18E0EF6}" type="slidenum">
              <a:rPr lang="en-IN" smtClean="0"/>
              <a:t>‹#›</a:t>
            </a:fld>
            <a:endParaRPr lang="en-IN"/>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88305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1981FA-B56C-42E1-9638-AF3F9211A77D}" type="datetimeFigureOut">
              <a:rPr lang="en-IN" smtClean="0"/>
              <a:t>29-12-2023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8571F7-2B3F-4069-BEB2-7023D18E0EF6}" type="slidenum">
              <a:rPr lang="en-IN" smtClean="0"/>
              <a:t>‹#›</a:t>
            </a:fld>
            <a:endParaRPr lang="en-IN"/>
          </a:p>
        </p:txBody>
      </p:sp>
    </p:spTree>
    <p:extLst>
      <p:ext uri="{BB962C8B-B14F-4D97-AF65-F5344CB8AC3E}">
        <p14:creationId xmlns:p14="http://schemas.microsoft.com/office/powerpoint/2010/main" val="2436472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1981FA-B56C-42E1-9638-AF3F9211A77D}" type="datetimeFigureOut">
              <a:rPr lang="en-IN" smtClean="0"/>
              <a:t>29-12-2023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8571F7-2B3F-4069-BEB2-7023D18E0EF6}" type="slidenum">
              <a:rPr lang="en-IN" smtClean="0"/>
              <a:t>‹#›</a:t>
            </a:fld>
            <a:endParaRPr lang="en-IN"/>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589492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1981FA-B56C-42E1-9638-AF3F9211A77D}" type="datetimeFigureOut">
              <a:rPr lang="en-IN" smtClean="0"/>
              <a:t>29-12-2023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8571F7-2B3F-4069-BEB2-7023D18E0EF6}" type="slidenum">
              <a:rPr lang="en-IN" smtClean="0"/>
              <a:t>‹#›</a:t>
            </a:fld>
            <a:endParaRPr lang="en-IN"/>
          </a:p>
        </p:txBody>
      </p:sp>
    </p:spTree>
    <p:extLst>
      <p:ext uri="{BB962C8B-B14F-4D97-AF65-F5344CB8AC3E}">
        <p14:creationId xmlns:p14="http://schemas.microsoft.com/office/powerpoint/2010/main" val="270227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1981FA-B56C-42E1-9638-AF3F9211A77D}" type="datetimeFigureOut">
              <a:rPr lang="en-IN" smtClean="0"/>
              <a:t>29-12-2023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8571F7-2B3F-4069-BEB2-7023D18E0EF6}" type="slidenum">
              <a:rPr lang="en-IN" smtClean="0"/>
              <a:t>‹#›</a:t>
            </a:fld>
            <a:endParaRPr lang="en-IN"/>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400166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91981FA-B56C-42E1-9638-AF3F9211A77D}" type="datetimeFigureOut">
              <a:rPr lang="en-IN" smtClean="0"/>
              <a:t>29-12-2023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8571F7-2B3F-4069-BEB2-7023D18E0EF6}" type="slidenum">
              <a:rPr lang="en-IN" smtClean="0"/>
              <a:t>‹#›</a:t>
            </a:fld>
            <a:endParaRPr lang="en-IN"/>
          </a:p>
        </p:txBody>
      </p:sp>
    </p:spTree>
    <p:extLst>
      <p:ext uri="{BB962C8B-B14F-4D97-AF65-F5344CB8AC3E}">
        <p14:creationId xmlns:p14="http://schemas.microsoft.com/office/powerpoint/2010/main" val="2298302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1981FA-B56C-42E1-9638-AF3F9211A77D}" type="datetimeFigureOut">
              <a:rPr lang="en-IN" smtClean="0"/>
              <a:t>29-12-2023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8571F7-2B3F-4069-BEB2-7023D18E0EF6}" type="slidenum">
              <a:rPr lang="en-IN" smtClean="0"/>
              <a:t>‹#›</a:t>
            </a:fld>
            <a:endParaRPr lang="en-IN"/>
          </a:p>
        </p:txBody>
      </p:sp>
    </p:spTree>
    <p:extLst>
      <p:ext uri="{BB962C8B-B14F-4D97-AF65-F5344CB8AC3E}">
        <p14:creationId xmlns:p14="http://schemas.microsoft.com/office/powerpoint/2010/main" val="4002370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1981FA-B56C-42E1-9638-AF3F9211A77D}" type="datetimeFigureOut">
              <a:rPr lang="en-IN" smtClean="0"/>
              <a:t>29-12-2023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8571F7-2B3F-4069-BEB2-7023D18E0EF6}" type="slidenum">
              <a:rPr lang="en-IN" smtClean="0"/>
              <a:t>‹#›</a:t>
            </a:fld>
            <a:endParaRPr lang="en-IN"/>
          </a:p>
        </p:txBody>
      </p:sp>
    </p:spTree>
    <p:extLst>
      <p:ext uri="{BB962C8B-B14F-4D97-AF65-F5344CB8AC3E}">
        <p14:creationId xmlns:p14="http://schemas.microsoft.com/office/powerpoint/2010/main" val="2182807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291981FA-B56C-42E1-9638-AF3F9211A77D}" type="datetimeFigureOut">
              <a:rPr lang="en-IN" smtClean="0"/>
              <a:t>29-12-2023</a:t>
            </a:fld>
            <a:endParaRPr lang="en-IN"/>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4D8571F7-2B3F-4069-BEB2-7023D18E0EF6}" type="slidenum">
              <a:rPr lang="en-IN" smtClean="0"/>
              <a:t>‹#›</a:t>
            </a:fld>
            <a:endParaRPr lang="en-IN"/>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2389378"/>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4032A74-2C01-F13B-F533-BF567BEDCE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4530" y="2654423"/>
            <a:ext cx="7297445" cy="2975314"/>
          </a:xfrm>
          <a:prstGeom prst="rect">
            <a:avLst/>
          </a:prstGeom>
          <a:effectLst>
            <a:glow rad="12700">
              <a:schemeClr val="accent1">
                <a:alpha val="93000"/>
              </a:schemeClr>
            </a:glow>
            <a:softEdge rad="165100"/>
          </a:effectLst>
        </p:spPr>
      </p:pic>
      <p:sp>
        <p:nvSpPr>
          <p:cNvPr id="11" name="TextBox 10">
            <a:extLst>
              <a:ext uri="{FF2B5EF4-FFF2-40B4-BE49-F238E27FC236}">
                <a16:creationId xmlns:a16="http://schemas.microsoft.com/office/drawing/2014/main" id="{C043BA6F-F082-6130-5A40-07CA26DB51EE}"/>
              </a:ext>
            </a:extLst>
          </p:cNvPr>
          <p:cNvSpPr txBox="1"/>
          <p:nvPr/>
        </p:nvSpPr>
        <p:spPr>
          <a:xfrm>
            <a:off x="1174072" y="695603"/>
            <a:ext cx="7598362" cy="769441"/>
          </a:xfrm>
          <a:prstGeom prst="rect">
            <a:avLst/>
          </a:prstGeom>
          <a:noFill/>
        </p:spPr>
        <p:txBody>
          <a:bodyPr wrap="square">
            <a:spAutoFit/>
          </a:bodyPr>
          <a:lstStyle/>
          <a:p>
            <a:r>
              <a:rPr lang="en-IN" sz="4400" b="1" dirty="0"/>
              <a:t>Online Reservation System</a:t>
            </a:r>
          </a:p>
        </p:txBody>
      </p:sp>
    </p:spTree>
    <p:extLst>
      <p:ext uri="{BB962C8B-B14F-4D97-AF65-F5344CB8AC3E}">
        <p14:creationId xmlns:p14="http://schemas.microsoft.com/office/powerpoint/2010/main" val="3700523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88ED0-707D-CC13-8707-8684E1EE9993}"/>
              </a:ext>
            </a:extLst>
          </p:cNvPr>
          <p:cNvSpPr>
            <a:spLocks noGrp="1"/>
          </p:cNvSpPr>
          <p:nvPr>
            <p:ph type="title"/>
          </p:nvPr>
        </p:nvSpPr>
        <p:spPr>
          <a:xfrm>
            <a:off x="1526959" y="1194167"/>
            <a:ext cx="9534617" cy="5348134"/>
          </a:xfrm>
        </p:spPr>
        <p:txBody>
          <a:bodyPr>
            <a:normAutofit/>
          </a:bodyPr>
          <a:lstStyle/>
          <a:p>
            <a:pPr algn="l"/>
            <a:br>
              <a:rPr lang="en-IN" sz="1800" dirty="0"/>
            </a:br>
            <a:br>
              <a:rPr lang="en-IN" sz="1800" dirty="0"/>
            </a:br>
            <a:r>
              <a:rPr lang="en-IN" sz="1800" dirty="0"/>
              <a:t>It helps user to register the required number of members for each unique user id.</a:t>
            </a:r>
            <a:br>
              <a:rPr lang="en-IN" sz="1800" dirty="0"/>
            </a:br>
            <a:br>
              <a:rPr lang="en-IN" sz="1800" dirty="0"/>
            </a:br>
            <a:r>
              <a:rPr lang="en-IN" sz="1800" dirty="0"/>
              <a:t>Here user will be provided with 3 options at the starting-</a:t>
            </a:r>
            <a:br>
              <a:rPr lang="en-IN" sz="1800" dirty="0"/>
            </a:br>
            <a:br>
              <a:rPr lang="en-IN" sz="1800" dirty="0"/>
            </a:br>
            <a:r>
              <a:rPr lang="en-IN" sz="1800" dirty="0"/>
              <a:t>1. New Registration</a:t>
            </a:r>
            <a:br>
              <a:rPr lang="en-IN" sz="1800" dirty="0"/>
            </a:br>
            <a:r>
              <a:rPr lang="en-IN" sz="1800" dirty="0"/>
              <a:t>2. View your Registration</a:t>
            </a:r>
            <a:br>
              <a:rPr lang="en-IN" sz="1800" dirty="0"/>
            </a:br>
            <a:r>
              <a:rPr lang="en-IN" sz="1800" dirty="0"/>
              <a:t>3. Cancel Registration</a:t>
            </a:r>
            <a:br>
              <a:rPr lang="en-IN" sz="1800" dirty="0"/>
            </a:br>
            <a:br>
              <a:rPr lang="en-IN" sz="1800" dirty="0"/>
            </a:br>
            <a:br>
              <a:rPr lang="en-IN" sz="1800" dirty="0"/>
            </a:br>
            <a:r>
              <a:rPr lang="en-IN" sz="1800" dirty="0">
                <a:solidFill>
                  <a:srgbClr val="92D050"/>
                </a:solidFill>
              </a:rPr>
              <a:t>                                                   </a:t>
            </a:r>
            <a:r>
              <a:rPr lang="en-IN" sz="2000" dirty="0">
                <a:solidFill>
                  <a:srgbClr val="92D050"/>
                </a:solidFill>
              </a:rPr>
              <a:t> </a:t>
            </a:r>
            <a:r>
              <a:rPr lang="en-IN" sz="2000" b="1" dirty="0">
                <a:solidFill>
                  <a:srgbClr val="92D050"/>
                </a:solidFill>
              </a:rPr>
              <a:t>New Registration</a:t>
            </a:r>
            <a:br>
              <a:rPr lang="en-IN" sz="1800" b="1" u="sng" dirty="0"/>
            </a:br>
            <a:br>
              <a:rPr lang="en-IN" sz="1800" dirty="0"/>
            </a:br>
            <a:r>
              <a:rPr lang="en-IN" sz="1800" dirty="0"/>
              <a:t>=&gt; Here the User will be able to enter the details of required number of members and after the successful registration the user will be provided with a unique register id through which the user will be able to view the registration details.</a:t>
            </a:r>
            <a:br>
              <a:rPr lang="en-IN" sz="1800" dirty="0"/>
            </a:br>
            <a:br>
              <a:rPr lang="en-IN" sz="1600" dirty="0"/>
            </a:br>
            <a:endParaRPr lang="en-IN" sz="1600" dirty="0"/>
          </a:p>
        </p:txBody>
      </p:sp>
      <p:sp>
        <p:nvSpPr>
          <p:cNvPr id="3" name="Text Placeholder 2">
            <a:extLst>
              <a:ext uri="{FF2B5EF4-FFF2-40B4-BE49-F238E27FC236}">
                <a16:creationId xmlns:a16="http://schemas.microsoft.com/office/drawing/2014/main" id="{39E5A544-11D6-9991-8AB1-305C7E11AF24}"/>
              </a:ext>
            </a:extLst>
          </p:cNvPr>
          <p:cNvSpPr>
            <a:spLocks noGrp="1"/>
          </p:cNvSpPr>
          <p:nvPr>
            <p:ph type="body" idx="1"/>
          </p:nvPr>
        </p:nvSpPr>
        <p:spPr>
          <a:xfrm>
            <a:off x="2200034" y="315699"/>
            <a:ext cx="7791931" cy="878468"/>
          </a:xfrm>
        </p:spPr>
        <p:txBody>
          <a:bodyPr anchor="t">
            <a:normAutofit/>
          </a:bodyPr>
          <a:lstStyle/>
          <a:p>
            <a:pPr algn="ctr"/>
            <a:r>
              <a:rPr lang="en-IN" sz="4400" b="1" u="sng" dirty="0">
                <a:solidFill>
                  <a:srgbClr val="92D050"/>
                </a:solidFill>
                <a:latin typeface="Bookman Old Style" panose="02050604050505020204" pitchFamily="18" charset="0"/>
              </a:rPr>
              <a:t>Working</a:t>
            </a:r>
          </a:p>
        </p:txBody>
      </p:sp>
    </p:spTree>
    <p:extLst>
      <p:ext uri="{BB962C8B-B14F-4D97-AF65-F5344CB8AC3E}">
        <p14:creationId xmlns:p14="http://schemas.microsoft.com/office/powerpoint/2010/main" val="1593074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34791-0C36-EB90-1F98-FB4692ECAB7A}"/>
              </a:ext>
            </a:extLst>
          </p:cNvPr>
          <p:cNvSpPr>
            <a:spLocks noGrp="1"/>
          </p:cNvSpPr>
          <p:nvPr>
            <p:ph type="title"/>
          </p:nvPr>
        </p:nvSpPr>
        <p:spPr>
          <a:xfrm>
            <a:off x="1340528" y="270888"/>
            <a:ext cx="9951867" cy="6289709"/>
          </a:xfrm>
        </p:spPr>
        <p:txBody>
          <a:bodyPr>
            <a:normAutofit/>
          </a:bodyPr>
          <a:lstStyle/>
          <a:p>
            <a:pPr algn="l"/>
            <a:r>
              <a:rPr lang="en-IN" sz="2000" dirty="0"/>
              <a:t>                                                </a:t>
            </a:r>
            <a:br>
              <a:rPr lang="en-IN" sz="2000" dirty="0"/>
            </a:br>
            <a:r>
              <a:rPr lang="en-IN" sz="2000" dirty="0"/>
              <a:t>                                                 </a:t>
            </a:r>
            <a:r>
              <a:rPr lang="en-IN" sz="2000" b="1" dirty="0">
                <a:solidFill>
                  <a:srgbClr val="92D050"/>
                </a:solidFill>
              </a:rPr>
              <a:t>View Your Registration</a:t>
            </a:r>
            <a:br>
              <a:rPr lang="en-IN" sz="2400" b="1" u="sng" dirty="0">
                <a:solidFill>
                  <a:srgbClr val="92D050"/>
                </a:solidFill>
              </a:rPr>
            </a:br>
            <a:br>
              <a:rPr lang="en-IN" sz="2400" b="1" u="sng" dirty="0">
                <a:solidFill>
                  <a:srgbClr val="92D050"/>
                </a:solidFill>
              </a:rPr>
            </a:br>
            <a:r>
              <a:rPr lang="en-IN" sz="1800" dirty="0"/>
              <a:t>=&gt;  Here the user will be asked about the user’s registered is which the user will was given during the time of the registration and if the id provided by the user is correct then the user will receive the corresponding details.</a:t>
            </a:r>
            <a:r>
              <a:rPr lang="en-IN" sz="1800" b="1" dirty="0">
                <a:solidFill>
                  <a:srgbClr val="92D050"/>
                </a:solidFill>
              </a:rPr>
              <a:t>                                       </a:t>
            </a:r>
            <a:br>
              <a:rPr lang="en-IN" sz="2400" b="1" dirty="0">
                <a:solidFill>
                  <a:srgbClr val="92D050"/>
                </a:solidFill>
              </a:rPr>
            </a:br>
            <a:br>
              <a:rPr lang="en-IN" sz="2400" b="1" dirty="0">
                <a:solidFill>
                  <a:srgbClr val="92D050"/>
                </a:solidFill>
              </a:rPr>
            </a:br>
            <a:br>
              <a:rPr lang="en-IN" sz="2400" b="1" dirty="0">
                <a:solidFill>
                  <a:srgbClr val="92D050"/>
                </a:solidFill>
              </a:rPr>
            </a:br>
            <a:r>
              <a:rPr lang="en-IN" sz="2400" b="1" dirty="0">
                <a:solidFill>
                  <a:srgbClr val="92D050"/>
                </a:solidFill>
              </a:rPr>
              <a:t>                                          </a:t>
            </a:r>
            <a:r>
              <a:rPr lang="en-IN" sz="2000" b="1" dirty="0">
                <a:solidFill>
                  <a:srgbClr val="92D050"/>
                </a:solidFill>
              </a:rPr>
              <a:t>Cancel Registration</a:t>
            </a:r>
            <a:br>
              <a:rPr lang="en-IN" sz="2400" b="1" dirty="0">
                <a:solidFill>
                  <a:srgbClr val="92D050"/>
                </a:solidFill>
              </a:rPr>
            </a:br>
            <a:br>
              <a:rPr lang="en-IN" sz="2400" b="1" dirty="0">
                <a:solidFill>
                  <a:srgbClr val="92D050"/>
                </a:solidFill>
              </a:rPr>
            </a:br>
            <a:r>
              <a:rPr lang="en-IN" sz="1600" dirty="0"/>
              <a:t>=&gt; </a:t>
            </a:r>
            <a:r>
              <a:rPr lang="en-IN" sz="1800" dirty="0"/>
              <a:t>Here the user will be able to cancel the registration on the user’s request. The user will provide the user unique registered id through which all the registration related to that id will be deleted.</a:t>
            </a:r>
          </a:p>
        </p:txBody>
      </p:sp>
    </p:spTree>
    <p:extLst>
      <p:ext uri="{BB962C8B-B14F-4D97-AF65-F5344CB8AC3E}">
        <p14:creationId xmlns:p14="http://schemas.microsoft.com/office/powerpoint/2010/main" val="3366487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A54E1-6065-74F0-49BB-031309CE0811}"/>
              </a:ext>
            </a:extLst>
          </p:cNvPr>
          <p:cNvSpPr>
            <a:spLocks noGrp="1"/>
          </p:cNvSpPr>
          <p:nvPr>
            <p:ph type="title"/>
          </p:nvPr>
        </p:nvSpPr>
        <p:spPr>
          <a:xfrm>
            <a:off x="1509205" y="1451618"/>
            <a:ext cx="9286042" cy="4993569"/>
          </a:xfrm>
        </p:spPr>
        <p:txBody>
          <a:bodyPr>
            <a:noAutofit/>
          </a:bodyPr>
          <a:lstStyle/>
          <a:p>
            <a:pPr algn="l"/>
            <a:r>
              <a:rPr lang="en-US" sz="1600" i="0" u="sng" dirty="0">
                <a:effectLst/>
                <a:latin typeface="Söhne"/>
              </a:rPr>
              <a:t>User Authentication:</a:t>
            </a:r>
            <a:br>
              <a:rPr lang="en-US" sz="1600" b="1" i="0" dirty="0">
                <a:effectLst/>
                <a:latin typeface="Söhne"/>
              </a:rPr>
            </a:br>
            <a:r>
              <a:rPr lang="en-US" sz="1600" i="0" dirty="0">
                <a:effectLst/>
                <a:latin typeface="Söhne"/>
              </a:rPr>
              <a:t>User registration and login functionality to manage user accounts and access reservations.</a:t>
            </a:r>
            <a:br>
              <a:rPr lang="en-US" sz="1600" i="0" dirty="0">
                <a:effectLst/>
                <a:latin typeface="Söhne"/>
              </a:rPr>
            </a:br>
            <a:br>
              <a:rPr lang="en-US" sz="1600" i="0" dirty="0">
                <a:effectLst/>
                <a:latin typeface="Söhne"/>
              </a:rPr>
            </a:br>
            <a:r>
              <a:rPr lang="en-US" sz="1600" b="1" i="0" u="sng" dirty="0">
                <a:effectLst/>
                <a:latin typeface="Söhne"/>
              </a:rPr>
              <a:t>Search and Availability:</a:t>
            </a:r>
            <a:br>
              <a:rPr lang="en-US" sz="1600" b="0" i="0" dirty="0">
                <a:effectLst/>
                <a:latin typeface="Söhne"/>
              </a:rPr>
            </a:br>
            <a:r>
              <a:rPr lang="en-US" sz="1600" b="0" i="0" dirty="0">
                <a:effectLst/>
                <a:latin typeface="Söhne"/>
              </a:rPr>
              <a:t>A search interface that enables users to check the availability of services, such as hotel rooms, flights, rental cars, tables at restaurants, etc.</a:t>
            </a:r>
            <a:br>
              <a:rPr lang="en-US" sz="1600" b="0" i="0" dirty="0">
                <a:effectLst/>
                <a:latin typeface="Söhne"/>
              </a:rPr>
            </a:br>
            <a:br>
              <a:rPr lang="en-US" sz="1600" b="0" i="0" dirty="0">
                <a:effectLst/>
                <a:latin typeface="Söhne"/>
              </a:rPr>
            </a:br>
            <a:r>
              <a:rPr lang="en-US" sz="1600" b="1" i="0" u="sng" dirty="0">
                <a:effectLst/>
                <a:latin typeface="Söhne"/>
              </a:rPr>
              <a:t>Booking and Reservation:</a:t>
            </a:r>
            <a:br>
              <a:rPr lang="en-US" sz="1600" b="0" i="0" dirty="0">
                <a:effectLst/>
                <a:latin typeface="Söhne"/>
              </a:rPr>
            </a:br>
            <a:r>
              <a:rPr lang="en-US" sz="1600" b="0" i="0" dirty="0">
                <a:effectLst/>
                <a:latin typeface="Söhne"/>
              </a:rPr>
              <a:t>User-friendly booking forms to facilitate the reservation process.</a:t>
            </a:r>
            <a:br>
              <a:rPr lang="en-US" sz="1600" b="0" i="0" dirty="0">
                <a:effectLst/>
                <a:latin typeface="Söhne"/>
              </a:rPr>
            </a:br>
            <a:br>
              <a:rPr lang="en-US" sz="1600" b="0" i="0" dirty="0">
                <a:effectLst/>
                <a:latin typeface="Söhne"/>
              </a:rPr>
            </a:br>
            <a:r>
              <a:rPr lang="en-US" sz="1600" b="1" i="0" u="sng" dirty="0">
                <a:effectLst/>
                <a:latin typeface="Söhne"/>
              </a:rPr>
              <a:t>Inventory Management:</a:t>
            </a:r>
            <a:br>
              <a:rPr lang="en-US" sz="1600" b="0" i="0" u="sng" dirty="0">
                <a:effectLst/>
                <a:latin typeface="Söhne"/>
              </a:rPr>
            </a:br>
            <a:r>
              <a:rPr lang="en-US" sz="1600" b="0" i="0" dirty="0">
                <a:effectLst/>
                <a:latin typeface="Söhne"/>
              </a:rPr>
              <a:t>Real-time inventory tracking to prevent overbooking.</a:t>
            </a:r>
            <a:br>
              <a:rPr lang="en-US" sz="1600" b="0" i="0" dirty="0">
                <a:effectLst/>
                <a:latin typeface="Söhne"/>
              </a:rPr>
            </a:br>
            <a:r>
              <a:rPr lang="en-US" sz="1600" b="0" i="0" dirty="0">
                <a:effectLst/>
                <a:latin typeface="Söhne"/>
              </a:rPr>
              <a:t>Automatic updates of availability based on reservations.</a:t>
            </a:r>
            <a:br>
              <a:rPr lang="en-US" sz="1600" b="0" i="0" dirty="0">
                <a:effectLst/>
                <a:latin typeface="Söhne"/>
              </a:rPr>
            </a:br>
            <a:br>
              <a:rPr lang="en-US" sz="1600" b="0" i="0" dirty="0">
                <a:effectLst/>
                <a:latin typeface="Söhne"/>
              </a:rPr>
            </a:br>
            <a:r>
              <a:rPr lang="en-US" sz="1600" b="1" i="0" u="sng" dirty="0">
                <a:effectLst/>
                <a:latin typeface="Söhne"/>
              </a:rPr>
              <a:t>User Profiles and Preferences:</a:t>
            </a:r>
            <a:br>
              <a:rPr lang="en-US" sz="1600" b="0" i="0" dirty="0">
                <a:effectLst/>
                <a:latin typeface="Söhne"/>
              </a:rPr>
            </a:br>
            <a:r>
              <a:rPr lang="en-US" sz="1600" b="0" i="0" dirty="0">
                <a:effectLst/>
                <a:latin typeface="Söhne"/>
              </a:rPr>
              <a:t>User profiles where customers can manage their information, preferences, and view their booking history.</a:t>
            </a:r>
            <a:br>
              <a:rPr lang="en-US" sz="1600" b="0" i="0" dirty="0">
                <a:effectLst/>
                <a:latin typeface="Söhne"/>
              </a:rPr>
            </a:br>
            <a:br>
              <a:rPr lang="en-US" sz="1600" b="0" i="0" dirty="0">
                <a:effectLst/>
                <a:latin typeface="Söhne"/>
              </a:rPr>
            </a:br>
            <a:r>
              <a:rPr lang="en-US" sz="1800" b="1" i="0" u="sng" dirty="0">
                <a:effectLst/>
                <a:latin typeface="Söhne"/>
              </a:rPr>
              <a:t>Mobile Responsiveness:</a:t>
            </a:r>
            <a:br>
              <a:rPr lang="en-US" sz="1800" b="0" i="0" dirty="0">
                <a:effectLst/>
                <a:latin typeface="Söhne"/>
              </a:rPr>
            </a:br>
            <a:r>
              <a:rPr lang="en-US" sz="1800" b="0" i="0" dirty="0">
                <a:effectLst/>
                <a:latin typeface="Söhne"/>
              </a:rPr>
              <a:t>Support for mobile devices to allow users to make reservations on the go.</a:t>
            </a:r>
            <a:br>
              <a:rPr lang="en-US" sz="1800" b="0" i="0" dirty="0">
                <a:effectLst/>
                <a:latin typeface="Söhne"/>
              </a:rPr>
            </a:br>
            <a:br>
              <a:rPr lang="en-US" sz="1600" b="0" i="0" dirty="0">
                <a:effectLst/>
                <a:latin typeface="Söhne"/>
              </a:rPr>
            </a:br>
            <a:endParaRPr lang="en-IN" sz="1600" dirty="0"/>
          </a:p>
        </p:txBody>
      </p:sp>
      <p:sp>
        <p:nvSpPr>
          <p:cNvPr id="3" name="Text Placeholder 2">
            <a:extLst>
              <a:ext uri="{FF2B5EF4-FFF2-40B4-BE49-F238E27FC236}">
                <a16:creationId xmlns:a16="http://schemas.microsoft.com/office/drawing/2014/main" id="{EC075143-01D7-187F-D79E-D57577F1D0DA}"/>
              </a:ext>
            </a:extLst>
          </p:cNvPr>
          <p:cNvSpPr>
            <a:spLocks noGrp="1"/>
          </p:cNvSpPr>
          <p:nvPr>
            <p:ph type="body" idx="1"/>
          </p:nvPr>
        </p:nvSpPr>
        <p:spPr>
          <a:xfrm>
            <a:off x="2117021" y="342332"/>
            <a:ext cx="7791931" cy="878468"/>
          </a:xfrm>
        </p:spPr>
        <p:txBody>
          <a:bodyPr anchor="t">
            <a:normAutofit/>
          </a:bodyPr>
          <a:lstStyle/>
          <a:p>
            <a:pPr algn="ctr"/>
            <a:r>
              <a:rPr lang="en-IN" sz="3600" b="1" u="sng" dirty="0">
                <a:solidFill>
                  <a:srgbClr val="92D050"/>
                </a:solidFill>
              </a:rPr>
              <a:t>Uses</a:t>
            </a:r>
          </a:p>
        </p:txBody>
      </p:sp>
    </p:spTree>
    <p:extLst>
      <p:ext uri="{BB962C8B-B14F-4D97-AF65-F5344CB8AC3E}">
        <p14:creationId xmlns:p14="http://schemas.microsoft.com/office/powerpoint/2010/main" val="1800975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88EE6-A1DC-EDA2-7BBF-CB8B8B8BADC3}"/>
              </a:ext>
            </a:extLst>
          </p:cNvPr>
          <p:cNvSpPr>
            <a:spLocks noGrp="1"/>
          </p:cNvSpPr>
          <p:nvPr>
            <p:ph type="title"/>
          </p:nvPr>
        </p:nvSpPr>
        <p:spPr>
          <a:xfrm>
            <a:off x="1331650" y="1211923"/>
            <a:ext cx="9747682" cy="5446329"/>
          </a:xfrm>
        </p:spPr>
        <p:txBody>
          <a:bodyPr>
            <a:noAutofit/>
          </a:bodyPr>
          <a:lstStyle/>
          <a:p>
            <a:pPr algn="l"/>
            <a:br>
              <a:rPr lang="en-US" sz="1800" b="0" i="0" dirty="0">
                <a:effectLst/>
                <a:latin typeface="Söhne"/>
              </a:rPr>
            </a:br>
            <a:r>
              <a:rPr lang="en-US" sz="1800" b="1" i="0" u="sng" dirty="0">
                <a:effectLst/>
                <a:latin typeface="Söhne"/>
              </a:rPr>
              <a:t>Convenience for Customers</a:t>
            </a:r>
            <a:r>
              <a:rPr lang="en-US" sz="1800" b="1" i="0" dirty="0">
                <a:effectLst/>
                <a:latin typeface="Söhne"/>
              </a:rPr>
              <a:t>:</a:t>
            </a:r>
            <a:br>
              <a:rPr lang="en-US" sz="1800" b="0" i="0" dirty="0">
                <a:effectLst/>
                <a:latin typeface="Söhne"/>
              </a:rPr>
            </a:br>
            <a:r>
              <a:rPr lang="en-US" sz="1800" b="1" i="0" dirty="0">
                <a:effectLst/>
                <a:latin typeface="Söhne"/>
              </a:rPr>
              <a:t>Advantage:</a:t>
            </a:r>
            <a:r>
              <a:rPr lang="en-US" sz="1800" b="0" i="0" dirty="0">
                <a:effectLst/>
                <a:latin typeface="Söhne"/>
              </a:rPr>
              <a:t> Users can make reservations anytime, anywhere, eliminating the need for physical presence or phone calls.</a:t>
            </a:r>
            <a:br>
              <a:rPr lang="en-US" sz="1800" b="0" i="0" dirty="0">
                <a:effectLst/>
                <a:latin typeface="Söhne"/>
              </a:rPr>
            </a:br>
            <a:r>
              <a:rPr lang="en-US" sz="1800" b="1" i="0" dirty="0">
                <a:effectLst/>
                <a:latin typeface="Söhne"/>
              </a:rPr>
              <a:t>Result:</a:t>
            </a:r>
            <a:r>
              <a:rPr lang="en-US" sz="1800" b="0" i="0" dirty="0">
                <a:effectLst/>
                <a:latin typeface="Söhne"/>
              </a:rPr>
              <a:t> Increased customer satisfaction and loyalty.</a:t>
            </a:r>
            <a:br>
              <a:rPr lang="en-US" sz="1800" b="0" i="0" dirty="0">
                <a:effectLst/>
                <a:latin typeface="Söhne"/>
              </a:rPr>
            </a:br>
            <a:br>
              <a:rPr lang="en-US" sz="1800" b="0" i="0" dirty="0">
                <a:effectLst/>
                <a:latin typeface="Söhne"/>
              </a:rPr>
            </a:br>
            <a:r>
              <a:rPr lang="en-US" sz="1800" b="1" i="0" u="sng" dirty="0">
                <a:effectLst/>
                <a:latin typeface="Söhne"/>
              </a:rPr>
              <a:t>Real-Time Availability:</a:t>
            </a:r>
            <a:br>
              <a:rPr lang="en-US" sz="1800" b="0" i="0" dirty="0">
                <a:effectLst/>
                <a:latin typeface="Söhne"/>
              </a:rPr>
            </a:br>
            <a:r>
              <a:rPr lang="en-US" sz="1800" b="1" i="0" dirty="0">
                <a:effectLst/>
                <a:latin typeface="Söhne"/>
              </a:rPr>
              <a:t>Advantage:</a:t>
            </a:r>
            <a:r>
              <a:rPr lang="en-US" sz="1800" b="0" i="0" dirty="0">
                <a:effectLst/>
                <a:latin typeface="Söhne"/>
              </a:rPr>
              <a:t> Users can instantly check the availability of services or products.</a:t>
            </a:r>
            <a:br>
              <a:rPr lang="en-US" sz="1800" b="0" i="0" dirty="0">
                <a:effectLst/>
                <a:latin typeface="Söhne"/>
              </a:rPr>
            </a:br>
            <a:r>
              <a:rPr lang="en-US" sz="1800" b="1" i="0" dirty="0">
                <a:effectLst/>
                <a:latin typeface="Söhne"/>
              </a:rPr>
              <a:t>Result:</a:t>
            </a:r>
            <a:r>
              <a:rPr lang="en-US" sz="1800" b="0" i="0" dirty="0">
                <a:effectLst/>
                <a:latin typeface="Söhne"/>
              </a:rPr>
              <a:t> Improved efficiency and reduced instances of overbooking.</a:t>
            </a:r>
            <a:br>
              <a:rPr lang="en-US" sz="1800" b="0" i="0" dirty="0">
                <a:effectLst/>
                <a:latin typeface="Söhne"/>
              </a:rPr>
            </a:br>
            <a:br>
              <a:rPr lang="en-US" sz="1800" b="0" i="0" dirty="0">
                <a:effectLst/>
                <a:latin typeface="Söhne"/>
              </a:rPr>
            </a:br>
            <a:r>
              <a:rPr lang="en-US" sz="1800" b="1" i="0" u="sng" dirty="0">
                <a:effectLst/>
                <a:latin typeface="Söhne"/>
              </a:rPr>
              <a:t>Efficient Resource Management:</a:t>
            </a:r>
            <a:br>
              <a:rPr lang="en-US" sz="1800" b="0" i="0" dirty="0">
                <a:effectLst/>
                <a:latin typeface="Söhne"/>
              </a:rPr>
            </a:br>
            <a:r>
              <a:rPr lang="en-US" sz="1800" b="1" i="0" dirty="0">
                <a:effectLst/>
                <a:latin typeface="Söhne"/>
              </a:rPr>
              <a:t>Advantage:</a:t>
            </a:r>
            <a:r>
              <a:rPr lang="en-US" sz="1800" b="0" i="0" dirty="0">
                <a:effectLst/>
                <a:latin typeface="Söhne"/>
              </a:rPr>
              <a:t> Businesses can optimize their resources by managing bookings and reservations more effectively.</a:t>
            </a:r>
            <a:br>
              <a:rPr lang="en-US" sz="1800" b="0" i="0" dirty="0">
                <a:effectLst/>
                <a:latin typeface="Söhne"/>
              </a:rPr>
            </a:br>
            <a:r>
              <a:rPr lang="en-US" sz="1800" b="1" i="0" dirty="0">
                <a:effectLst/>
                <a:latin typeface="Söhne"/>
              </a:rPr>
              <a:t>Result:</a:t>
            </a:r>
            <a:r>
              <a:rPr lang="en-US" sz="1800" b="0" i="0" dirty="0">
                <a:effectLst/>
                <a:latin typeface="Söhne"/>
              </a:rPr>
              <a:t> Better utilization of staff, facilities, and equipment.</a:t>
            </a:r>
            <a:br>
              <a:rPr lang="en-US" sz="1800" b="0" i="0" dirty="0">
                <a:effectLst/>
                <a:latin typeface="Söhne"/>
              </a:rPr>
            </a:br>
            <a:br>
              <a:rPr lang="en-US" sz="1800" b="0" i="0" dirty="0">
                <a:effectLst/>
                <a:latin typeface="Söhne"/>
              </a:rPr>
            </a:br>
            <a:r>
              <a:rPr lang="en-US" sz="1800" b="1" i="0" u="sng" dirty="0">
                <a:effectLst/>
                <a:latin typeface="Söhne"/>
              </a:rPr>
              <a:t>Automation and Time Savings:</a:t>
            </a:r>
            <a:br>
              <a:rPr lang="en-US" sz="1800" b="0" i="0" dirty="0">
                <a:effectLst/>
                <a:latin typeface="Söhne"/>
              </a:rPr>
            </a:br>
            <a:r>
              <a:rPr lang="en-US" sz="1800" b="1" i="0" dirty="0">
                <a:effectLst/>
                <a:latin typeface="Söhne"/>
              </a:rPr>
              <a:t>Advantage:</a:t>
            </a:r>
            <a:r>
              <a:rPr lang="en-US" sz="1800" b="0" i="0" dirty="0">
                <a:effectLst/>
                <a:latin typeface="Söhne"/>
              </a:rPr>
              <a:t> Automated booking processes save time for both customers and businesses.</a:t>
            </a:r>
            <a:br>
              <a:rPr lang="en-US" sz="1800" b="0" i="0" dirty="0">
                <a:effectLst/>
                <a:latin typeface="Söhne"/>
              </a:rPr>
            </a:br>
            <a:r>
              <a:rPr lang="en-US" sz="1800" b="1" i="0" dirty="0">
                <a:effectLst/>
                <a:latin typeface="Söhne"/>
              </a:rPr>
              <a:t>Result:</a:t>
            </a:r>
            <a:r>
              <a:rPr lang="en-US" sz="1800" b="0" i="0" dirty="0">
                <a:effectLst/>
                <a:latin typeface="Söhne"/>
              </a:rPr>
              <a:t> Increased operational efficiency and reduced administrative workload.</a:t>
            </a:r>
            <a:br>
              <a:rPr lang="en-US" sz="1800" b="0" i="0" dirty="0">
                <a:effectLst/>
                <a:latin typeface="Söhne"/>
              </a:rPr>
            </a:br>
            <a:endParaRPr lang="en-IN" sz="1800" dirty="0"/>
          </a:p>
        </p:txBody>
      </p:sp>
      <p:sp>
        <p:nvSpPr>
          <p:cNvPr id="3" name="Text Placeholder 2">
            <a:extLst>
              <a:ext uri="{FF2B5EF4-FFF2-40B4-BE49-F238E27FC236}">
                <a16:creationId xmlns:a16="http://schemas.microsoft.com/office/drawing/2014/main" id="{A31A131B-61AE-7201-D5C7-58C3A6AE8D5C}"/>
              </a:ext>
            </a:extLst>
          </p:cNvPr>
          <p:cNvSpPr>
            <a:spLocks noGrp="1"/>
          </p:cNvSpPr>
          <p:nvPr>
            <p:ph type="body" idx="1"/>
          </p:nvPr>
        </p:nvSpPr>
        <p:spPr>
          <a:xfrm>
            <a:off x="2200034" y="333455"/>
            <a:ext cx="7791931" cy="878468"/>
          </a:xfrm>
        </p:spPr>
        <p:txBody>
          <a:bodyPr anchor="t">
            <a:normAutofit/>
          </a:bodyPr>
          <a:lstStyle/>
          <a:p>
            <a:pPr algn="ctr"/>
            <a:r>
              <a:rPr lang="en-IN" sz="3600" b="1" u="sng" dirty="0">
                <a:solidFill>
                  <a:srgbClr val="92D050"/>
                </a:solidFill>
                <a:latin typeface="Bookman Old Style" panose="02050604050505020204" pitchFamily="18" charset="0"/>
              </a:rPr>
              <a:t>Advantages</a:t>
            </a:r>
          </a:p>
        </p:txBody>
      </p:sp>
    </p:spTree>
    <p:extLst>
      <p:ext uri="{BB962C8B-B14F-4D97-AF65-F5344CB8AC3E}">
        <p14:creationId xmlns:p14="http://schemas.microsoft.com/office/powerpoint/2010/main" val="141410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D6923-BF6B-14FB-3C65-BBDE2A84A70B}"/>
              </a:ext>
            </a:extLst>
          </p:cNvPr>
          <p:cNvSpPr>
            <a:spLocks noGrp="1"/>
          </p:cNvSpPr>
          <p:nvPr>
            <p:ph type="title"/>
          </p:nvPr>
        </p:nvSpPr>
        <p:spPr>
          <a:xfrm>
            <a:off x="1712693" y="1496009"/>
            <a:ext cx="9162451" cy="5437452"/>
          </a:xfrm>
        </p:spPr>
        <p:txBody>
          <a:bodyPr>
            <a:normAutofit/>
          </a:bodyPr>
          <a:lstStyle/>
          <a:p>
            <a:pPr algn="l"/>
            <a:r>
              <a:rPr lang="en-US" sz="1800" b="1" i="0" u="sng" dirty="0">
                <a:effectLst/>
                <a:latin typeface="Söhne"/>
              </a:rPr>
              <a:t>Dependency on Technology:</a:t>
            </a:r>
            <a:br>
              <a:rPr lang="en-US" sz="1800" b="0" i="0" dirty="0">
                <a:effectLst/>
                <a:latin typeface="Söhne"/>
              </a:rPr>
            </a:br>
            <a:r>
              <a:rPr lang="en-US" sz="1800" b="1" i="0" dirty="0">
                <a:effectLst/>
                <a:latin typeface="Söhne"/>
              </a:rPr>
              <a:t>Disadvantage:</a:t>
            </a:r>
            <a:r>
              <a:rPr lang="en-US" sz="1800" b="0" i="0" dirty="0">
                <a:effectLst/>
                <a:latin typeface="Söhne"/>
              </a:rPr>
              <a:t> Technical issues or system failures can disrupt the reservation process.</a:t>
            </a:r>
            <a:br>
              <a:rPr lang="en-US" sz="1800" b="0" i="0" dirty="0">
                <a:effectLst/>
                <a:latin typeface="Söhne"/>
              </a:rPr>
            </a:br>
            <a:r>
              <a:rPr lang="en-US" sz="1800" b="1" i="0" dirty="0">
                <a:effectLst/>
                <a:latin typeface="Söhne"/>
              </a:rPr>
              <a:t>Challenge:</a:t>
            </a:r>
            <a:r>
              <a:rPr lang="en-US" sz="1800" b="0" i="0" dirty="0">
                <a:effectLst/>
                <a:latin typeface="Söhne"/>
              </a:rPr>
              <a:t> Businesses need contingency plans to handle technical glitches.</a:t>
            </a:r>
            <a:br>
              <a:rPr lang="en-US" sz="1800" b="0" i="0" dirty="0">
                <a:effectLst/>
                <a:latin typeface="Söhne"/>
              </a:rPr>
            </a:br>
            <a:br>
              <a:rPr lang="en-US" sz="1800" b="0" i="0" dirty="0">
                <a:effectLst/>
                <a:latin typeface="Söhne"/>
              </a:rPr>
            </a:br>
            <a:r>
              <a:rPr lang="en-US" sz="1800" b="1" i="0" u="sng" dirty="0">
                <a:effectLst/>
                <a:latin typeface="Söhne"/>
              </a:rPr>
              <a:t>Cost of Implementation and Maintenance:</a:t>
            </a:r>
            <a:br>
              <a:rPr lang="en-US" sz="1800" b="0" i="0" u="sng" dirty="0">
                <a:effectLst/>
                <a:latin typeface="Söhne"/>
              </a:rPr>
            </a:br>
            <a:r>
              <a:rPr lang="en-US" sz="1800" b="1" i="0" dirty="0">
                <a:effectLst/>
                <a:latin typeface="Söhne"/>
              </a:rPr>
              <a:t>Disadvantage:</a:t>
            </a:r>
            <a:r>
              <a:rPr lang="en-US" sz="1800" b="0" i="0" dirty="0">
                <a:effectLst/>
                <a:latin typeface="Söhne"/>
              </a:rPr>
              <a:t> Developing and maintaining an online reservation system can be expensive.</a:t>
            </a:r>
            <a:br>
              <a:rPr lang="en-US" sz="1800" b="0" i="0" dirty="0">
                <a:effectLst/>
                <a:latin typeface="Söhne"/>
              </a:rPr>
            </a:br>
            <a:r>
              <a:rPr lang="en-US" sz="1800" b="1" i="0" dirty="0">
                <a:effectLst/>
                <a:latin typeface="Söhne"/>
              </a:rPr>
              <a:t>Challenge:</a:t>
            </a:r>
            <a:r>
              <a:rPr lang="en-US" sz="1800" b="0" i="0" dirty="0">
                <a:effectLst/>
                <a:latin typeface="Söhne"/>
              </a:rPr>
              <a:t> Small businesses may face budget constraints in implementing such systems.</a:t>
            </a:r>
            <a:br>
              <a:rPr lang="en-US" sz="1800" b="0" i="0" dirty="0">
                <a:effectLst/>
                <a:latin typeface="Söhne"/>
              </a:rPr>
            </a:br>
            <a:br>
              <a:rPr lang="en-US" sz="1800" b="0" i="0" dirty="0">
                <a:effectLst/>
                <a:latin typeface="Söhne"/>
              </a:rPr>
            </a:br>
            <a:r>
              <a:rPr lang="en-US" sz="1800" b="1" i="0" u="sng" dirty="0">
                <a:effectLst/>
                <a:latin typeface="Söhne"/>
              </a:rPr>
              <a:t>Resistance to Change:</a:t>
            </a:r>
            <a:br>
              <a:rPr lang="en-US" sz="1800" b="0" i="0" dirty="0">
                <a:effectLst/>
                <a:latin typeface="Söhne"/>
              </a:rPr>
            </a:br>
            <a:r>
              <a:rPr lang="en-US" sz="1800" b="1" i="0" dirty="0">
                <a:effectLst/>
                <a:latin typeface="Söhne"/>
              </a:rPr>
              <a:t>Disadvantage:</a:t>
            </a:r>
            <a:r>
              <a:rPr lang="en-US" sz="1800" b="0" i="0" dirty="0">
                <a:effectLst/>
                <a:latin typeface="Söhne"/>
              </a:rPr>
              <a:t> Some customers or staff may resist transitioning from traditional methods to online systems.</a:t>
            </a:r>
            <a:br>
              <a:rPr lang="en-US" sz="1800" b="0" i="0" dirty="0">
                <a:effectLst/>
                <a:latin typeface="Söhne"/>
              </a:rPr>
            </a:br>
            <a:r>
              <a:rPr lang="en-US" sz="1800" b="1" i="0" dirty="0">
                <a:effectLst/>
                <a:latin typeface="Söhne"/>
              </a:rPr>
              <a:t>Challenge:</a:t>
            </a:r>
            <a:r>
              <a:rPr lang="en-US" sz="1800" b="0" i="0" dirty="0">
                <a:effectLst/>
                <a:latin typeface="Söhne"/>
              </a:rPr>
              <a:t> Requires effective communication and training to encourage adoption.</a:t>
            </a:r>
            <a:br>
              <a:rPr lang="en-US" sz="1800" b="0" i="0" dirty="0">
                <a:effectLst/>
                <a:latin typeface="Söhne"/>
              </a:rPr>
            </a:br>
            <a:br>
              <a:rPr lang="en-US" sz="1800" b="0" i="0" dirty="0">
                <a:effectLst/>
                <a:latin typeface="Söhne"/>
              </a:rPr>
            </a:br>
            <a:r>
              <a:rPr lang="en-US" sz="1800" b="1" i="0" u="sng" dirty="0">
                <a:effectLst/>
                <a:latin typeface="Söhne"/>
              </a:rPr>
              <a:t>Security Concerns:</a:t>
            </a:r>
            <a:br>
              <a:rPr lang="en-US" sz="1800" b="0" i="0" dirty="0">
                <a:effectLst/>
                <a:latin typeface="Söhne"/>
              </a:rPr>
            </a:br>
            <a:r>
              <a:rPr lang="en-US" sz="1800" b="1" i="0" dirty="0">
                <a:effectLst/>
                <a:latin typeface="Söhne"/>
              </a:rPr>
              <a:t>Disadvantage:</a:t>
            </a:r>
            <a:r>
              <a:rPr lang="en-US" sz="1800" b="0" i="0" dirty="0">
                <a:effectLst/>
                <a:latin typeface="Söhne"/>
              </a:rPr>
              <a:t> Handling sensitive customer data requires robust security measures.</a:t>
            </a:r>
            <a:br>
              <a:rPr lang="en-US" sz="1800" b="0" i="0" dirty="0">
                <a:effectLst/>
                <a:latin typeface="Söhne"/>
              </a:rPr>
            </a:br>
            <a:r>
              <a:rPr lang="en-US" sz="1800" b="1" i="0" dirty="0">
                <a:effectLst/>
                <a:latin typeface="Söhne"/>
              </a:rPr>
              <a:t>Challenge:</a:t>
            </a:r>
            <a:r>
              <a:rPr lang="en-US" sz="1800" b="0" i="0" dirty="0">
                <a:effectLst/>
                <a:latin typeface="Söhne"/>
              </a:rPr>
              <a:t> Businesses must invest in secure technology and compliance with data protection regulations.</a:t>
            </a:r>
            <a:br>
              <a:rPr lang="en-US" sz="1800" b="0" i="0" dirty="0">
                <a:effectLst/>
                <a:latin typeface="Söhne"/>
              </a:rPr>
            </a:br>
            <a:endParaRPr lang="en-IN" sz="1800" dirty="0"/>
          </a:p>
        </p:txBody>
      </p:sp>
      <p:sp>
        <p:nvSpPr>
          <p:cNvPr id="3" name="Text Placeholder 2">
            <a:extLst>
              <a:ext uri="{FF2B5EF4-FFF2-40B4-BE49-F238E27FC236}">
                <a16:creationId xmlns:a16="http://schemas.microsoft.com/office/drawing/2014/main" id="{C809B9D8-E139-B146-D00D-242B3BFE3F4F}"/>
              </a:ext>
            </a:extLst>
          </p:cNvPr>
          <p:cNvSpPr>
            <a:spLocks noGrp="1"/>
          </p:cNvSpPr>
          <p:nvPr>
            <p:ph type="body" idx="1"/>
          </p:nvPr>
        </p:nvSpPr>
        <p:spPr>
          <a:xfrm>
            <a:off x="2125898" y="191412"/>
            <a:ext cx="7791931" cy="878468"/>
          </a:xfrm>
        </p:spPr>
        <p:txBody>
          <a:bodyPr anchor="t">
            <a:normAutofit/>
          </a:bodyPr>
          <a:lstStyle/>
          <a:p>
            <a:pPr algn="ctr"/>
            <a:r>
              <a:rPr lang="en-IN" sz="3600" b="1" u="sng" dirty="0">
                <a:solidFill>
                  <a:srgbClr val="92D050"/>
                </a:solidFill>
                <a:latin typeface="Bookman Old Style" panose="02050604050505020204" pitchFamily="18" charset="0"/>
              </a:rPr>
              <a:t>Disadvantages</a:t>
            </a:r>
          </a:p>
        </p:txBody>
      </p:sp>
    </p:spTree>
    <p:extLst>
      <p:ext uri="{BB962C8B-B14F-4D97-AF65-F5344CB8AC3E}">
        <p14:creationId xmlns:p14="http://schemas.microsoft.com/office/powerpoint/2010/main" val="9484936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50</TotalTime>
  <Words>612</Words>
  <Application>Microsoft Office PowerPoint</Application>
  <PresentationFormat>Widescreen</PresentationFormat>
  <Paragraphs>10</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Bookman Old Style</vt:lpstr>
      <vt:lpstr>MS Shell Dlg 2</vt:lpstr>
      <vt:lpstr>Söhne</vt:lpstr>
      <vt:lpstr>Wingdings</vt:lpstr>
      <vt:lpstr>Wingdings 3</vt:lpstr>
      <vt:lpstr>Madison</vt:lpstr>
      <vt:lpstr>PowerPoint Presentation</vt:lpstr>
      <vt:lpstr>  It helps user to register the required number of members for each unique user id.  Here user will be provided with 3 options at the starting-  1. New Registration 2. View your Registration 3. Cancel Registration                                                       New Registration  =&gt; Here the User will be able to enter the details of required number of members and after the successful registration the user will be provided with a unique register id through which the user will be able to view the registration details.  </vt:lpstr>
      <vt:lpstr>                                                                                                  View Your Registration  =&gt;  Here the user will be asked about the user’s registered is which the user will was given during the time of the registration and if the id provided by the user is correct then the user will receive the corresponding details.                                                                                    Cancel Registration  =&gt; Here the user will be able to cancel the registration on the user’s request. The user will provide the user unique registered id through which all the registration related to that id will be deleted.</vt:lpstr>
      <vt:lpstr>User Authentication: User registration and login functionality to manage user accounts and access reservations.  Search and Availability: A search interface that enables users to check the availability of services, such as hotel rooms, flights, rental cars, tables at restaurants, etc.  Booking and Reservation: User-friendly booking forms to facilitate the reservation process.  Inventory Management: Real-time inventory tracking to prevent overbooking. Automatic updates of availability based on reservations.  User Profiles and Preferences: User profiles where customers can manage their information, preferences, and view their booking history.  Mobile Responsiveness: Support for mobile devices to allow users to make reservations on the go.  </vt:lpstr>
      <vt:lpstr> Convenience for Customers: Advantage: Users can make reservations anytime, anywhere, eliminating the need for physical presence or phone calls. Result: Increased customer satisfaction and loyalty.  Real-Time Availability: Advantage: Users can instantly check the availability of services or products. Result: Improved efficiency and reduced instances of overbooking.  Efficient Resource Management: Advantage: Businesses can optimize their resources by managing bookings and reservations more effectively. Result: Better utilization of staff, facilities, and equipment.  Automation and Time Savings: Advantage: Automated booking processes save time for both customers and businesses. Result: Increased operational efficiency and reduced administrative workload. </vt:lpstr>
      <vt:lpstr>Dependency on Technology: Disadvantage: Technical issues or system failures can disrupt the reservation process. Challenge: Businesses need contingency plans to handle technical glitches.  Cost of Implementation and Maintenance: Disadvantage: Developing and maintaining an online reservation system can be expensive. Challenge: Small businesses may face budget constraints in implementing such systems.  Resistance to Change: Disadvantage: Some customers or staff may resist transitioning from traditional methods to online systems. Challenge: Requires effective communication and training to encourage adoption.  Security Concerns: Disadvantage: Handling sensitive customer data requires robust security measures. Challenge: Businesses must invest in secure technology and compliance with data protection regulations.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vansh agarwal</dc:creator>
  <cp:lastModifiedBy>vansh agarwal</cp:lastModifiedBy>
  <cp:revision>1</cp:revision>
  <dcterms:created xsi:type="dcterms:W3CDTF">2023-12-29T12:35:30Z</dcterms:created>
  <dcterms:modified xsi:type="dcterms:W3CDTF">2023-12-29T13:25:31Z</dcterms:modified>
</cp:coreProperties>
</file>