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58" r:id="rId7"/>
    <p:sldId id="259" r:id="rId8"/>
    <p:sldId id="260" r:id="rId9"/>
    <p:sldId id="261" r:id="rId10"/>
    <p:sldId id="262" r:id="rId11"/>
    <p:sldId id="263" r:id="rId12"/>
    <p:sldId id="26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23915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CED66443-86DC-4677-B568-673898846521}"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725956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1836342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8138513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4524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07311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3595935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7953221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903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75213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ED66443-86DC-4677-B568-673898846521}" type="datetimeFigureOut">
              <a:rPr lang="en-IN" smtClean="0"/>
              <a:t>09-03-2025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72326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ED66443-86DC-4677-B568-673898846521}"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3063542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ED66443-86DC-4677-B568-673898846521}" type="datetimeFigureOut">
              <a:rPr lang="en-IN" smtClean="0"/>
              <a:t>09-03-2025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2248211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D66443-86DC-4677-B568-673898846521}" type="datetimeFigureOut">
              <a:rPr lang="en-IN" smtClean="0"/>
              <a:t>09-03-2025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1469175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D66443-86DC-4677-B568-673898846521}" type="datetimeFigureOut">
              <a:rPr lang="en-IN" smtClean="0"/>
              <a:t>09-03-2025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227889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9361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ED66443-86DC-4677-B568-673898846521}" type="datetimeFigureOut">
              <a:rPr lang="en-IN" smtClean="0"/>
              <a:t>09-03-2025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061FD71-186C-446C-982B-324BDB8BA5C6}" type="slidenum">
              <a:rPr lang="en-IN" smtClean="0"/>
              <a:t>‹#›</a:t>
            </a:fld>
            <a:endParaRPr lang="en-IN"/>
          </a:p>
        </p:txBody>
      </p:sp>
    </p:spTree>
    <p:extLst>
      <p:ext uri="{BB962C8B-B14F-4D97-AF65-F5344CB8AC3E}">
        <p14:creationId xmlns:p14="http://schemas.microsoft.com/office/powerpoint/2010/main" val="4009892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CED66443-86DC-4677-B568-673898846521}" type="datetimeFigureOut">
              <a:rPr lang="en-IN" smtClean="0"/>
              <a:t>09-03-2025</a:t>
            </a:fld>
            <a:endParaRPr lang="en-IN"/>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IN"/>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8061FD71-186C-446C-982B-324BDB8BA5C6}" type="slidenum">
              <a:rPr lang="en-IN" smtClean="0"/>
              <a:t>‹#›</a:t>
            </a:fld>
            <a:endParaRPr lang="en-IN"/>
          </a:p>
        </p:txBody>
      </p:sp>
    </p:spTree>
    <p:extLst>
      <p:ext uri="{BB962C8B-B14F-4D97-AF65-F5344CB8AC3E}">
        <p14:creationId xmlns:p14="http://schemas.microsoft.com/office/powerpoint/2010/main" val="275457008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descr="Blue blocks and networks technology background">
            <a:extLst>
              <a:ext uri="{FF2B5EF4-FFF2-40B4-BE49-F238E27FC236}">
                <a16:creationId xmlns:a16="http://schemas.microsoft.com/office/drawing/2014/main" id="{C01BA979-ABE7-67EF-F8FC-FDD72FC712CC}"/>
              </a:ext>
            </a:extLst>
          </p:cNvPr>
          <p:cNvPicPr>
            <a:picLocks noChangeAspect="1"/>
          </p:cNvPicPr>
          <p:nvPr/>
        </p:nvPicPr>
        <p:blipFill rotWithShape="1">
          <a:blip r:embed="rId2">
            <a:alphaModFix amt="40000"/>
          </a:blip>
          <a:srcRect b="-446"/>
          <a:stretch/>
        </p:blipFill>
        <p:spPr>
          <a:xfrm>
            <a:off x="-3175" y="10"/>
            <a:ext cx="12192000" cy="6857990"/>
          </a:xfrm>
          <a:prstGeom prst="rect">
            <a:avLst/>
          </a:prstGeom>
        </p:spPr>
      </p:pic>
      <p:sp>
        <p:nvSpPr>
          <p:cNvPr id="2" name="Title 1">
            <a:extLst>
              <a:ext uri="{FF2B5EF4-FFF2-40B4-BE49-F238E27FC236}">
                <a16:creationId xmlns:a16="http://schemas.microsoft.com/office/drawing/2014/main" id="{76EB2FBF-D72B-48D0-B899-86997158B514}"/>
              </a:ext>
            </a:extLst>
          </p:cNvPr>
          <p:cNvSpPr>
            <a:spLocks noGrp="1"/>
          </p:cNvSpPr>
          <p:nvPr>
            <p:ph type="ctrTitle"/>
          </p:nvPr>
        </p:nvSpPr>
        <p:spPr>
          <a:xfrm>
            <a:off x="684212" y="685799"/>
            <a:ext cx="8001000" cy="2971801"/>
          </a:xfrm>
        </p:spPr>
        <p:txBody>
          <a:bodyPr>
            <a:normAutofit/>
          </a:bodyPr>
          <a:lstStyle/>
          <a:p>
            <a:pPr>
              <a:lnSpc>
                <a:spcPct val="90000"/>
              </a:lnSpc>
            </a:pPr>
            <a:br>
              <a:rPr lang="en-IN" sz="3000" dirty="0"/>
            </a:br>
            <a:r>
              <a:rPr lang="en-IN" sz="3000" b="1" dirty="0">
                <a:latin typeface="+mn-lt"/>
              </a:rPr>
              <a:t>CYBER GYAN VIRTUAL INTERNSHIP PROGRAM</a:t>
            </a:r>
            <a:br>
              <a:rPr lang="en-IN" sz="3000" b="1" dirty="0">
                <a:latin typeface="+mn-lt"/>
              </a:rPr>
            </a:br>
            <a:r>
              <a:rPr lang="en-IN" sz="3000" b="1" dirty="0">
                <a:highlight>
                  <a:srgbClr val="808080"/>
                </a:highlight>
                <a:latin typeface="+mn-lt"/>
              </a:rPr>
              <a:t>Centre for Development of Advanced Computing (CDAC), Noida</a:t>
            </a:r>
            <a:br>
              <a:rPr lang="en-IN" sz="3000" dirty="0"/>
            </a:br>
            <a:endParaRPr lang="en-IN" sz="3000" dirty="0"/>
          </a:p>
        </p:txBody>
      </p:sp>
      <p:sp>
        <p:nvSpPr>
          <p:cNvPr id="3" name="Subtitle 2">
            <a:extLst>
              <a:ext uri="{FF2B5EF4-FFF2-40B4-BE49-F238E27FC236}">
                <a16:creationId xmlns:a16="http://schemas.microsoft.com/office/drawing/2014/main" id="{25F3F978-7F15-4F28-9D3C-6B8BB85EC013}"/>
              </a:ext>
            </a:extLst>
          </p:cNvPr>
          <p:cNvSpPr>
            <a:spLocks noGrp="1"/>
          </p:cNvSpPr>
          <p:nvPr>
            <p:ph type="subTitle" idx="1"/>
          </p:nvPr>
        </p:nvSpPr>
        <p:spPr>
          <a:xfrm>
            <a:off x="684212" y="3843867"/>
            <a:ext cx="6765100" cy="1947333"/>
          </a:xfrm>
        </p:spPr>
        <p:txBody>
          <a:bodyPr>
            <a:normAutofit/>
          </a:bodyPr>
          <a:lstStyle/>
          <a:p>
            <a:r>
              <a:rPr lang="en-IN" b="1" u="sng" dirty="0">
                <a:solidFill>
                  <a:schemeClr val="tx1"/>
                </a:solidFill>
              </a:rPr>
              <a:t>Submitted By:</a:t>
            </a:r>
            <a:endParaRPr lang="en-IN" b="1" dirty="0">
              <a:solidFill>
                <a:schemeClr val="tx1"/>
              </a:solidFill>
            </a:endParaRPr>
          </a:p>
          <a:p>
            <a:r>
              <a:rPr lang="en-IN" b="1" dirty="0">
                <a:solidFill>
                  <a:schemeClr val="tx1"/>
                </a:solidFill>
              </a:rPr>
              <a:t>Vansh Agre</a:t>
            </a:r>
          </a:p>
          <a:p>
            <a:r>
              <a:rPr lang="en-IN" b="1" dirty="0">
                <a:solidFill>
                  <a:schemeClr val="tx1"/>
                </a:solidFill>
              </a:rPr>
              <a:t>Project Trainee, (Jan - March) 2025</a:t>
            </a:r>
          </a:p>
          <a:p>
            <a:endParaRPr lang="en-IN" dirty="0">
              <a:solidFill>
                <a:schemeClr val="tx1"/>
              </a:solidFill>
            </a:endParaRPr>
          </a:p>
        </p:txBody>
      </p:sp>
    </p:spTree>
    <p:extLst>
      <p:ext uri="{BB962C8B-B14F-4D97-AF65-F5344CB8AC3E}">
        <p14:creationId xmlns:p14="http://schemas.microsoft.com/office/powerpoint/2010/main" val="2684957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Blue digital binary data on a screen">
            <a:extLst>
              <a:ext uri="{FF2B5EF4-FFF2-40B4-BE49-F238E27FC236}">
                <a16:creationId xmlns:a16="http://schemas.microsoft.com/office/drawing/2014/main" id="{FCEF80AE-D4DE-8EE1-788A-EA23C1B1C363}"/>
              </a:ext>
            </a:extLst>
          </p:cNvPr>
          <p:cNvPicPr>
            <a:picLocks noChangeAspect="1"/>
          </p:cNvPicPr>
          <p:nvPr/>
        </p:nvPicPr>
        <p:blipFill rotWithShape="1">
          <a:blip r:embed="rId2">
            <a:alphaModFix amt="35000"/>
          </a:blip>
          <a:srcRect/>
          <a:stretch/>
        </p:blipFill>
        <p:spPr>
          <a:xfrm>
            <a:off x="3174" y="10"/>
            <a:ext cx="12192000" cy="6857990"/>
          </a:xfrm>
          <a:prstGeom prst="rect">
            <a:avLst/>
          </a:prstGeom>
        </p:spPr>
      </p:pic>
      <p:sp>
        <p:nvSpPr>
          <p:cNvPr id="3" name="Content Placeholder 2">
            <a:extLst>
              <a:ext uri="{FF2B5EF4-FFF2-40B4-BE49-F238E27FC236}">
                <a16:creationId xmlns:a16="http://schemas.microsoft.com/office/drawing/2014/main" id="{291FE9DE-B4DD-4375-A7C7-42894A763DFE}"/>
              </a:ext>
            </a:extLst>
          </p:cNvPr>
          <p:cNvSpPr>
            <a:spLocks noGrp="1"/>
          </p:cNvSpPr>
          <p:nvPr>
            <p:ph idx="1"/>
          </p:nvPr>
        </p:nvSpPr>
        <p:spPr>
          <a:xfrm>
            <a:off x="684212" y="685800"/>
            <a:ext cx="11113778" cy="3615267"/>
          </a:xfrm>
        </p:spPr>
        <p:txBody>
          <a:bodyPr>
            <a:normAutofit/>
          </a:bodyPr>
          <a:lstStyle/>
          <a:p>
            <a:pPr marL="0" indent="0">
              <a:buNone/>
            </a:pPr>
            <a:r>
              <a:rPr lang="en-US" sz="3600" b="1" dirty="0">
                <a:solidFill>
                  <a:schemeClr val="tx1"/>
                </a:solidFill>
              </a:rPr>
              <a:t>Linux Guardian: Nagios-Powered Host Monitoring</a:t>
            </a:r>
            <a:endParaRPr lang="en-IN" sz="3600" b="1" dirty="0">
              <a:solidFill>
                <a:schemeClr val="tx1"/>
              </a:solidFill>
            </a:endParaRPr>
          </a:p>
        </p:txBody>
      </p:sp>
    </p:spTree>
    <p:extLst>
      <p:ext uri="{BB962C8B-B14F-4D97-AF65-F5344CB8AC3E}">
        <p14:creationId xmlns:p14="http://schemas.microsoft.com/office/powerpoint/2010/main" val="9278387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14DEC0D0-1DB0-E4BB-019A-D6903A2EA652}"/>
              </a:ext>
            </a:extLst>
          </p:cNvPr>
          <p:cNvPicPr>
            <a:picLocks noChangeAspect="1"/>
          </p:cNvPicPr>
          <p:nvPr/>
        </p:nvPicPr>
        <p:blipFill rotWithShape="1">
          <a:blip r:embed="rId2">
            <a:alphaModFix amt="35000"/>
          </a:blip>
          <a:srcRect t="5981" b="9749"/>
          <a:stretch/>
        </p:blipFill>
        <p:spPr>
          <a:xfrm>
            <a:off x="3174" y="10"/>
            <a:ext cx="12192000" cy="6857990"/>
          </a:xfrm>
          <a:prstGeom prst="rect">
            <a:avLst/>
          </a:prstGeom>
        </p:spPr>
      </p:pic>
      <p:sp>
        <p:nvSpPr>
          <p:cNvPr id="2" name="Title 1">
            <a:extLst>
              <a:ext uri="{FF2B5EF4-FFF2-40B4-BE49-F238E27FC236}">
                <a16:creationId xmlns:a16="http://schemas.microsoft.com/office/drawing/2014/main" id="{70BE6E0E-17C8-4F9D-BD09-4258FF437AD0}"/>
              </a:ext>
            </a:extLst>
          </p:cNvPr>
          <p:cNvSpPr>
            <a:spLocks noGrp="1"/>
          </p:cNvSpPr>
          <p:nvPr>
            <p:ph type="title"/>
          </p:nvPr>
        </p:nvSpPr>
        <p:spPr>
          <a:xfrm>
            <a:off x="684211" y="1628070"/>
            <a:ext cx="11185735" cy="4366329"/>
          </a:xfrm>
        </p:spPr>
        <p:txBody>
          <a:bodyPr>
            <a:normAutofit/>
          </a:bodyPr>
          <a:lstStyle/>
          <a:p>
            <a:pPr>
              <a:lnSpc>
                <a:spcPct val="90000"/>
              </a:lnSpc>
            </a:pPr>
            <a:r>
              <a:rPr lang="en-US" sz="2400" dirty="0">
                <a:latin typeface="+mn-lt"/>
              </a:rPr>
              <a:t>The project aims to provide comprehensive monitoring and management of Linux hosts using Nagios. This includes real time monitoring of system metrics, services, and applications running on Linux servers to ensure optimal performance, availability, and security.</a:t>
            </a:r>
            <a:br>
              <a:rPr lang="en-US" sz="1700" dirty="0">
                <a:latin typeface="+mn-lt"/>
              </a:rPr>
            </a:br>
            <a:endParaRPr lang="en-IN" sz="1700" dirty="0">
              <a:latin typeface="+mn-lt"/>
            </a:endParaRPr>
          </a:p>
        </p:txBody>
      </p:sp>
      <p:sp>
        <p:nvSpPr>
          <p:cNvPr id="3" name="Content Placeholder 2">
            <a:extLst>
              <a:ext uri="{FF2B5EF4-FFF2-40B4-BE49-F238E27FC236}">
                <a16:creationId xmlns:a16="http://schemas.microsoft.com/office/drawing/2014/main" id="{1D75E085-D0A6-44B0-871E-FA75FA7EDE96}"/>
              </a:ext>
            </a:extLst>
          </p:cNvPr>
          <p:cNvSpPr>
            <a:spLocks noGrp="1"/>
          </p:cNvSpPr>
          <p:nvPr>
            <p:ph idx="1"/>
          </p:nvPr>
        </p:nvSpPr>
        <p:spPr>
          <a:xfrm>
            <a:off x="684212" y="401445"/>
            <a:ext cx="8534400" cy="825190"/>
          </a:xfrm>
        </p:spPr>
        <p:txBody>
          <a:bodyPr>
            <a:noAutofit/>
          </a:bodyPr>
          <a:lstStyle/>
          <a:p>
            <a:r>
              <a:rPr lang="en-IN" sz="5400" b="1" dirty="0">
                <a:solidFill>
                  <a:schemeClr val="tx1"/>
                </a:solidFill>
                <a:latin typeface="+mn-lt"/>
              </a:rPr>
              <a:t>PROBLEM STATEMENT</a:t>
            </a:r>
            <a:endParaRPr lang="en-IN" sz="5400" dirty="0">
              <a:solidFill>
                <a:schemeClr val="tx1"/>
              </a:solidFill>
            </a:endParaRPr>
          </a:p>
        </p:txBody>
      </p:sp>
    </p:spTree>
    <p:extLst>
      <p:ext uri="{BB962C8B-B14F-4D97-AF65-F5344CB8AC3E}">
        <p14:creationId xmlns:p14="http://schemas.microsoft.com/office/powerpoint/2010/main" val="989986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Sphere of mesh and nodes">
            <a:extLst>
              <a:ext uri="{FF2B5EF4-FFF2-40B4-BE49-F238E27FC236}">
                <a16:creationId xmlns:a16="http://schemas.microsoft.com/office/drawing/2014/main" id="{9D4DB735-0647-58E4-7B65-A472B3A5C119}"/>
              </a:ext>
            </a:extLst>
          </p:cNvPr>
          <p:cNvPicPr>
            <a:picLocks noChangeAspect="1"/>
          </p:cNvPicPr>
          <p:nvPr/>
        </p:nvPicPr>
        <p:blipFill rotWithShape="1">
          <a:blip r:embed="rId2">
            <a:alphaModFix amt="25000"/>
          </a:blip>
          <a:srcRect t="2677" b="22323"/>
          <a:stretch/>
        </p:blipFill>
        <p:spPr>
          <a:xfrm>
            <a:off x="20" y="10"/>
            <a:ext cx="12191980" cy="6857990"/>
          </a:xfrm>
          <a:prstGeom prst="rect">
            <a:avLst/>
          </a:prstGeom>
        </p:spPr>
      </p:pic>
      <p:sp>
        <p:nvSpPr>
          <p:cNvPr id="2" name="Title 1">
            <a:extLst>
              <a:ext uri="{FF2B5EF4-FFF2-40B4-BE49-F238E27FC236}">
                <a16:creationId xmlns:a16="http://schemas.microsoft.com/office/drawing/2014/main" id="{DED4F1AF-BE34-4539-882C-09C1DC9612E4}"/>
              </a:ext>
            </a:extLst>
          </p:cNvPr>
          <p:cNvSpPr>
            <a:spLocks noGrp="1"/>
          </p:cNvSpPr>
          <p:nvPr>
            <p:ph type="title"/>
          </p:nvPr>
        </p:nvSpPr>
        <p:spPr>
          <a:xfrm>
            <a:off x="684212" y="1837426"/>
            <a:ext cx="11202988" cy="4156973"/>
          </a:xfrm>
        </p:spPr>
        <p:txBody>
          <a:bodyPr>
            <a:normAutofit/>
          </a:bodyPr>
          <a:lstStyle/>
          <a:p>
            <a:pPr>
              <a:lnSpc>
                <a:spcPct val="90000"/>
              </a:lnSpc>
            </a:pPr>
            <a:r>
              <a:rPr lang="en-IN" sz="2000" b="1" dirty="0"/>
              <a:t>Nagios: </a:t>
            </a:r>
            <a:r>
              <a:rPr lang="en-IN" sz="2000" dirty="0"/>
              <a:t>For monitoring system metrics, services, and applications.</a:t>
            </a:r>
            <a:br>
              <a:rPr lang="en-IN" sz="2000" dirty="0"/>
            </a:br>
            <a:br>
              <a:rPr lang="en-IN" sz="2000" dirty="0"/>
            </a:br>
            <a:r>
              <a:rPr lang="en-IN" sz="2000" b="1" dirty="0"/>
              <a:t>Kali Linux VM: </a:t>
            </a:r>
            <a:r>
              <a:rPr lang="en-IN" sz="2000" dirty="0"/>
              <a:t>The platform on which Nagios is installed and configured.</a:t>
            </a:r>
            <a:br>
              <a:rPr lang="en-IN" sz="2000" dirty="0"/>
            </a:br>
            <a:br>
              <a:rPr lang="en-IN" sz="2000" dirty="0"/>
            </a:br>
            <a:r>
              <a:rPr lang="en-IN" sz="2000" b="1" dirty="0"/>
              <a:t>NCPA (Nagios Cross-Platform Agent): </a:t>
            </a:r>
            <a:r>
              <a:rPr lang="en-IN" sz="2000" dirty="0"/>
              <a:t>To monitor specific metrics and services.</a:t>
            </a:r>
            <a:br>
              <a:rPr lang="en-IN" sz="2000" dirty="0"/>
            </a:br>
            <a:br>
              <a:rPr lang="en-IN" sz="2000" dirty="0"/>
            </a:br>
            <a:r>
              <a:rPr lang="en-IN" sz="2000" b="1" dirty="0"/>
              <a:t>Apache: </a:t>
            </a:r>
            <a:r>
              <a:rPr lang="en-IN" sz="2000" dirty="0"/>
              <a:t>Web server to host the Nagios web interface.</a:t>
            </a:r>
            <a:br>
              <a:rPr lang="en-IN" sz="2000" dirty="0"/>
            </a:br>
            <a:br>
              <a:rPr lang="en-IN" sz="2000" dirty="0"/>
            </a:br>
            <a:r>
              <a:rPr lang="en-IN" sz="2000" b="1" dirty="0"/>
              <a:t>OpenSSH: </a:t>
            </a:r>
            <a:r>
              <a:rPr lang="en-IN" sz="2000" dirty="0"/>
              <a:t>SSH server for secure remote access and management.</a:t>
            </a:r>
          </a:p>
        </p:txBody>
      </p:sp>
      <p:sp>
        <p:nvSpPr>
          <p:cNvPr id="3" name="Content Placeholder 2">
            <a:extLst>
              <a:ext uri="{FF2B5EF4-FFF2-40B4-BE49-F238E27FC236}">
                <a16:creationId xmlns:a16="http://schemas.microsoft.com/office/drawing/2014/main" id="{C3133650-9D88-4CAC-A4E6-CF1C7260C621}"/>
              </a:ext>
            </a:extLst>
          </p:cNvPr>
          <p:cNvSpPr>
            <a:spLocks noGrp="1"/>
          </p:cNvSpPr>
          <p:nvPr>
            <p:ph idx="1"/>
          </p:nvPr>
        </p:nvSpPr>
        <p:spPr>
          <a:xfrm>
            <a:off x="684212" y="685801"/>
            <a:ext cx="8534400" cy="719254"/>
          </a:xfrm>
        </p:spPr>
        <p:txBody>
          <a:bodyPr>
            <a:noAutofit/>
          </a:bodyPr>
          <a:lstStyle/>
          <a:p>
            <a:r>
              <a:rPr lang="en-US" sz="5400" b="1" dirty="0">
                <a:solidFill>
                  <a:schemeClr val="tx1"/>
                </a:solidFill>
              </a:rPr>
              <a:t>TOOLS TO BE USED</a:t>
            </a:r>
            <a:endParaRPr lang="en-IN" sz="5400" b="1" dirty="0">
              <a:solidFill>
                <a:schemeClr val="tx1"/>
              </a:solidFill>
            </a:endParaRP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21574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FD48FB1-66D8-4676-B0AA-C139A1DB78D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F033F5AE-6728-4F19-8DED-658E674B31B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82C7D74A-18BA-4709-A808-44E8815C443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5164A3F-1561-4039-8185-AB0EEB713E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A35DB53-42BE-460E-9CA1-1294C98463C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14" name="Rectangle 13">
            <a:extLst>
              <a:ext uri="{FF2B5EF4-FFF2-40B4-BE49-F238E27FC236}">
                <a16:creationId xmlns:a16="http://schemas.microsoft.com/office/drawing/2014/main" id="{7A675F33-98AF-4B83-A3BB-0780A23145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Digital financial graph">
            <a:extLst>
              <a:ext uri="{FF2B5EF4-FFF2-40B4-BE49-F238E27FC236}">
                <a16:creationId xmlns:a16="http://schemas.microsoft.com/office/drawing/2014/main" id="{A206CC77-0FC3-0723-4F9C-ED3EAF0DBF42}"/>
              </a:ext>
            </a:extLst>
          </p:cNvPr>
          <p:cNvPicPr>
            <a:picLocks noChangeAspect="1"/>
          </p:cNvPicPr>
          <p:nvPr/>
        </p:nvPicPr>
        <p:blipFill rotWithShape="1">
          <a:blip r:embed="rId2">
            <a:alphaModFix amt="40000"/>
          </a:blip>
          <a:srcRect/>
          <a:stretch/>
        </p:blipFill>
        <p:spPr>
          <a:xfrm>
            <a:off x="-3175" y="10"/>
            <a:ext cx="12192000" cy="6857990"/>
          </a:xfrm>
          <a:prstGeom prst="rect">
            <a:avLst/>
          </a:prstGeom>
        </p:spPr>
      </p:pic>
      <p:sp>
        <p:nvSpPr>
          <p:cNvPr id="2" name="Title 1">
            <a:extLst>
              <a:ext uri="{FF2B5EF4-FFF2-40B4-BE49-F238E27FC236}">
                <a16:creationId xmlns:a16="http://schemas.microsoft.com/office/drawing/2014/main" id="{54F3410F-B9F5-47F2-A0C9-3ECBB887D9B9}"/>
              </a:ext>
            </a:extLst>
          </p:cNvPr>
          <p:cNvSpPr>
            <a:spLocks noGrp="1"/>
          </p:cNvSpPr>
          <p:nvPr>
            <p:ph type="title"/>
          </p:nvPr>
        </p:nvSpPr>
        <p:spPr>
          <a:xfrm>
            <a:off x="684212" y="381001"/>
            <a:ext cx="8001000" cy="818071"/>
          </a:xfrm>
        </p:spPr>
        <p:txBody>
          <a:bodyPr vert="horz" lIns="91440" tIns="45720" rIns="91440" bIns="45720" rtlCol="0" anchor="b">
            <a:noAutofit/>
          </a:bodyPr>
          <a:lstStyle/>
          <a:p>
            <a:pPr marL="0" indent="0">
              <a:lnSpc>
                <a:spcPct val="90000"/>
              </a:lnSpc>
            </a:pPr>
            <a:r>
              <a:rPr lang="en-US" sz="5400" b="1" dirty="0"/>
              <a:t>About the project</a:t>
            </a:r>
          </a:p>
        </p:txBody>
      </p:sp>
      <p:sp>
        <p:nvSpPr>
          <p:cNvPr id="3" name="Content Placeholder 2">
            <a:extLst>
              <a:ext uri="{FF2B5EF4-FFF2-40B4-BE49-F238E27FC236}">
                <a16:creationId xmlns:a16="http://schemas.microsoft.com/office/drawing/2014/main" id="{F2468FB3-9719-448B-9ACC-929397752B9F}"/>
              </a:ext>
            </a:extLst>
          </p:cNvPr>
          <p:cNvSpPr>
            <a:spLocks noGrp="1"/>
          </p:cNvSpPr>
          <p:nvPr>
            <p:ph idx="1"/>
          </p:nvPr>
        </p:nvSpPr>
        <p:spPr>
          <a:xfrm>
            <a:off x="684212" y="1793327"/>
            <a:ext cx="11073592" cy="4581594"/>
          </a:xfrm>
        </p:spPr>
        <p:txBody>
          <a:bodyPr vert="horz" lIns="91440" tIns="45720" rIns="91440" bIns="45720" rtlCol="0" anchor="t">
            <a:normAutofit/>
          </a:bodyPr>
          <a:lstStyle/>
          <a:p>
            <a:pPr marL="0" indent="0">
              <a:buNone/>
            </a:pPr>
            <a:r>
              <a:rPr lang="en-US" sz="1800" b="1" dirty="0">
                <a:solidFill>
                  <a:schemeClr val="tx1"/>
                </a:solidFill>
              </a:rPr>
              <a:t>The project involves setting up and configuring Nagios to monitor Linux hosts. This includes:</a:t>
            </a:r>
            <a:br>
              <a:rPr lang="en-US" sz="1600" dirty="0">
                <a:solidFill>
                  <a:schemeClr val="tx1"/>
                </a:solidFill>
              </a:rPr>
            </a:br>
            <a:br>
              <a:rPr lang="en-US" sz="1600" dirty="0">
                <a:solidFill>
                  <a:schemeClr val="tx1"/>
                </a:solidFill>
              </a:rPr>
            </a:br>
            <a:r>
              <a:rPr lang="en-US" sz="2400" dirty="0">
                <a:solidFill>
                  <a:schemeClr val="tx1"/>
                </a:solidFill>
              </a:rPr>
              <a:t>- Installing and configuring Nagios on a Kali Linux VM.</a:t>
            </a:r>
            <a:br>
              <a:rPr lang="en-US" sz="2400" dirty="0">
                <a:solidFill>
                  <a:schemeClr val="tx1"/>
                </a:solidFill>
              </a:rPr>
            </a:br>
            <a:br>
              <a:rPr lang="en-US" sz="2400" dirty="0">
                <a:solidFill>
                  <a:schemeClr val="tx1"/>
                </a:solidFill>
              </a:rPr>
            </a:br>
            <a:r>
              <a:rPr lang="en-US" sz="2400" dirty="0">
                <a:solidFill>
                  <a:schemeClr val="tx1"/>
                </a:solidFill>
              </a:rPr>
              <a:t>- Setting up Apache as the web server for the Nagios interface.</a:t>
            </a:r>
            <a:br>
              <a:rPr lang="en-US" sz="2400" dirty="0">
                <a:solidFill>
                  <a:schemeClr val="tx1"/>
                </a:solidFill>
              </a:rPr>
            </a:br>
            <a:br>
              <a:rPr lang="en-US" sz="2400" dirty="0">
                <a:solidFill>
                  <a:schemeClr val="tx1"/>
                </a:solidFill>
              </a:rPr>
            </a:br>
            <a:r>
              <a:rPr lang="en-US" sz="2400" dirty="0">
                <a:solidFill>
                  <a:schemeClr val="tx1"/>
                </a:solidFill>
              </a:rPr>
              <a:t>- Installing and configuring NCPA agents on monitored hosts.</a:t>
            </a:r>
            <a:br>
              <a:rPr lang="en-US" sz="2400" dirty="0">
                <a:solidFill>
                  <a:schemeClr val="tx1"/>
                </a:solidFill>
              </a:rPr>
            </a:br>
            <a:r>
              <a:rPr lang="en-US" sz="2400" dirty="0">
                <a:solidFill>
                  <a:schemeClr val="tx1"/>
                </a:solidFill>
              </a:rPr>
              <a:t>- Monitoring services such as HTTP, SSH, and NCPA version.</a:t>
            </a:r>
            <a:br>
              <a:rPr lang="en-US" sz="2400" dirty="0">
                <a:solidFill>
                  <a:schemeClr val="tx1"/>
                </a:solidFill>
              </a:rPr>
            </a:br>
            <a:br>
              <a:rPr lang="en-US" sz="2400" dirty="0">
                <a:solidFill>
                  <a:schemeClr val="tx1"/>
                </a:solidFill>
              </a:rPr>
            </a:br>
            <a:r>
              <a:rPr lang="en-US" sz="2400" dirty="0">
                <a:solidFill>
                  <a:schemeClr val="tx1"/>
                </a:solidFill>
              </a:rPr>
              <a:t>- Ensuring secure configurations and real-time monitoring to    detect and respond to potential issues.</a:t>
            </a:r>
          </a:p>
        </p:txBody>
      </p:sp>
    </p:spTree>
    <p:extLst>
      <p:ext uri="{BB962C8B-B14F-4D97-AF65-F5344CB8AC3E}">
        <p14:creationId xmlns:p14="http://schemas.microsoft.com/office/powerpoint/2010/main" val="2321577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adlock on computer motherboard">
            <a:extLst>
              <a:ext uri="{FF2B5EF4-FFF2-40B4-BE49-F238E27FC236}">
                <a16:creationId xmlns:a16="http://schemas.microsoft.com/office/drawing/2014/main" id="{5CF625C4-9957-8F73-3381-0CCB65D9BB1A}"/>
              </a:ext>
            </a:extLst>
          </p:cNvPr>
          <p:cNvPicPr>
            <a:picLocks noChangeAspect="1"/>
          </p:cNvPicPr>
          <p:nvPr/>
        </p:nvPicPr>
        <p:blipFill rotWithShape="1">
          <a:blip r:embed="rId2">
            <a:alphaModFix amt="25000"/>
          </a:blip>
          <a:srcRect b="15730"/>
          <a:stretch/>
        </p:blipFill>
        <p:spPr>
          <a:xfrm>
            <a:off x="20" y="10"/>
            <a:ext cx="12191980" cy="6857990"/>
          </a:xfrm>
          <a:prstGeom prst="rect">
            <a:avLst/>
          </a:prstGeom>
        </p:spPr>
      </p:pic>
      <p:sp>
        <p:nvSpPr>
          <p:cNvPr id="2" name="Title 1">
            <a:extLst>
              <a:ext uri="{FF2B5EF4-FFF2-40B4-BE49-F238E27FC236}">
                <a16:creationId xmlns:a16="http://schemas.microsoft.com/office/drawing/2014/main" id="{E60317D6-16B6-4411-B196-A4A5D6372644}"/>
              </a:ext>
            </a:extLst>
          </p:cNvPr>
          <p:cNvSpPr>
            <a:spLocks noGrp="1"/>
          </p:cNvSpPr>
          <p:nvPr>
            <p:ph type="title"/>
          </p:nvPr>
        </p:nvSpPr>
        <p:spPr>
          <a:xfrm>
            <a:off x="684212" y="1278294"/>
            <a:ext cx="11258972" cy="4716105"/>
          </a:xfrm>
        </p:spPr>
        <p:txBody>
          <a:bodyPr>
            <a:normAutofit/>
          </a:bodyPr>
          <a:lstStyle/>
          <a:p>
            <a:pPr>
              <a:lnSpc>
                <a:spcPct val="90000"/>
              </a:lnSpc>
            </a:pPr>
            <a:r>
              <a:rPr lang="en-US" sz="2400" dirty="0">
                <a:latin typeface="+mn-lt"/>
              </a:rPr>
              <a:t>- Ensuring optimal performance and availability of Linux servers.</a:t>
            </a:r>
            <a:br>
              <a:rPr lang="en-US" sz="2400" dirty="0">
                <a:latin typeface="+mn-lt"/>
              </a:rPr>
            </a:br>
            <a:br>
              <a:rPr lang="en-US" sz="2400" dirty="0">
                <a:latin typeface="+mn-lt"/>
              </a:rPr>
            </a:br>
            <a:r>
              <a:rPr lang="en-US" sz="2400" dirty="0">
                <a:latin typeface="+mn-lt"/>
              </a:rPr>
              <a:t>- Proactively detecting and addressing system issues before they impact operations.</a:t>
            </a:r>
            <a:br>
              <a:rPr lang="en-US" sz="2400" dirty="0">
                <a:latin typeface="+mn-lt"/>
              </a:rPr>
            </a:br>
            <a:br>
              <a:rPr lang="en-US" sz="2400" dirty="0">
                <a:latin typeface="+mn-lt"/>
              </a:rPr>
            </a:br>
            <a:r>
              <a:rPr lang="en-US" sz="2400" dirty="0">
                <a:latin typeface="+mn-lt"/>
              </a:rPr>
              <a:t>- Enhancing the security posture by monitoring critical services and system metrics.</a:t>
            </a:r>
            <a:br>
              <a:rPr lang="en-US" sz="2400" dirty="0">
                <a:latin typeface="+mn-lt"/>
              </a:rPr>
            </a:br>
            <a:br>
              <a:rPr lang="en-US" sz="2400" dirty="0">
                <a:latin typeface="+mn-lt"/>
              </a:rPr>
            </a:br>
            <a:r>
              <a:rPr lang="en-US" sz="2400" dirty="0">
                <a:latin typeface="+mn-lt"/>
              </a:rPr>
              <a:t>- Facilitating secure remote management through SSH.</a:t>
            </a:r>
            <a:br>
              <a:rPr lang="en-US" sz="900" b="1" dirty="0">
                <a:latin typeface="+mn-lt"/>
              </a:rPr>
            </a:br>
            <a:br>
              <a:rPr lang="en-US" sz="900" b="1" dirty="0">
                <a:latin typeface="+mn-lt"/>
              </a:rPr>
            </a:br>
            <a:endParaRPr lang="en-IN" sz="900" b="1" dirty="0">
              <a:latin typeface="+mn-lt"/>
            </a:endParaRPr>
          </a:p>
        </p:txBody>
      </p:sp>
      <p:sp>
        <p:nvSpPr>
          <p:cNvPr id="3" name="Content Placeholder 2">
            <a:extLst>
              <a:ext uri="{FF2B5EF4-FFF2-40B4-BE49-F238E27FC236}">
                <a16:creationId xmlns:a16="http://schemas.microsoft.com/office/drawing/2014/main" id="{AEFACB69-66AE-4A5E-A06B-4DFD45A40E31}"/>
              </a:ext>
            </a:extLst>
          </p:cNvPr>
          <p:cNvSpPr>
            <a:spLocks noGrp="1"/>
          </p:cNvSpPr>
          <p:nvPr>
            <p:ph idx="1"/>
          </p:nvPr>
        </p:nvSpPr>
        <p:spPr>
          <a:xfrm>
            <a:off x="684211" y="223935"/>
            <a:ext cx="10997715" cy="639666"/>
          </a:xfrm>
        </p:spPr>
        <p:txBody>
          <a:bodyPr>
            <a:noAutofit/>
          </a:bodyPr>
          <a:lstStyle/>
          <a:p>
            <a:r>
              <a:rPr lang="en-IN" sz="5400" b="1" dirty="0">
                <a:solidFill>
                  <a:schemeClr val="tx1"/>
                </a:solidFill>
              </a:rPr>
              <a:t>REASONS BEHIND THE PROBLEM</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074599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0D64783-0B21-4845-9BB6-4F690B0964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65000"/>
                  <a:lumOff val="35000"/>
                </a:schemeClr>
              </a:solidFill>
            </a:endParaRPr>
          </a:p>
        </p:txBody>
      </p:sp>
      <p:sp useBgFill="1">
        <p:nvSpPr>
          <p:cNvPr id="10" name="Snip Single Corner Rectangle 17">
            <a:extLst>
              <a:ext uri="{FF2B5EF4-FFF2-40B4-BE49-F238E27FC236}">
                <a16:creationId xmlns:a16="http://schemas.microsoft.com/office/drawing/2014/main" id="{500E751B-C75E-409D-8E55-2C95DF86A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12188825" cy="6857999"/>
          </a:xfrm>
          <a:prstGeom prst="snip1Rect">
            <a:avLst>
              <a:gd name="adj" fmla="val 38352"/>
            </a:avLst>
          </a:prstGeom>
          <a:ln>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DA746182-EA82-4A07-9C1B-3E8FA2A87C06}"/>
              </a:ext>
            </a:extLst>
          </p:cNvPr>
          <p:cNvSpPr>
            <a:spLocks noGrp="1"/>
          </p:cNvSpPr>
          <p:nvPr>
            <p:ph type="title"/>
          </p:nvPr>
        </p:nvSpPr>
        <p:spPr>
          <a:xfrm>
            <a:off x="684211" y="1296956"/>
            <a:ext cx="11212319" cy="4697444"/>
          </a:xfrm>
        </p:spPr>
        <p:txBody>
          <a:bodyPr>
            <a:normAutofit/>
          </a:bodyPr>
          <a:lstStyle/>
          <a:p>
            <a:pPr>
              <a:lnSpc>
                <a:spcPct val="90000"/>
              </a:lnSpc>
            </a:pPr>
            <a:r>
              <a:rPr lang="en-US" sz="2000" dirty="0">
                <a:latin typeface="+mn-lt"/>
              </a:rPr>
              <a:t>- Regular updates and patching of Nagios, NCPA, and operating systems to mitigate vulnerabilities.</a:t>
            </a:r>
            <a:br>
              <a:rPr lang="en-US" sz="2000" dirty="0">
                <a:latin typeface="+mn-lt"/>
              </a:rPr>
            </a:br>
            <a:br>
              <a:rPr lang="en-US" sz="2000" dirty="0">
                <a:latin typeface="+mn-lt"/>
              </a:rPr>
            </a:br>
            <a:r>
              <a:rPr lang="en-US" sz="2000" dirty="0">
                <a:latin typeface="+mn-lt"/>
              </a:rPr>
              <a:t>- Secure configuration of Nagios and NCPA, including strong authentication and access controls.</a:t>
            </a:r>
            <a:br>
              <a:rPr lang="en-US" sz="2000" dirty="0">
                <a:latin typeface="+mn-lt"/>
              </a:rPr>
            </a:br>
            <a:br>
              <a:rPr lang="en-US" sz="2000" dirty="0">
                <a:latin typeface="+mn-lt"/>
              </a:rPr>
            </a:br>
            <a:r>
              <a:rPr lang="en-US" sz="2000" dirty="0">
                <a:latin typeface="+mn-lt"/>
              </a:rPr>
              <a:t>- Continuous monitoring of system logs and Nagios alerts for suspicious activities.</a:t>
            </a:r>
            <a:br>
              <a:rPr lang="en-US" sz="2000" dirty="0">
                <a:latin typeface="+mn-lt"/>
              </a:rPr>
            </a:br>
            <a:br>
              <a:rPr lang="en-US" sz="2000" dirty="0">
                <a:latin typeface="+mn-lt"/>
              </a:rPr>
            </a:br>
            <a:r>
              <a:rPr lang="en-US" sz="2000" dirty="0">
                <a:latin typeface="+mn-lt"/>
              </a:rPr>
              <a:t>- Implementing backup and recovery strategies for quick restoration in case of system failures or cyber attacks.</a:t>
            </a:r>
            <a:br>
              <a:rPr lang="en-US" sz="2000" dirty="0">
                <a:latin typeface="+mn-lt"/>
              </a:rPr>
            </a:br>
            <a:br>
              <a:rPr lang="en-US" sz="2000" dirty="0">
                <a:latin typeface="+mn-lt"/>
              </a:rPr>
            </a:br>
            <a:r>
              <a:rPr lang="en-US" sz="2000" dirty="0">
                <a:latin typeface="+mn-lt"/>
              </a:rPr>
              <a:t>- Network segmentation to isolate critical systems and limit the impact of potential breaches.</a:t>
            </a:r>
            <a:br>
              <a:rPr lang="en-US" sz="2000" b="1" dirty="0">
                <a:latin typeface="+mn-lt"/>
              </a:rPr>
            </a:br>
            <a:endParaRPr lang="en-IN" sz="2000" b="1" dirty="0">
              <a:latin typeface="+mn-lt"/>
            </a:endParaRPr>
          </a:p>
        </p:txBody>
      </p:sp>
      <p:sp>
        <p:nvSpPr>
          <p:cNvPr id="3" name="Content Placeholder 2">
            <a:extLst>
              <a:ext uri="{FF2B5EF4-FFF2-40B4-BE49-F238E27FC236}">
                <a16:creationId xmlns:a16="http://schemas.microsoft.com/office/drawing/2014/main" id="{E2849F55-9597-413B-B72B-FE856E567C96}"/>
              </a:ext>
            </a:extLst>
          </p:cNvPr>
          <p:cNvSpPr>
            <a:spLocks noGrp="1"/>
          </p:cNvSpPr>
          <p:nvPr>
            <p:ph idx="1"/>
          </p:nvPr>
        </p:nvSpPr>
        <p:spPr>
          <a:xfrm>
            <a:off x="684211" y="233265"/>
            <a:ext cx="10876417" cy="830426"/>
          </a:xfrm>
        </p:spPr>
        <p:txBody>
          <a:bodyPr>
            <a:noAutofit/>
          </a:bodyPr>
          <a:lstStyle/>
          <a:p>
            <a:r>
              <a:rPr lang="en-IN" sz="5400" b="1" dirty="0">
                <a:solidFill>
                  <a:schemeClr val="tx1"/>
                </a:solidFill>
              </a:rPr>
              <a:t>SUGGESTED SOLUTIONS</a:t>
            </a:r>
          </a:p>
        </p:txBody>
      </p:sp>
    </p:spTree>
    <p:extLst>
      <p:ext uri="{BB962C8B-B14F-4D97-AF65-F5344CB8AC3E}">
        <p14:creationId xmlns:p14="http://schemas.microsoft.com/office/powerpoint/2010/main" val="27167584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10000">
              <a:schemeClr val="bg1">
                <a:tint val="97000"/>
                <a:hueMod val="92000"/>
                <a:satMod val="169000"/>
                <a:lumMod val="164000"/>
              </a:schemeClr>
            </a:gs>
            <a:gs pos="100000">
              <a:schemeClr val="bg1">
                <a:shade val="96000"/>
                <a:satMod val="120000"/>
                <a:lumMod val="90000"/>
              </a:schemeClr>
            </a:gs>
          </a:gsLst>
          <a:lin ang="6120000" scaled="1"/>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aph on document with pen">
            <a:extLst>
              <a:ext uri="{FF2B5EF4-FFF2-40B4-BE49-F238E27FC236}">
                <a16:creationId xmlns:a16="http://schemas.microsoft.com/office/drawing/2014/main" id="{86D97C94-BD73-1575-E699-961C1C50493B}"/>
              </a:ext>
            </a:extLst>
          </p:cNvPr>
          <p:cNvPicPr>
            <a:picLocks noChangeAspect="1"/>
          </p:cNvPicPr>
          <p:nvPr/>
        </p:nvPicPr>
        <p:blipFill rotWithShape="1">
          <a:blip r:embed="rId2">
            <a:alphaModFix amt="25000"/>
          </a:blip>
          <a:srcRect t="1510" b="14220"/>
          <a:stretch/>
        </p:blipFill>
        <p:spPr>
          <a:xfrm>
            <a:off x="20" y="10"/>
            <a:ext cx="12191980" cy="6857990"/>
          </a:xfrm>
          <a:prstGeom prst="rect">
            <a:avLst/>
          </a:prstGeom>
        </p:spPr>
      </p:pic>
      <p:sp>
        <p:nvSpPr>
          <p:cNvPr id="2" name="Title 1">
            <a:extLst>
              <a:ext uri="{FF2B5EF4-FFF2-40B4-BE49-F238E27FC236}">
                <a16:creationId xmlns:a16="http://schemas.microsoft.com/office/drawing/2014/main" id="{F0FDE909-9657-4C07-9973-C30CC2B2B266}"/>
              </a:ext>
            </a:extLst>
          </p:cNvPr>
          <p:cNvSpPr>
            <a:spLocks noGrp="1"/>
          </p:cNvSpPr>
          <p:nvPr>
            <p:ph type="title"/>
          </p:nvPr>
        </p:nvSpPr>
        <p:spPr>
          <a:xfrm>
            <a:off x="684211" y="1244048"/>
            <a:ext cx="11193657" cy="4750351"/>
          </a:xfrm>
        </p:spPr>
        <p:txBody>
          <a:bodyPr>
            <a:normAutofit/>
          </a:bodyPr>
          <a:lstStyle/>
          <a:p>
            <a:pPr>
              <a:lnSpc>
                <a:spcPct val="90000"/>
              </a:lnSpc>
            </a:pPr>
            <a:r>
              <a:rPr lang="en-US" sz="1800" b="1" dirty="0">
                <a:latin typeface="+mn-lt"/>
              </a:rPr>
              <a:t>The "Linux Guardian: Nagios-Powered Host Monitoring" project successfully demonstrated the implementation and configuration of Nagios to monitor Linux hosts.</a:t>
            </a:r>
            <a:br>
              <a:rPr lang="en-US" sz="1800" b="1" dirty="0">
                <a:latin typeface="+mn-lt"/>
              </a:rPr>
            </a:br>
            <a:r>
              <a:rPr lang="en-US" sz="1800" b="1" dirty="0">
                <a:latin typeface="+mn-lt"/>
              </a:rPr>
              <a:t> Key findings include:</a:t>
            </a:r>
            <a:br>
              <a:rPr lang="en-US" sz="1800" dirty="0">
                <a:latin typeface="+mn-lt"/>
              </a:rPr>
            </a:br>
            <a:r>
              <a:rPr lang="en-US" sz="1800" dirty="0">
                <a:latin typeface="+mn-lt"/>
              </a:rPr>
              <a:t>- Effective real-time monitoring of system metrics and services.</a:t>
            </a:r>
            <a:br>
              <a:rPr lang="en-US" sz="1800" dirty="0">
                <a:latin typeface="+mn-lt"/>
              </a:rPr>
            </a:br>
            <a:r>
              <a:rPr lang="en-US" sz="1800" dirty="0">
                <a:latin typeface="+mn-lt"/>
              </a:rPr>
              <a:t>- Proactive issue detection and resolution.</a:t>
            </a:r>
            <a:br>
              <a:rPr lang="en-US" sz="1800" dirty="0">
                <a:latin typeface="+mn-lt"/>
              </a:rPr>
            </a:br>
            <a:r>
              <a:rPr lang="en-US" sz="1800" dirty="0">
                <a:latin typeface="+mn-lt"/>
              </a:rPr>
              <a:t>- Enhanced security through robust configurations and continuous monitoring.</a:t>
            </a:r>
            <a:br>
              <a:rPr lang="en-US" sz="1800" dirty="0">
                <a:latin typeface="+mn-lt"/>
              </a:rPr>
            </a:br>
            <a:br>
              <a:rPr lang="en-US" sz="1800" dirty="0">
                <a:latin typeface="+mn-lt"/>
              </a:rPr>
            </a:br>
            <a:r>
              <a:rPr lang="en-US" sz="1800" b="1" dirty="0">
                <a:latin typeface="+mn-lt"/>
              </a:rPr>
              <a:t>Recommendations:</a:t>
            </a:r>
            <a:br>
              <a:rPr lang="en-US" sz="1800" dirty="0">
                <a:latin typeface="+mn-lt"/>
              </a:rPr>
            </a:br>
            <a:r>
              <a:rPr lang="en-US" sz="1800" dirty="0">
                <a:latin typeface="+mn-lt"/>
              </a:rPr>
              <a:t>- Regularly update and patch all components.</a:t>
            </a:r>
            <a:br>
              <a:rPr lang="en-US" sz="1800" dirty="0">
                <a:latin typeface="+mn-lt"/>
              </a:rPr>
            </a:br>
            <a:r>
              <a:rPr lang="en-US" sz="1800" dirty="0">
                <a:latin typeface="+mn-lt"/>
              </a:rPr>
              <a:t>- Ensure secure configurations and strong authentication.</a:t>
            </a:r>
            <a:br>
              <a:rPr lang="en-US" sz="1800" dirty="0">
                <a:latin typeface="+mn-lt"/>
              </a:rPr>
            </a:br>
            <a:r>
              <a:rPr lang="en-US" sz="1800" dirty="0">
                <a:latin typeface="+mn-lt"/>
              </a:rPr>
              <a:t>- Monitor system logs and alerts continuously.</a:t>
            </a:r>
            <a:br>
              <a:rPr lang="en-US" sz="1800" dirty="0">
                <a:latin typeface="+mn-lt"/>
              </a:rPr>
            </a:br>
            <a:r>
              <a:rPr lang="en-US" sz="1800" dirty="0">
                <a:latin typeface="+mn-lt"/>
              </a:rPr>
              <a:t>- Implement robust backup and recovery strategies.</a:t>
            </a:r>
            <a:br>
              <a:rPr lang="en-US" sz="1800" dirty="0">
                <a:latin typeface="+mn-lt"/>
              </a:rPr>
            </a:br>
            <a:r>
              <a:rPr lang="en-US" sz="1800" dirty="0">
                <a:latin typeface="+mn-lt"/>
              </a:rPr>
              <a:t>- Use network segmentation to enhance security.</a:t>
            </a:r>
            <a:br>
              <a:rPr lang="en-US" sz="900" b="1" dirty="0">
                <a:latin typeface="+mn-lt"/>
              </a:rPr>
            </a:br>
            <a:endParaRPr lang="en-IN" sz="900" b="1" dirty="0">
              <a:latin typeface="+mn-lt"/>
            </a:endParaRPr>
          </a:p>
        </p:txBody>
      </p:sp>
      <p:sp>
        <p:nvSpPr>
          <p:cNvPr id="3" name="Content Placeholder 2">
            <a:extLst>
              <a:ext uri="{FF2B5EF4-FFF2-40B4-BE49-F238E27FC236}">
                <a16:creationId xmlns:a16="http://schemas.microsoft.com/office/drawing/2014/main" id="{0EA6CD7B-8113-43C5-9F98-8235D99268D7}"/>
              </a:ext>
            </a:extLst>
          </p:cNvPr>
          <p:cNvSpPr>
            <a:spLocks noGrp="1"/>
          </p:cNvSpPr>
          <p:nvPr>
            <p:ph idx="1"/>
          </p:nvPr>
        </p:nvSpPr>
        <p:spPr>
          <a:xfrm>
            <a:off x="684212" y="139959"/>
            <a:ext cx="11389600" cy="877078"/>
          </a:xfrm>
        </p:spPr>
        <p:txBody>
          <a:bodyPr>
            <a:normAutofit/>
          </a:bodyPr>
          <a:lstStyle/>
          <a:p>
            <a:r>
              <a:rPr lang="en-IN" sz="4400" b="1" dirty="0">
                <a:solidFill>
                  <a:schemeClr val="tx1"/>
                </a:solidFill>
              </a:rPr>
              <a:t>CONCLUSIONS &amp; RECOMMENDATIONS</a:t>
            </a:r>
          </a:p>
        </p:txBody>
      </p:sp>
      <p:grpSp>
        <p:nvGrpSpPr>
          <p:cNvPr id="11" name="Group 10">
            <a:extLst>
              <a:ext uri="{FF2B5EF4-FFF2-40B4-BE49-F238E27FC236}">
                <a16:creationId xmlns:a16="http://schemas.microsoft.com/office/drawing/2014/main" id="{24B32265-D526-44B2-B82E-8977DFEFB4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206969" y="2963333"/>
            <a:ext cx="2981858" cy="3208867"/>
            <a:chOff x="9206969" y="2963333"/>
            <a:chExt cx="2981858" cy="3208867"/>
          </a:xfrm>
        </p:grpSpPr>
        <p:cxnSp>
          <p:nvCxnSpPr>
            <p:cNvPr id="12" name="Straight Connector 11">
              <a:extLst>
                <a:ext uri="{FF2B5EF4-FFF2-40B4-BE49-F238E27FC236}">
                  <a16:creationId xmlns:a16="http://schemas.microsoft.com/office/drawing/2014/main" id="{9A453D36-EF7F-403B-A9E0-553E1F0B3A9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3E7E8D9E-8474-4515-9EEB-0B46BE8EFAB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586A1812-CCD3-429E-AAAE-CC335A33F8E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ECB9509C-1B73-4063-8E69-E9024ACED1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44BEF3D9-6561-4BA4-AD81-AC90EF33F6F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624433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8F4E830A-06F9-4EAA-9E65-110CF24217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descr="Aerial view of a highway near the ocean">
            <a:extLst>
              <a:ext uri="{FF2B5EF4-FFF2-40B4-BE49-F238E27FC236}">
                <a16:creationId xmlns:a16="http://schemas.microsoft.com/office/drawing/2014/main" id="{681BF4AD-CC86-A980-B079-24E7E5DAD092}"/>
              </a:ext>
            </a:extLst>
          </p:cNvPr>
          <p:cNvPicPr>
            <a:picLocks noChangeAspect="1"/>
          </p:cNvPicPr>
          <p:nvPr/>
        </p:nvPicPr>
        <p:blipFill rotWithShape="1">
          <a:blip r:embed="rId2">
            <a:alphaModFix amt="35000"/>
          </a:blip>
          <a:srcRect t="11833" b="13167"/>
          <a:stretch/>
        </p:blipFill>
        <p:spPr>
          <a:xfrm>
            <a:off x="3174" y="10"/>
            <a:ext cx="12192000" cy="6857990"/>
          </a:xfrm>
          <a:prstGeom prst="rect">
            <a:avLst/>
          </a:prstGeom>
        </p:spPr>
      </p:pic>
      <p:sp>
        <p:nvSpPr>
          <p:cNvPr id="3" name="Content Placeholder 2">
            <a:extLst>
              <a:ext uri="{FF2B5EF4-FFF2-40B4-BE49-F238E27FC236}">
                <a16:creationId xmlns:a16="http://schemas.microsoft.com/office/drawing/2014/main" id="{8D90CBAF-CF99-43FF-8DB2-AE143F4C799E}"/>
              </a:ext>
            </a:extLst>
          </p:cNvPr>
          <p:cNvSpPr>
            <a:spLocks noGrp="1"/>
          </p:cNvSpPr>
          <p:nvPr>
            <p:ph idx="1"/>
          </p:nvPr>
        </p:nvSpPr>
        <p:spPr>
          <a:xfrm>
            <a:off x="684212" y="685800"/>
            <a:ext cx="8534400" cy="3615267"/>
          </a:xfrm>
        </p:spPr>
        <p:txBody>
          <a:bodyPr>
            <a:normAutofit/>
          </a:bodyPr>
          <a:lstStyle/>
          <a:p>
            <a:pPr marL="0" indent="0">
              <a:buNone/>
            </a:pPr>
            <a:r>
              <a:rPr lang="en-IN" sz="9600" b="1" dirty="0">
                <a:solidFill>
                  <a:schemeClr val="tx1"/>
                </a:solidFill>
                <a:effectLst>
                  <a:outerShdw blurRad="38100" dist="38100" dir="2700000" algn="tl">
                    <a:srgbClr val="000000">
                      <a:alpha val="43137"/>
                    </a:srgbClr>
                  </a:outerShdw>
                </a:effectLst>
              </a:rPr>
              <a:t>     THANKYOU</a:t>
            </a:r>
          </a:p>
        </p:txBody>
      </p:sp>
    </p:spTree>
    <p:extLst>
      <p:ext uri="{BB962C8B-B14F-4D97-AF65-F5344CB8AC3E}">
        <p14:creationId xmlns:p14="http://schemas.microsoft.com/office/powerpoint/2010/main" val="1880524490"/>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CF3ED8AD31094942962C3DE1D3744970" ma:contentTypeVersion="15" ma:contentTypeDescription="Create a new document." ma:contentTypeScope="" ma:versionID="4066eeb908c10b8fb5a85fb16163107d">
  <xsd:schema xmlns:xsd="http://www.w3.org/2001/XMLSchema" xmlns:xs="http://www.w3.org/2001/XMLSchema" xmlns:p="http://schemas.microsoft.com/office/2006/metadata/properties" xmlns:ns3="4fcd7f85-1a9e-4e6c-b9fa-e4ab0fba5a95" xmlns:ns4="30c8e284-fa06-4e2c-8000-793603ac70f1" targetNamespace="http://schemas.microsoft.com/office/2006/metadata/properties" ma:root="true" ma:fieldsID="58b754b13d88050af198b3f065d67f20" ns3:_="" ns4:_="">
    <xsd:import namespace="4fcd7f85-1a9e-4e6c-b9fa-e4ab0fba5a95"/>
    <xsd:import namespace="30c8e284-fa06-4e2c-8000-793603ac70f1"/>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SystemTags" minOccurs="0"/>
                <xsd:element ref="ns3:MediaServiceGenerationTime" minOccurs="0"/>
                <xsd:element ref="ns3:MediaServiceEventHashCode" minOccurs="0"/>
                <xsd:element ref="ns3:MediaLengthInSeconds" minOccurs="0"/>
                <xsd:element ref="ns3:MediaServiceDateTaken" minOccurs="0"/>
                <xsd:element ref="ns3:MediaServiceLocation" minOccurs="0"/>
                <xsd:element ref="ns3:MediaServiceOCR" minOccurs="0"/>
                <xsd:element ref="ns4:SharedWithUsers" minOccurs="0"/>
                <xsd:element ref="ns4:SharedWithDetails" minOccurs="0"/>
                <xsd:element ref="ns4:SharingHintHash"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cd7f85-1a9e-4e6c-b9fa-e4ab0fba5a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SystemTags" ma:index="12" nillable="true" ma:displayName="MediaServiceSystemTags" ma:hidden="true" ma:internalName="MediaServiceSystemTags" ma:readOnly="true">
      <xsd:simpleType>
        <xsd:restriction base="dms:Note"/>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0c8e284-fa06-4e2c-8000-793603ac70f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element name="SharingHintHash" ma:index="2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fcd7f85-1a9e-4e6c-b9fa-e4ab0fba5a95" xsi:nil="true"/>
  </documentManagement>
</p:properties>
</file>

<file path=customXml/itemProps1.xml><?xml version="1.0" encoding="utf-8"?>
<ds:datastoreItem xmlns:ds="http://schemas.openxmlformats.org/officeDocument/2006/customXml" ds:itemID="{4E929B23-7D1E-4B76-9372-EAB1B891CA26}">
  <ds:schemaRefs>
    <ds:schemaRef ds:uri="http://schemas.microsoft.com/sharepoint/v3/contenttype/forms"/>
  </ds:schemaRefs>
</ds:datastoreItem>
</file>

<file path=customXml/itemProps2.xml><?xml version="1.0" encoding="utf-8"?>
<ds:datastoreItem xmlns:ds="http://schemas.openxmlformats.org/officeDocument/2006/customXml" ds:itemID="{0E16733A-B7BC-44A2-94C8-EC19ABC1A23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cd7f85-1a9e-4e6c-b9fa-e4ab0fba5a95"/>
    <ds:schemaRef ds:uri="30c8e284-fa06-4e2c-8000-793603ac70f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3D18F77-2AD7-4AA6-86C9-7184241510C4}">
  <ds:schemaRefs>
    <ds:schemaRef ds:uri="http://schemas.microsoft.com/office/2006/metadata/properties"/>
    <ds:schemaRef ds:uri="4fcd7f85-1a9e-4e6c-b9fa-e4ab0fba5a95"/>
    <ds:schemaRef ds:uri="http://purl.org/dc/terms/"/>
    <ds:schemaRef ds:uri="http://schemas.microsoft.com/office/2006/documentManagement/types"/>
    <ds:schemaRef ds:uri="http://purl.org/dc/dcmitype/"/>
    <ds:schemaRef ds:uri="http://schemas.openxmlformats.org/package/2006/metadata/core-properties"/>
    <ds:schemaRef ds:uri="30c8e284-fa06-4e2c-8000-793603ac70f1"/>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Slice</Template>
  <TotalTime>63</TotalTime>
  <Words>504</Words>
  <Application>Microsoft Office PowerPoint</Application>
  <PresentationFormat>Widescreen</PresentationFormat>
  <Paragraphs>18</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Century Gothic</vt:lpstr>
      <vt:lpstr>Wingdings 3</vt:lpstr>
      <vt:lpstr>Slice</vt:lpstr>
      <vt:lpstr> CYBER GYAN VIRTUAL INTERNSHIP PROGRAM Centre for Development of Advanced Computing (CDAC), Noida </vt:lpstr>
      <vt:lpstr>PowerPoint Presentation</vt:lpstr>
      <vt:lpstr>The project aims to provide comprehensive monitoring and management of Linux hosts using Nagios. This includes real time monitoring of system metrics, services, and applications running on Linux servers to ensure optimal performance, availability, and security. </vt:lpstr>
      <vt:lpstr>Nagios: For monitoring system metrics, services, and applications.  Kali Linux VM: The platform on which Nagios is installed and configured.  NCPA (Nagios Cross-Platform Agent): To monitor specific metrics and services.  Apache: Web server to host the Nagios web interface.  OpenSSH: SSH server for secure remote access and management.</vt:lpstr>
      <vt:lpstr>About the project</vt:lpstr>
      <vt:lpstr>- Ensuring optimal performance and availability of Linux servers.  - Proactively detecting and addressing system issues before they impact operations.  - Enhancing the security posture by monitoring critical services and system metrics.  - Facilitating secure remote management through SSH.  </vt:lpstr>
      <vt:lpstr>- Regular updates and patching of Nagios, NCPA, and operating systems to mitigate vulnerabilities.  - Secure configuration of Nagios and NCPA, including strong authentication and access controls.  - Continuous monitoring of system logs and Nagios alerts for suspicious activities.  - Implementing backup and recovery strategies for quick restoration in case of system failures or cyber attacks.  - Network segmentation to isolate critical systems and limit the impact of potential breaches. </vt:lpstr>
      <vt:lpstr>The "Linux Guardian: Nagios-Powered Host Monitoring" project successfully demonstrated the implementation and configuration of Nagios to monitor Linux hosts.  Key findings include: - Effective real-time monitoring of system metrics and services. - Proactive issue detection and resolution. - Enhanced security through robust configurations and continuous monitoring.  Recommendations: - Regularly update and patch all components. - Ensure secure configurations and strong authentication. - Monitor system logs and alerts continuously. - Implement robust backup and recovery strategies. - Use network segmentation to enhance security.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CYBER GYAN VIRTUAL INTERNSHIP PROGRAM CDAC, Noida</dc:title>
  <dc:creator>Kajal Kashyap</dc:creator>
  <cp:lastModifiedBy>Vansh Agre</cp:lastModifiedBy>
  <cp:revision>13</cp:revision>
  <dcterms:created xsi:type="dcterms:W3CDTF">2024-06-18T09:23:29Z</dcterms:created>
  <dcterms:modified xsi:type="dcterms:W3CDTF">2025-03-08T21:02:28Z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2024-06-19T11:52:55Z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bc5aaae4-aa72-46a2-986f-6467ad3c79e8</vt:lpwstr>
  </property>
  <property fmtid="{D5CDD505-2E9C-101B-9397-08002B2CF9AE}" pid="7" name="MSIP_Label_defa4170-0d19-0005-0004-bc88714345d2_ActionId">
    <vt:lpwstr>52abef18-33b5-4ebc-affc-96737895582b</vt:lpwstr>
  </property>
  <property fmtid="{D5CDD505-2E9C-101B-9397-08002B2CF9AE}" pid="8" name="MSIP_Label_defa4170-0d19-0005-0004-bc88714345d2_ContentBits">
    <vt:lpwstr>0</vt:lpwstr>
  </property>
  <property fmtid="{D5CDD505-2E9C-101B-9397-08002B2CF9AE}" pid="9" name="ContentTypeId">
    <vt:lpwstr>0x010100CF3ED8AD31094942962C3DE1D3744970</vt:lpwstr>
  </property>
</Properties>
</file>