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94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5" name="Image 1" descr="preencoded.png"/>
          <p:cNvPicPr>
            <a:picLocks noChangeAspect="1"/>
          </p:cNvPicPr>
          <p:nvPr/>
        </p:nvPicPr>
        <p:blipFill>
          <a:blip r:embed="rId4"/>
          <a:stretch>
            <a:fillRect/>
          </a:stretch>
        </p:blipFill>
        <p:spPr>
          <a:xfrm>
            <a:off x="7604998" y="1546860"/>
            <a:ext cx="6735485" cy="5135880"/>
          </a:xfrm>
          <a:prstGeom prst="rect">
            <a:avLst/>
          </a:prstGeom>
        </p:spPr>
      </p:pic>
      <p:sp>
        <p:nvSpPr>
          <p:cNvPr id="6" name="Text 2"/>
          <p:cNvSpPr/>
          <p:nvPr/>
        </p:nvSpPr>
        <p:spPr>
          <a:xfrm>
            <a:off x="811411" y="1135975"/>
            <a:ext cx="5692378" cy="370880"/>
          </a:xfrm>
          <a:prstGeom prst="rect">
            <a:avLst/>
          </a:prstGeom>
          <a:noFill/>
          <a:ln/>
        </p:spPr>
        <p:txBody>
          <a:bodyPr wrap="none" rtlCol="0" anchor="t"/>
          <a:lstStyle/>
          <a:p>
            <a:pPr marL="0" indent="0">
              <a:lnSpc>
                <a:spcPts val="2921"/>
              </a:lnSpc>
              <a:buNone/>
            </a:pPr>
            <a:endParaRPr lang="en-US" sz="1826" dirty="0"/>
          </a:p>
        </p:txBody>
      </p:sp>
      <p:sp>
        <p:nvSpPr>
          <p:cNvPr id="7" name="Text 3"/>
          <p:cNvSpPr/>
          <p:nvPr/>
        </p:nvSpPr>
        <p:spPr>
          <a:xfrm>
            <a:off x="834985" y="1738670"/>
            <a:ext cx="5645229" cy="579596"/>
          </a:xfrm>
          <a:prstGeom prst="rect">
            <a:avLst/>
          </a:prstGeom>
          <a:noFill/>
          <a:ln/>
        </p:spPr>
        <p:txBody>
          <a:bodyPr wrap="none" rtlCol="0" anchor="t"/>
          <a:lstStyle/>
          <a:p>
            <a:pPr marL="0" indent="0" algn="ctr">
              <a:lnSpc>
                <a:spcPts val="4564"/>
              </a:lnSpc>
              <a:buNone/>
            </a:pPr>
            <a:r>
              <a:rPr lang="en-US" sz="3651" dirty="0">
                <a:solidFill>
                  <a:srgbClr val="5955EB"/>
                </a:solidFill>
                <a:latin typeface="Libre Baskerville" pitchFamily="34" charset="0"/>
                <a:ea typeface="Libre Baskerville" pitchFamily="34" charset="-122"/>
                <a:cs typeface="Libre Baskerville" pitchFamily="34" charset="-120"/>
              </a:rPr>
              <a:t>Client Ticketing System</a:t>
            </a:r>
            <a:endParaRPr lang="en-US" sz="3651" dirty="0"/>
          </a:p>
        </p:txBody>
      </p:sp>
      <p:sp>
        <p:nvSpPr>
          <p:cNvPr id="8" name="Text 4"/>
          <p:cNvSpPr/>
          <p:nvPr/>
        </p:nvSpPr>
        <p:spPr>
          <a:xfrm>
            <a:off x="811411" y="2666048"/>
            <a:ext cx="5692378" cy="370880"/>
          </a:xfrm>
          <a:prstGeom prst="rect">
            <a:avLst/>
          </a:prstGeom>
          <a:noFill/>
          <a:ln/>
        </p:spPr>
        <p:txBody>
          <a:bodyPr wrap="none" rtlCol="0" anchor="t"/>
          <a:lstStyle/>
          <a:p>
            <a:pPr marL="0" indent="0" algn="ctr">
              <a:lnSpc>
                <a:spcPts val="2921"/>
              </a:lnSpc>
              <a:buNone/>
            </a:pPr>
            <a:endParaRPr lang="en-US" sz="1826" dirty="0"/>
          </a:p>
        </p:txBody>
      </p:sp>
      <p:sp>
        <p:nvSpPr>
          <p:cNvPr id="9" name="Text 5"/>
          <p:cNvSpPr/>
          <p:nvPr/>
        </p:nvSpPr>
        <p:spPr>
          <a:xfrm>
            <a:off x="811411" y="3297674"/>
            <a:ext cx="5692378" cy="370880"/>
          </a:xfrm>
          <a:prstGeom prst="rect">
            <a:avLst/>
          </a:prstGeom>
          <a:noFill/>
          <a:ln/>
        </p:spPr>
        <p:txBody>
          <a:bodyPr wrap="none" rtlCol="0" anchor="t"/>
          <a:lstStyle/>
          <a:p>
            <a:pPr marL="0" indent="0">
              <a:lnSpc>
                <a:spcPts val="2921"/>
              </a:lnSpc>
              <a:buNone/>
            </a:pPr>
            <a:r>
              <a:rPr lang="en-US" sz="1826" dirty="0">
                <a:solidFill>
                  <a:srgbClr val="49495A"/>
                </a:solidFill>
                <a:latin typeface="Open Sans" pitchFamily="34" charset="0"/>
                <a:ea typeface="Open Sans" pitchFamily="34" charset="-122"/>
                <a:cs typeface="Open Sans" pitchFamily="34" charset="-120"/>
              </a:rPr>
              <a:t>TEAM 5</a:t>
            </a:r>
            <a:endParaRPr lang="en-US" sz="1826" dirty="0"/>
          </a:p>
        </p:txBody>
      </p:sp>
      <p:sp>
        <p:nvSpPr>
          <p:cNvPr id="10" name="Text 6"/>
          <p:cNvSpPr/>
          <p:nvPr/>
        </p:nvSpPr>
        <p:spPr>
          <a:xfrm>
            <a:off x="1182172" y="3929301"/>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Vansh Bajaj</a:t>
            </a:r>
            <a:endParaRPr lang="en-US" sz="1826" dirty="0"/>
          </a:p>
        </p:txBody>
      </p:sp>
      <p:sp>
        <p:nvSpPr>
          <p:cNvPr id="11" name="Text 7"/>
          <p:cNvSpPr/>
          <p:nvPr/>
        </p:nvSpPr>
        <p:spPr>
          <a:xfrm>
            <a:off x="1182172" y="4381262"/>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Makam Ranga Rakshith</a:t>
            </a:r>
            <a:endParaRPr lang="en-US" sz="1826" dirty="0"/>
          </a:p>
        </p:txBody>
      </p:sp>
      <p:sp>
        <p:nvSpPr>
          <p:cNvPr id="12" name="Text 8"/>
          <p:cNvSpPr/>
          <p:nvPr/>
        </p:nvSpPr>
        <p:spPr>
          <a:xfrm>
            <a:off x="1182172" y="4833223"/>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Prithak Gajurel</a:t>
            </a:r>
            <a:endParaRPr lang="en-US" sz="1826" dirty="0"/>
          </a:p>
        </p:txBody>
      </p:sp>
      <p:sp>
        <p:nvSpPr>
          <p:cNvPr id="13" name="Text 9"/>
          <p:cNvSpPr/>
          <p:nvPr/>
        </p:nvSpPr>
        <p:spPr>
          <a:xfrm>
            <a:off x="1182172" y="5285184"/>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Duddu Bala Guru Venkata Arjun</a:t>
            </a:r>
            <a:endParaRPr lang="en-US" sz="1826" dirty="0"/>
          </a:p>
        </p:txBody>
      </p:sp>
      <p:sp>
        <p:nvSpPr>
          <p:cNvPr id="14" name="Text 10"/>
          <p:cNvSpPr/>
          <p:nvPr/>
        </p:nvSpPr>
        <p:spPr>
          <a:xfrm>
            <a:off x="811411" y="6003846"/>
            <a:ext cx="4637127" cy="579596"/>
          </a:xfrm>
          <a:prstGeom prst="rect">
            <a:avLst/>
          </a:prstGeom>
          <a:noFill/>
          <a:ln/>
        </p:spPr>
        <p:txBody>
          <a:bodyPr wrap="none" rtlCol="0" anchor="t"/>
          <a:lstStyle/>
          <a:p>
            <a:pPr marL="0" indent="0">
              <a:lnSpc>
                <a:spcPts val="4564"/>
              </a:lnSpc>
              <a:buNone/>
            </a:pPr>
            <a:endParaRPr lang="en-US" sz="3651" dirty="0"/>
          </a:p>
        </p:txBody>
      </p:sp>
      <p:sp>
        <p:nvSpPr>
          <p:cNvPr id="15" name="Text 11"/>
          <p:cNvSpPr/>
          <p:nvPr/>
        </p:nvSpPr>
        <p:spPr>
          <a:xfrm>
            <a:off x="811411" y="6931223"/>
            <a:ext cx="5692378" cy="370880"/>
          </a:xfrm>
          <a:prstGeom prst="rect">
            <a:avLst/>
          </a:prstGeom>
          <a:noFill/>
          <a:ln/>
        </p:spPr>
        <p:txBody>
          <a:bodyPr wrap="none" rtlCol="0" anchor="t"/>
          <a:lstStyle/>
          <a:p>
            <a:pPr marL="0" indent="0">
              <a:lnSpc>
                <a:spcPts val="2921"/>
              </a:lnSpc>
              <a:buNone/>
            </a:pPr>
            <a:endParaRPr lang="en-US" sz="182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64037" y="1241584"/>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ABSTRACT</a:t>
            </a:r>
            <a:endParaRPr lang="en-US" sz="4860" dirty="0"/>
          </a:p>
        </p:txBody>
      </p:sp>
      <p:sp>
        <p:nvSpPr>
          <p:cNvPr id="5" name="Text 3"/>
          <p:cNvSpPr/>
          <p:nvPr/>
        </p:nvSpPr>
        <p:spPr>
          <a:xfrm>
            <a:off x="1258967" y="2383393"/>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In the realm of customer service and support, effective management of client inquiries and issues is paramount for organizational success. A client ticketing system serves as a structured approach to streamline this process, ensuring timely resolution and customer satisfaction</a:t>
            </a:r>
            <a:endParaRPr lang="en-US" sz="1944" dirty="0"/>
          </a:p>
        </p:txBody>
      </p:sp>
      <p:sp>
        <p:nvSpPr>
          <p:cNvPr id="6" name="Text 4"/>
          <p:cNvSpPr/>
          <p:nvPr/>
        </p:nvSpPr>
        <p:spPr>
          <a:xfrm>
            <a:off x="1258967" y="3654862"/>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client ticketing system acts as a centralized platform where clients can submit their queries or problems, which are then organized into tickets. Each ticket is assigned a unique identifier and categorized based on priority and type of issue.</a:t>
            </a:r>
            <a:endParaRPr lang="en-US" sz="1944" dirty="0"/>
          </a:p>
        </p:txBody>
      </p:sp>
      <p:sp>
        <p:nvSpPr>
          <p:cNvPr id="7" name="Text 5"/>
          <p:cNvSpPr/>
          <p:nvPr/>
        </p:nvSpPr>
        <p:spPr>
          <a:xfrm>
            <a:off x="1258967" y="4926330"/>
            <a:ext cx="12507397"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ticket is passed on to the consultancy firm where the manager assigns the issue to the consultant. The consultant needs to update the status of the issue to the manager who is further answerable to the client.</a:t>
            </a:r>
            <a:endParaRPr lang="en-US" sz="1944" dirty="0"/>
          </a:p>
        </p:txBody>
      </p:sp>
      <p:sp>
        <p:nvSpPr>
          <p:cNvPr id="8" name="Text 6"/>
          <p:cNvSpPr/>
          <p:nvPr/>
        </p:nvSpPr>
        <p:spPr>
          <a:xfrm>
            <a:off x="1258967" y="6111508"/>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system works with the help of flask and SQL for database management. By prioritizing efficiency, communication, and data-driven insights, businesses can foster stronger client relationships and achieve operational excellence.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70219" y="2436852"/>
            <a:ext cx="5033843" cy="3355896"/>
          </a:xfrm>
          <a:prstGeom prst="rect">
            <a:avLst/>
          </a:prstGeom>
        </p:spPr>
      </p:pic>
      <p:sp>
        <p:nvSpPr>
          <p:cNvPr id="6" name="Text 2"/>
          <p:cNvSpPr/>
          <p:nvPr/>
        </p:nvSpPr>
        <p:spPr>
          <a:xfrm>
            <a:off x="633532" y="1076563"/>
            <a:ext cx="4525328" cy="565666"/>
          </a:xfrm>
          <a:prstGeom prst="rect">
            <a:avLst/>
          </a:prstGeom>
          <a:noFill/>
          <a:ln/>
        </p:spPr>
        <p:txBody>
          <a:bodyPr wrap="none" rtlCol="0" anchor="t"/>
          <a:lstStyle/>
          <a:p>
            <a:pPr marL="0" indent="0">
              <a:lnSpc>
                <a:spcPts val="4454"/>
              </a:lnSpc>
              <a:buNone/>
            </a:pPr>
            <a:r>
              <a:rPr lang="en-US" sz="3563" dirty="0">
                <a:solidFill>
                  <a:srgbClr val="5955EB"/>
                </a:solidFill>
                <a:latin typeface="Libre Baskerville" pitchFamily="34" charset="0"/>
                <a:ea typeface="Libre Baskerville" pitchFamily="34" charset="-122"/>
                <a:cs typeface="Libre Baskerville" pitchFamily="34" charset="-120"/>
              </a:rPr>
              <a:t>System Overview</a:t>
            </a:r>
            <a:endParaRPr lang="en-US" sz="3563" dirty="0"/>
          </a:p>
        </p:txBody>
      </p:sp>
      <p:sp>
        <p:nvSpPr>
          <p:cNvPr id="7" name="Shape 3"/>
          <p:cNvSpPr/>
          <p:nvPr/>
        </p:nvSpPr>
        <p:spPr>
          <a:xfrm>
            <a:off x="633532" y="2117288"/>
            <a:ext cx="407194" cy="407194"/>
          </a:xfrm>
          <a:prstGeom prst="roundRect">
            <a:avLst>
              <a:gd name="adj" fmla="val 26673"/>
            </a:avLst>
          </a:prstGeom>
          <a:solidFill>
            <a:srgbClr val="DED6FF"/>
          </a:solidFill>
          <a:ln/>
        </p:spPr>
        <p:txBody>
          <a:bodyPr/>
          <a:lstStyle/>
          <a:p>
            <a:endParaRPr lang="en-US"/>
          </a:p>
        </p:txBody>
      </p:sp>
      <p:sp>
        <p:nvSpPr>
          <p:cNvPr id="8" name="Text 4"/>
          <p:cNvSpPr/>
          <p:nvPr/>
        </p:nvSpPr>
        <p:spPr>
          <a:xfrm>
            <a:off x="776526" y="2185035"/>
            <a:ext cx="121087"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1</a:t>
            </a:r>
            <a:endParaRPr lang="en-US" sz="2138" dirty="0"/>
          </a:p>
        </p:txBody>
      </p:sp>
      <p:sp>
        <p:nvSpPr>
          <p:cNvPr id="9" name="Text 5"/>
          <p:cNvSpPr/>
          <p:nvPr/>
        </p:nvSpPr>
        <p:spPr>
          <a:xfrm>
            <a:off x="1221700" y="2117288"/>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Purpose</a:t>
            </a:r>
            <a:endParaRPr lang="en-US" sz="1782" dirty="0"/>
          </a:p>
        </p:txBody>
      </p:sp>
      <p:sp>
        <p:nvSpPr>
          <p:cNvPr id="10" name="Text 6"/>
          <p:cNvSpPr/>
          <p:nvPr/>
        </p:nvSpPr>
        <p:spPr>
          <a:xfrm>
            <a:off x="1221700" y="2508647"/>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Client Ticketing System centralizes client inquiries and requests, ensuring efficient tracking, resolution, and communication.</a:t>
            </a:r>
            <a:endParaRPr lang="en-US" sz="1425" dirty="0"/>
          </a:p>
        </p:txBody>
      </p:sp>
      <p:sp>
        <p:nvSpPr>
          <p:cNvPr id="11" name="Shape 7"/>
          <p:cNvSpPr/>
          <p:nvPr/>
        </p:nvSpPr>
        <p:spPr>
          <a:xfrm>
            <a:off x="633532" y="3472339"/>
            <a:ext cx="407194" cy="407194"/>
          </a:xfrm>
          <a:prstGeom prst="roundRect">
            <a:avLst>
              <a:gd name="adj" fmla="val 26673"/>
            </a:avLst>
          </a:prstGeom>
          <a:solidFill>
            <a:srgbClr val="DED6FF"/>
          </a:solidFill>
          <a:ln/>
        </p:spPr>
        <p:txBody>
          <a:bodyPr/>
          <a:lstStyle/>
          <a:p>
            <a:endParaRPr lang="en-US"/>
          </a:p>
        </p:txBody>
      </p:sp>
      <p:sp>
        <p:nvSpPr>
          <p:cNvPr id="12" name="Text 8"/>
          <p:cNvSpPr/>
          <p:nvPr/>
        </p:nvSpPr>
        <p:spPr>
          <a:xfrm>
            <a:off x="753427" y="3540085"/>
            <a:ext cx="167283"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2</a:t>
            </a:r>
            <a:endParaRPr lang="en-US" sz="2138" dirty="0"/>
          </a:p>
        </p:txBody>
      </p:sp>
      <p:sp>
        <p:nvSpPr>
          <p:cNvPr id="13" name="Text 9"/>
          <p:cNvSpPr/>
          <p:nvPr/>
        </p:nvSpPr>
        <p:spPr>
          <a:xfrm>
            <a:off x="1221700" y="347233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Key Features</a:t>
            </a:r>
            <a:endParaRPr lang="en-US" sz="1782" dirty="0"/>
          </a:p>
        </p:txBody>
      </p:sp>
      <p:sp>
        <p:nvSpPr>
          <p:cNvPr id="14" name="Text 10"/>
          <p:cNvSpPr/>
          <p:nvPr/>
        </p:nvSpPr>
        <p:spPr>
          <a:xfrm>
            <a:off x="1221700" y="3863697"/>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system offers features like ticket creation, status updates, automated notifications, and comprehensive reporting for effective management.</a:t>
            </a:r>
            <a:endParaRPr lang="en-US" sz="1425" dirty="0"/>
          </a:p>
        </p:txBody>
      </p:sp>
      <p:sp>
        <p:nvSpPr>
          <p:cNvPr id="15" name="Shape 11"/>
          <p:cNvSpPr/>
          <p:nvPr/>
        </p:nvSpPr>
        <p:spPr>
          <a:xfrm>
            <a:off x="633532" y="4827389"/>
            <a:ext cx="407194" cy="407194"/>
          </a:xfrm>
          <a:prstGeom prst="roundRect">
            <a:avLst>
              <a:gd name="adj" fmla="val 26673"/>
            </a:avLst>
          </a:prstGeom>
          <a:solidFill>
            <a:srgbClr val="DED6FF"/>
          </a:solidFill>
          <a:ln/>
        </p:spPr>
        <p:txBody>
          <a:bodyPr/>
          <a:lstStyle/>
          <a:p>
            <a:endParaRPr lang="en-US"/>
          </a:p>
        </p:txBody>
      </p:sp>
      <p:sp>
        <p:nvSpPr>
          <p:cNvPr id="16" name="Text 12"/>
          <p:cNvSpPr/>
          <p:nvPr/>
        </p:nvSpPr>
        <p:spPr>
          <a:xfrm>
            <a:off x="753427" y="4895136"/>
            <a:ext cx="167283"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3</a:t>
            </a:r>
            <a:endParaRPr lang="en-US" sz="2138" dirty="0"/>
          </a:p>
        </p:txBody>
      </p:sp>
      <p:sp>
        <p:nvSpPr>
          <p:cNvPr id="17" name="Text 13"/>
          <p:cNvSpPr/>
          <p:nvPr/>
        </p:nvSpPr>
        <p:spPr>
          <a:xfrm>
            <a:off x="1221700" y="482738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Motivation</a:t>
            </a:r>
            <a:endParaRPr lang="en-US" sz="1782" dirty="0"/>
          </a:p>
        </p:txBody>
      </p:sp>
      <p:sp>
        <p:nvSpPr>
          <p:cNvPr id="18" name="Text 14"/>
          <p:cNvSpPr/>
          <p:nvPr/>
        </p:nvSpPr>
        <p:spPr>
          <a:xfrm>
            <a:off x="1221700" y="5218748"/>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Driven by the need for improved client support processes, the system aims to optimize response times, enhance collaboration, and empower clients.</a:t>
            </a:r>
            <a:endParaRPr lang="en-US" sz="1425" dirty="0"/>
          </a:p>
        </p:txBody>
      </p:sp>
      <p:sp>
        <p:nvSpPr>
          <p:cNvPr id="19" name="Shape 15"/>
          <p:cNvSpPr/>
          <p:nvPr/>
        </p:nvSpPr>
        <p:spPr>
          <a:xfrm>
            <a:off x="633532" y="6182439"/>
            <a:ext cx="407194" cy="407194"/>
          </a:xfrm>
          <a:prstGeom prst="roundRect">
            <a:avLst>
              <a:gd name="adj" fmla="val 26673"/>
            </a:avLst>
          </a:prstGeom>
          <a:solidFill>
            <a:srgbClr val="DED6FF"/>
          </a:solidFill>
          <a:ln/>
        </p:spPr>
        <p:txBody>
          <a:bodyPr/>
          <a:lstStyle/>
          <a:p>
            <a:endParaRPr lang="en-US"/>
          </a:p>
        </p:txBody>
      </p:sp>
      <p:sp>
        <p:nvSpPr>
          <p:cNvPr id="20" name="Text 16"/>
          <p:cNvSpPr/>
          <p:nvPr/>
        </p:nvSpPr>
        <p:spPr>
          <a:xfrm>
            <a:off x="757714" y="6250186"/>
            <a:ext cx="158829"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4</a:t>
            </a:r>
            <a:endParaRPr lang="en-US" sz="2138" dirty="0"/>
          </a:p>
        </p:txBody>
      </p:sp>
      <p:sp>
        <p:nvSpPr>
          <p:cNvPr id="21" name="Text 17"/>
          <p:cNvSpPr/>
          <p:nvPr/>
        </p:nvSpPr>
        <p:spPr>
          <a:xfrm>
            <a:off x="1221700" y="618243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Goals</a:t>
            </a:r>
            <a:endParaRPr lang="en-US" sz="1782" dirty="0"/>
          </a:p>
        </p:txBody>
      </p:sp>
      <p:sp>
        <p:nvSpPr>
          <p:cNvPr id="22" name="Text 18"/>
          <p:cNvSpPr/>
          <p:nvPr/>
        </p:nvSpPr>
        <p:spPr>
          <a:xfrm>
            <a:off x="1221700" y="6573798"/>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system aims to increase client satisfaction, reduce resolution time, improve communication efficiency, and provide valuable insights through data analysis.</a:t>
            </a:r>
            <a:endParaRPr lang="en-US" sz="14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1138238" y="623173"/>
            <a:ext cx="8387596" cy="706755"/>
          </a:xfrm>
          <a:prstGeom prst="rect">
            <a:avLst/>
          </a:prstGeom>
          <a:noFill/>
          <a:ln/>
        </p:spPr>
        <p:txBody>
          <a:bodyPr wrap="none" rtlCol="0" anchor="t"/>
          <a:lstStyle/>
          <a:p>
            <a:pPr marL="0" indent="0">
              <a:lnSpc>
                <a:spcPts val="5565"/>
              </a:lnSpc>
              <a:buNone/>
            </a:pPr>
            <a:r>
              <a:rPr lang="en-US" sz="4452" dirty="0">
                <a:solidFill>
                  <a:srgbClr val="5955EB"/>
                </a:solidFill>
                <a:latin typeface="Libre Baskerville" pitchFamily="34" charset="0"/>
                <a:ea typeface="Libre Baskerville" pitchFamily="34" charset="-122"/>
                <a:cs typeface="Libre Baskerville" pitchFamily="34" charset="-120"/>
              </a:rPr>
              <a:t>Technologies and Tools Used</a:t>
            </a:r>
            <a:endParaRPr lang="en-US" sz="4452" dirty="0"/>
          </a:p>
        </p:txBody>
      </p:sp>
      <p:sp>
        <p:nvSpPr>
          <p:cNvPr id="5" name="Shape 3"/>
          <p:cNvSpPr/>
          <p:nvPr/>
        </p:nvSpPr>
        <p:spPr>
          <a:xfrm>
            <a:off x="1138238" y="1923455"/>
            <a:ext cx="508754" cy="508754"/>
          </a:xfrm>
          <a:prstGeom prst="roundRect">
            <a:avLst>
              <a:gd name="adj" fmla="val 26672"/>
            </a:avLst>
          </a:prstGeom>
          <a:solidFill>
            <a:srgbClr val="DED6FF"/>
          </a:solidFill>
          <a:ln/>
        </p:spPr>
        <p:txBody>
          <a:bodyPr/>
          <a:lstStyle/>
          <a:p>
            <a:endParaRPr lang="en-US"/>
          </a:p>
        </p:txBody>
      </p:sp>
      <p:sp>
        <p:nvSpPr>
          <p:cNvPr id="6" name="Text 4"/>
          <p:cNvSpPr/>
          <p:nvPr/>
        </p:nvSpPr>
        <p:spPr>
          <a:xfrm>
            <a:off x="1316950" y="2008227"/>
            <a:ext cx="151328"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1</a:t>
            </a:r>
            <a:endParaRPr lang="en-US" sz="2671" dirty="0"/>
          </a:p>
        </p:txBody>
      </p:sp>
      <p:sp>
        <p:nvSpPr>
          <p:cNvPr id="7" name="Text 5"/>
          <p:cNvSpPr/>
          <p:nvPr/>
        </p:nvSpPr>
        <p:spPr>
          <a:xfrm>
            <a:off x="1873091" y="1923455"/>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Flask</a:t>
            </a:r>
            <a:endParaRPr lang="en-US" sz="2226" dirty="0"/>
          </a:p>
        </p:txBody>
      </p:sp>
      <p:sp>
        <p:nvSpPr>
          <p:cNvPr id="8" name="Text 6"/>
          <p:cNvSpPr/>
          <p:nvPr/>
        </p:nvSpPr>
        <p:spPr>
          <a:xfrm>
            <a:off x="1873091" y="2412325"/>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backend of the Client Ticketing System is built using the Flask web framework.</a:t>
            </a:r>
            <a:endParaRPr lang="en-US" sz="1781" dirty="0"/>
          </a:p>
        </p:txBody>
      </p:sp>
      <p:sp>
        <p:nvSpPr>
          <p:cNvPr id="9" name="Shape 7"/>
          <p:cNvSpPr/>
          <p:nvPr/>
        </p:nvSpPr>
        <p:spPr>
          <a:xfrm>
            <a:off x="7428190" y="1923455"/>
            <a:ext cx="508754" cy="508754"/>
          </a:xfrm>
          <a:prstGeom prst="roundRect">
            <a:avLst>
              <a:gd name="adj" fmla="val 26672"/>
            </a:avLst>
          </a:prstGeom>
          <a:solidFill>
            <a:srgbClr val="DED6FF"/>
          </a:solidFill>
          <a:ln/>
        </p:spPr>
        <p:txBody>
          <a:bodyPr/>
          <a:lstStyle/>
          <a:p>
            <a:endParaRPr lang="en-US"/>
          </a:p>
        </p:txBody>
      </p:sp>
      <p:sp>
        <p:nvSpPr>
          <p:cNvPr id="10" name="Text 8"/>
          <p:cNvSpPr/>
          <p:nvPr/>
        </p:nvSpPr>
        <p:spPr>
          <a:xfrm>
            <a:off x="7578090" y="2008227"/>
            <a:ext cx="208955"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2</a:t>
            </a:r>
            <a:endParaRPr lang="en-US" sz="2671" dirty="0"/>
          </a:p>
        </p:txBody>
      </p:sp>
      <p:sp>
        <p:nvSpPr>
          <p:cNvPr id="11" name="Text 9"/>
          <p:cNvSpPr/>
          <p:nvPr/>
        </p:nvSpPr>
        <p:spPr>
          <a:xfrm>
            <a:off x="8163044" y="1923455"/>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MySQL</a:t>
            </a:r>
            <a:endParaRPr lang="en-US" sz="2226" dirty="0"/>
          </a:p>
        </p:txBody>
      </p:sp>
      <p:sp>
        <p:nvSpPr>
          <p:cNvPr id="12" name="Text 10"/>
          <p:cNvSpPr/>
          <p:nvPr/>
        </p:nvSpPr>
        <p:spPr>
          <a:xfrm>
            <a:off x="8163044" y="2412325"/>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relational database management system used to store and manage all data related to the Client Ticketing System.</a:t>
            </a:r>
            <a:endParaRPr lang="en-US" sz="1781" dirty="0"/>
          </a:p>
        </p:txBody>
      </p:sp>
      <p:sp>
        <p:nvSpPr>
          <p:cNvPr id="13" name="Shape 11"/>
          <p:cNvSpPr/>
          <p:nvPr/>
        </p:nvSpPr>
        <p:spPr>
          <a:xfrm>
            <a:off x="1138238" y="3977878"/>
            <a:ext cx="508754" cy="508754"/>
          </a:xfrm>
          <a:prstGeom prst="roundRect">
            <a:avLst>
              <a:gd name="adj" fmla="val 26672"/>
            </a:avLst>
          </a:prstGeom>
          <a:solidFill>
            <a:srgbClr val="DED6FF"/>
          </a:solidFill>
          <a:ln/>
        </p:spPr>
        <p:txBody>
          <a:bodyPr/>
          <a:lstStyle/>
          <a:p>
            <a:endParaRPr lang="en-US"/>
          </a:p>
        </p:txBody>
      </p:sp>
      <p:sp>
        <p:nvSpPr>
          <p:cNvPr id="14" name="Text 12"/>
          <p:cNvSpPr/>
          <p:nvPr/>
        </p:nvSpPr>
        <p:spPr>
          <a:xfrm>
            <a:off x="1288137" y="4062651"/>
            <a:ext cx="208955"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3</a:t>
            </a:r>
            <a:endParaRPr lang="en-US" sz="2671" dirty="0"/>
          </a:p>
        </p:txBody>
      </p:sp>
      <p:sp>
        <p:nvSpPr>
          <p:cNvPr id="15" name="Text 13"/>
          <p:cNvSpPr/>
          <p:nvPr/>
        </p:nvSpPr>
        <p:spPr>
          <a:xfrm>
            <a:off x="1873091" y="3977878"/>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Python</a:t>
            </a:r>
            <a:endParaRPr lang="en-US" sz="2226" dirty="0"/>
          </a:p>
        </p:txBody>
      </p:sp>
      <p:sp>
        <p:nvSpPr>
          <p:cNvPr id="16" name="Text 14"/>
          <p:cNvSpPr/>
          <p:nvPr/>
        </p:nvSpPr>
        <p:spPr>
          <a:xfrm>
            <a:off x="1873091" y="4466749"/>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Python is the primary programming language used for the backend development of the Client Ticketing System.</a:t>
            </a:r>
            <a:endParaRPr lang="en-US" sz="1781" dirty="0"/>
          </a:p>
        </p:txBody>
      </p:sp>
      <p:sp>
        <p:nvSpPr>
          <p:cNvPr id="17" name="Shape 15"/>
          <p:cNvSpPr/>
          <p:nvPr/>
        </p:nvSpPr>
        <p:spPr>
          <a:xfrm>
            <a:off x="7428190" y="3977878"/>
            <a:ext cx="508754" cy="508754"/>
          </a:xfrm>
          <a:prstGeom prst="roundRect">
            <a:avLst>
              <a:gd name="adj" fmla="val 26672"/>
            </a:avLst>
          </a:prstGeom>
          <a:solidFill>
            <a:srgbClr val="DED6FF"/>
          </a:solidFill>
          <a:ln/>
        </p:spPr>
        <p:txBody>
          <a:bodyPr/>
          <a:lstStyle/>
          <a:p>
            <a:endParaRPr lang="en-US"/>
          </a:p>
        </p:txBody>
      </p:sp>
      <p:sp>
        <p:nvSpPr>
          <p:cNvPr id="18" name="Text 16"/>
          <p:cNvSpPr/>
          <p:nvPr/>
        </p:nvSpPr>
        <p:spPr>
          <a:xfrm>
            <a:off x="7583329" y="4062651"/>
            <a:ext cx="198477"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4</a:t>
            </a:r>
            <a:endParaRPr lang="en-US" sz="2671" dirty="0"/>
          </a:p>
        </p:txBody>
      </p:sp>
      <p:sp>
        <p:nvSpPr>
          <p:cNvPr id="19" name="Text 17"/>
          <p:cNvSpPr/>
          <p:nvPr/>
        </p:nvSpPr>
        <p:spPr>
          <a:xfrm>
            <a:off x="8163044" y="3977878"/>
            <a:ext cx="3951923"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Pandas, NumPy, Matplotlib</a:t>
            </a:r>
            <a:endParaRPr lang="en-US" sz="2226" dirty="0"/>
          </a:p>
        </p:txBody>
      </p:sp>
      <p:sp>
        <p:nvSpPr>
          <p:cNvPr id="20" name="Text 18"/>
          <p:cNvSpPr/>
          <p:nvPr/>
        </p:nvSpPr>
        <p:spPr>
          <a:xfrm>
            <a:off x="8163044" y="4466749"/>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These Python libraries are utilized for advanced data manipulation, analysis, and visualization.</a:t>
            </a:r>
            <a:endParaRPr lang="en-US" sz="1781" dirty="0"/>
          </a:p>
        </p:txBody>
      </p:sp>
      <p:sp>
        <p:nvSpPr>
          <p:cNvPr id="21" name="Shape 19"/>
          <p:cNvSpPr/>
          <p:nvPr/>
        </p:nvSpPr>
        <p:spPr>
          <a:xfrm>
            <a:off x="1138238" y="6032302"/>
            <a:ext cx="508754" cy="508754"/>
          </a:xfrm>
          <a:prstGeom prst="roundRect">
            <a:avLst>
              <a:gd name="adj" fmla="val 26672"/>
            </a:avLst>
          </a:prstGeom>
          <a:solidFill>
            <a:srgbClr val="DED6FF"/>
          </a:solidFill>
          <a:ln/>
        </p:spPr>
        <p:txBody>
          <a:bodyPr/>
          <a:lstStyle/>
          <a:p>
            <a:endParaRPr lang="en-US"/>
          </a:p>
        </p:txBody>
      </p:sp>
      <p:sp>
        <p:nvSpPr>
          <p:cNvPr id="22" name="Text 20"/>
          <p:cNvSpPr/>
          <p:nvPr/>
        </p:nvSpPr>
        <p:spPr>
          <a:xfrm>
            <a:off x="1296233" y="6117074"/>
            <a:ext cx="192643"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5</a:t>
            </a:r>
            <a:endParaRPr lang="en-US" sz="2671" dirty="0"/>
          </a:p>
        </p:txBody>
      </p:sp>
      <p:sp>
        <p:nvSpPr>
          <p:cNvPr id="23" name="Text 21"/>
          <p:cNvSpPr/>
          <p:nvPr/>
        </p:nvSpPr>
        <p:spPr>
          <a:xfrm>
            <a:off x="1873091" y="6032302"/>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Git</a:t>
            </a:r>
            <a:endParaRPr lang="en-US" sz="2226" dirty="0"/>
          </a:p>
        </p:txBody>
      </p:sp>
      <p:sp>
        <p:nvSpPr>
          <p:cNvPr id="24" name="Text 22"/>
          <p:cNvSpPr/>
          <p:nvPr/>
        </p:nvSpPr>
        <p:spPr>
          <a:xfrm>
            <a:off x="1873091" y="6521172"/>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version control system used for collaborative development and code management.</a:t>
            </a:r>
            <a:endParaRPr lang="en-US" sz="1781" dirty="0"/>
          </a:p>
        </p:txBody>
      </p:sp>
      <p:sp>
        <p:nvSpPr>
          <p:cNvPr id="25" name="Shape 23"/>
          <p:cNvSpPr/>
          <p:nvPr/>
        </p:nvSpPr>
        <p:spPr>
          <a:xfrm>
            <a:off x="7428190" y="6032302"/>
            <a:ext cx="508754" cy="508754"/>
          </a:xfrm>
          <a:prstGeom prst="roundRect">
            <a:avLst>
              <a:gd name="adj" fmla="val 26672"/>
            </a:avLst>
          </a:prstGeom>
          <a:solidFill>
            <a:srgbClr val="DED6FF"/>
          </a:solidFill>
          <a:ln/>
        </p:spPr>
        <p:txBody>
          <a:bodyPr/>
          <a:lstStyle/>
          <a:p>
            <a:endParaRPr lang="en-US"/>
          </a:p>
        </p:txBody>
      </p:sp>
      <p:sp>
        <p:nvSpPr>
          <p:cNvPr id="26" name="Text 24"/>
          <p:cNvSpPr/>
          <p:nvPr/>
        </p:nvSpPr>
        <p:spPr>
          <a:xfrm>
            <a:off x="7573447" y="6117074"/>
            <a:ext cx="218123"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6</a:t>
            </a:r>
            <a:endParaRPr lang="en-US" sz="2671" dirty="0"/>
          </a:p>
        </p:txBody>
      </p:sp>
      <p:sp>
        <p:nvSpPr>
          <p:cNvPr id="27" name="Text 25"/>
          <p:cNvSpPr/>
          <p:nvPr/>
        </p:nvSpPr>
        <p:spPr>
          <a:xfrm>
            <a:off x="8163044" y="6032302"/>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Thunderclient</a:t>
            </a:r>
            <a:endParaRPr lang="en-US" sz="2226" dirty="0"/>
          </a:p>
        </p:txBody>
      </p:sp>
      <p:sp>
        <p:nvSpPr>
          <p:cNvPr id="28" name="Text 26"/>
          <p:cNvSpPr/>
          <p:nvPr/>
        </p:nvSpPr>
        <p:spPr>
          <a:xfrm>
            <a:off x="8163044" y="6521172"/>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Thunderclient is the tool used for API testing, including sending requests and receiving responses.</a:t>
            </a:r>
            <a:endParaRPr lang="en-US" sz="178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43677" y="664488"/>
            <a:ext cx="10108883" cy="753308"/>
          </a:xfrm>
          <a:prstGeom prst="rect">
            <a:avLst/>
          </a:prstGeom>
          <a:noFill/>
          <a:ln/>
        </p:spPr>
        <p:txBody>
          <a:bodyPr wrap="none" rtlCol="0" anchor="t"/>
          <a:lstStyle/>
          <a:p>
            <a:pPr marL="0" indent="0">
              <a:lnSpc>
                <a:spcPts val="5932"/>
              </a:lnSpc>
              <a:buNone/>
            </a:pPr>
            <a:r>
              <a:rPr lang="en-US" sz="4746" dirty="0">
                <a:solidFill>
                  <a:srgbClr val="5955EB"/>
                </a:solidFill>
                <a:latin typeface="Libre Baskerville" pitchFamily="34" charset="0"/>
                <a:ea typeface="Libre Baskerville" pitchFamily="34" charset="-122"/>
                <a:cs typeface="Libre Baskerville" pitchFamily="34" charset="-120"/>
              </a:rPr>
              <a:t>Streamlined Ticket Management</a:t>
            </a:r>
            <a:endParaRPr lang="en-US" sz="4746" dirty="0"/>
          </a:p>
        </p:txBody>
      </p:sp>
      <p:pic>
        <p:nvPicPr>
          <p:cNvPr id="5" name="Image 0" descr="preencoded.png"/>
          <p:cNvPicPr>
            <a:picLocks noChangeAspect="1"/>
          </p:cNvPicPr>
          <p:nvPr/>
        </p:nvPicPr>
        <p:blipFill>
          <a:blip r:embed="rId3"/>
          <a:stretch>
            <a:fillRect/>
          </a:stretch>
        </p:blipFill>
        <p:spPr>
          <a:xfrm>
            <a:off x="843677" y="1779389"/>
            <a:ext cx="1205389" cy="1928574"/>
          </a:xfrm>
          <a:prstGeom prst="rect">
            <a:avLst/>
          </a:prstGeom>
        </p:spPr>
      </p:pic>
      <p:sp>
        <p:nvSpPr>
          <p:cNvPr id="6" name="Text 3"/>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Submission</a:t>
            </a:r>
            <a:endParaRPr lang="en-US" sz="2373" dirty="0"/>
          </a:p>
        </p:txBody>
      </p:sp>
      <p:sp>
        <p:nvSpPr>
          <p:cNvPr id="7" name="Text 4"/>
          <p:cNvSpPr/>
          <p:nvPr/>
        </p:nvSpPr>
        <p:spPr>
          <a:xfrm>
            <a:off x="2410658" y="2541508"/>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Clients can easily submit tickets through our website or mobile app. The system automatically captures important details like contact information and issue description.</a:t>
            </a:r>
            <a:endParaRPr lang="en-US" sz="1898" dirty="0"/>
          </a:p>
        </p:txBody>
      </p:sp>
      <p:pic>
        <p:nvPicPr>
          <p:cNvPr id="8" name="Image 1" descr="preencoded.png"/>
          <p:cNvPicPr>
            <a:picLocks noChangeAspect="1"/>
          </p:cNvPicPr>
          <p:nvPr/>
        </p:nvPicPr>
        <p:blipFill>
          <a:blip r:embed="rId4"/>
          <a:stretch>
            <a:fillRect/>
          </a:stretch>
        </p:blipFill>
        <p:spPr>
          <a:xfrm>
            <a:off x="843677" y="3707963"/>
            <a:ext cx="1205389" cy="1928574"/>
          </a:xfrm>
          <a:prstGeom prst="rect">
            <a:avLst/>
          </a:prstGeom>
        </p:spPr>
      </p:pic>
      <p:sp>
        <p:nvSpPr>
          <p:cNvPr id="9" name="Text 5"/>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Resolution</a:t>
            </a:r>
            <a:endParaRPr lang="en-US" sz="2373" dirty="0"/>
          </a:p>
        </p:txBody>
      </p:sp>
      <p:sp>
        <p:nvSpPr>
          <p:cNvPr id="10" name="Text 6"/>
          <p:cNvSpPr/>
          <p:nvPr/>
        </p:nvSpPr>
        <p:spPr>
          <a:xfrm>
            <a:off x="2410658" y="4470082"/>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Agents can manage tickets, update status, and communicate with clients within the system. They have access to relevant knowledge base articles and past tickets.</a:t>
            </a:r>
            <a:endParaRPr lang="en-US" sz="1898" dirty="0"/>
          </a:p>
        </p:txBody>
      </p:sp>
      <p:pic>
        <p:nvPicPr>
          <p:cNvPr id="11" name="Image 2" descr="preencoded.png"/>
          <p:cNvPicPr>
            <a:picLocks noChangeAspect="1"/>
          </p:cNvPicPr>
          <p:nvPr/>
        </p:nvPicPr>
        <p:blipFill>
          <a:blip r:embed="rId5"/>
          <a:stretch>
            <a:fillRect/>
          </a:stretch>
        </p:blipFill>
        <p:spPr>
          <a:xfrm>
            <a:off x="843677" y="5636538"/>
            <a:ext cx="1205389" cy="1928574"/>
          </a:xfrm>
          <a:prstGeom prst="rect">
            <a:avLst/>
          </a:prstGeom>
        </p:spPr>
      </p:pic>
      <p:sp>
        <p:nvSpPr>
          <p:cNvPr id="12" name="Text 7"/>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Closure</a:t>
            </a:r>
            <a:endParaRPr lang="en-US" sz="2373" dirty="0"/>
          </a:p>
        </p:txBody>
      </p:sp>
      <p:sp>
        <p:nvSpPr>
          <p:cNvPr id="13" name="Text 8"/>
          <p:cNvSpPr/>
          <p:nvPr/>
        </p:nvSpPr>
        <p:spPr>
          <a:xfrm>
            <a:off x="2410658" y="6398657"/>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Once resolved, tickets are closed and archived for future reference. The system provides feedback mechanisms to assess customer satisfaction.</a:t>
            </a:r>
            <a:endParaRPr lang="en-US" sz="189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2411135" y="494824"/>
            <a:ext cx="4488775" cy="561023"/>
          </a:xfrm>
          <a:prstGeom prst="rect">
            <a:avLst/>
          </a:prstGeom>
          <a:noFill/>
          <a:ln/>
        </p:spPr>
        <p:txBody>
          <a:bodyPr wrap="none" rtlCol="0" anchor="t"/>
          <a:lstStyle/>
          <a:p>
            <a:pPr marL="0" indent="0">
              <a:lnSpc>
                <a:spcPts val="4418"/>
              </a:lnSpc>
              <a:buNone/>
            </a:pPr>
            <a:r>
              <a:rPr lang="en-US" sz="3535" dirty="0">
                <a:solidFill>
                  <a:srgbClr val="5955EB"/>
                </a:solidFill>
                <a:latin typeface="Libre Baskerville" pitchFamily="34" charset="0"/>
                <a:ea typeface="Libre Baskerville" pitchFamily="34" charset="-122"/>
                <a:cs typeface="Libre Baskerville" pitchFamily="34" charset="-120"/>
              </a:rPr>
              <a:t>Modules</a:t>
            </a:r>
            <a:endParaRPr lang="en-US" sz="3535" dirty="0"/>
          </a:p>
        </p:txBody>
      </p:sp>
      <p:sp>
        <p:nvSpPr>
          <p:cNvPr id="5" name="Shape 3"/>
          <p:cNvSpPr/>
          <p:nvPr/>
        </p:nvSpPr>
        <p:spPr>
          <a:xfrm>
            <a:off x="7297341" y="1414939"/>
            <a:ext cx="35838" cy="6319838"/>
          </a:xfrm>
          <a:prstGeom prst="rect">
            <a:avLst/>
          </a:prstGeom>
          <a:solidFill>
            <a:srgbClr val="B8B7E0"/>
          </a:solidFill>
          <a:ln/>
        </p:spPr>
        <p:txBody>
          <a:bodyPr/>
          <a:lstStyle/>
          <a:p>
            <a:endParaRPr lang="en-US"/>
          </a:p>
        </p:txBody>
      </p:sp>
      <p:sp>
        <p:nvSpPr>
          <p:cNvPr id="6" name="Shape 4"/>
          <p:cNvSpPr/>
          <p:nvPr/>
        </p:nvSpPr>
        <p:spPr>
          <a:xfrm>
            <a:off x="6484799" y="1800880"/>
            <a:ext cx="628412" cy="35838"/>
          </a:xfrm>
          <a:prstGeom prst="rect">
            <a:avLst/>
          </a:prstGeom>
          <a:solidFill>
            <a:srgbClr val="B8B7E0"/>
          </a:solidFill>
          <a:ln/>
        </p:spPr>
        <p:txBody>
          <a:bodyPr/>
          <a:lstStyle/>
          <a:p>
            <a:endParaRPr lang="en-US"/>
          </a:p>
        </p:txBody>
      </p:sp>
      <p:sp>
        <p:nvSpPr>
          <p:cNvPr id="7" name="Shape 5"/>
          <p:cNvSpPr/>
          <p:nvPr/>
        </p:nvSpPr>
        <p:spPr>
          <a:xfrm>
            <a:off x="7113210" y="1616869"/>
            <a:ext cx="403979" cy="403979"/>
          </a:xfrm>
          <a:prstGeom prst="roundRect">
            <a:avLst>
              <a:gd name="adj" fmla="val 26668"/>
            </a:avLst>
          </a:prstGeom>
          <a:solidFill>
            <a:srgbClr val="DED6FF"/>
          </a:solidFill>
          <a:ln/>
        </p:spPr>
        <p:txBody>
          <a:bodyPr/>
          <a:lstStyle/>
          <a:p>
            <a:endParaRPr lang="en-US"/>
          </a:p>
        </p:txBody>
      </p:sp>
      <p:sp>
        <p:nvSpPr>
          <p:cNvPr id="8" name="Text 6"/>
          <p:cNvSpPr/>
          <p:nvPr/>
        </p:nvSpPr>
        <p:spPr>
          <a:xfrm>
            <a:off x="7255133" y="1684139"/>
            <a:ext cx="12013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1</a:t>
            </a:r>
            <a:endParaRPr lang="en-US" sz="2121" dirty="0"/>
          </a:p>
        </p:txBody>
      </p:sp>
      <p:sp>
        <p:nvSpPr>
          <p:cNvPr id="9" name="Text 7"/>
          <p:cNvSpPr/>
          <p:nvPr/>
        </p:nvSpPr>
        <p:spPr>
          <a:xfrm>
            <a:off x="3634383" y="1594485"/>
            <a:ext cx="2693313" cy="336590"/>
          </a:xfrm>
          <a:prstGeom prst="rect">
            <a:avLst/>
          </a:prstGeom>
          <a:noFill/>
          <a:ln/>
        </p:spPr>
        <p:txBody>
          <a:bodyPr wrap="none" rtlCol="0" anchor="t"/>
          <a:lstStyle/>
          <a:p>
            <a:pPr marL="0" indent="0" algn="r">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Common Modules</a:t>
            </a:r>
            <a:endParaRPr lang="en-US" sz="2121" dirty="0"/>
          </a:p>
        </p:txBody>
      </p:sp>
      <p:sp>
        <p:nvSpPr>
          <p:cNvPr id="10" name="Text 8"/>
          <p:cNvSpPr/>
          <p:nvPr/>
        </p:nvSpPr>
        <p:spPr>
          <a:xfrm>
            <a:off x="2698313" y="2038707"/>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register</a:t>
            </a:r>
            <a:endParaRPr lang="en-US" sz="1414" dirty="0"/>
          </a:p>
        </p:txBody>
      </p:sp>
      <p:sp>
        <p:nvSpPr>
          <p:cNvPr id="11" name="Text 9"/>
          <p:cNvSpPr/>
          <p:nvPr/>
        </p:nvSpPr>
        <p:spPr>
          <a:xfrm>
            <a:off x="2698313" y="2388632"/>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login</a:t>
            </a:r>
            <a:endParaRPr lang="en-US" sz="1414" dirty="0"/>
          </a:p>
        </p:txBody>
      </p:sp>
      <p:sp>
        <p:nvSpPr>
          <p:cNvPr id="12" name="Text 10"/>
          <p:cNvSpPr/>
          <p:nvPr/>
        </p:nvSpPr>
        <p:spPr>
          <a:xfrm>
            <a:off x="2698313" y="2738557"/>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logout</a:t>
            </a:r>
            <a:endParaRPr lang="en-US" sz="1414" dirty="0"/>
          </a:p>
        </p:txBody>
      </p:sp>
      <p:sp>
        <p:nvSpPr>
          <p:cNvPr id="13" name="Text 11"/>
          <p:cNvSpPr/>
          <p:nvPr/>
        </p:nvSpPr>
        <p:spPr>
          <a:xfrm>
            <a:off x="2698313" y="3088481"/>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change password</a:t>
            </a:r>
            <a:endParaRPr lang="en-US" sz="1414" dirty="0"/>
          </a:p>
        </p:txBody>
      </p:sp>
      <p:sp>
        <p:nvSpPr>
          <p:cNvPr id="14" name="Shape 12"/>
          <p:cNvSpPr/>
          <p:nvPr/>
        </p:nvSpPr>
        <p:spPr>
          <a:xfrm>
            <a:off x="7517190" y="2698611"/>
            <a:ext cx="628412" cy="35838"/>
          </a:xfrm>
          <a:prstGeom prst="rect">
            <a:avLst/>
          </a:prstGeom>
          <a:solidFill>
            <a:srgbClr val="B8B7E0"/>
          </a:solidFill>
          <a:ln/>
        </p:spPr>
        <p:txBody>
          <a:bodyPr/>
          <a:lstStyle/>
          <a:p>
            <a:endParaRPr lang="en-US"/>
          </a:p>
        </p:txBody>
      </p:sp>
      <p:sp>
        <p:nvSpPr>
          <p:cNvPr id="15" name="Shape 13"/>
          <p:cNvSpPr/>
          <p:nvPr/>
        </p:nvSpPr>
        <p:spPr>
          <a:xfrm>
            <a:off x="7113210" y="2514600"/>
            <a:ext cx="403979" cy="403979"/>
          </a:xfrm>
          <a:prstGeom prst="roundRect">
            <a:avLst>
              <a:gd name="adj" fmla="val 26668"/>
            </a:avLst>
          </a:prstGeom>
          <a:solidFill>
            <a:srgbClr val="DED6FF"/>
          </a:solidFill>
          <a:ln/>
        </p:spPr>
        <p:txBody>
          <a:bodyPr/>
          <a:lstStyle/>
          <a:p>
            <a:endParaRPr lang="en-US"/>
          </a:p>
        </p:txBody>
      </p:sp>
      <p:sp>
        <p:nvSpPr>
          <p:cNvPr id="16" name="Text 14"/>
          <p:cNvSpPr/>
          <p:nvPr/>
        </p:nvSpPr>
        <p:spPr>
          <a:xfrm>
            <a:off x="7232273" y="2581870"/>
            <a:ext cx="16585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2</a:t>
            </a:r>
            <a:endParaRPr lang="en-US" sz="2121" dirty="0"/>
          </a:p>
        </p:txBody>
      </p:sp>
      <p:sp>
        <p:nvSpPr>
          <p:cNvPr id="17" name="Text 15"/>
          <p:cNvSpPr/>
          <p:nvPr/>
        </p:nvSpPr>
        <p:spPr>
          <a:xfrm>
            <a:off x="8302704" y="2492216"/>
            <a:ext cx="2693313" cy="336590"/>
          </a:xfrm>
          <a:prstGeom prst="rect">
            <a:avLst/>
          </a:prstGeom>
          <a:noFill/>
          <a:ln/>
        </p:spPr>
        <p:txBody>
          <a:bodyPr wrap="none" rtlCol="0" anchor="t"/>
          <a:lstStyle/>
          <a:p>
            <a:pPr marL="0" indent="0" algn="l">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Client Modules</a:t>
            </a:r>
            <a:endParaRPr lang="en-US" sz="2121" dirty="0"/>
          </a:p>
        </p:txBody>
      </p:sp>
      <p:sp>
        <p:nvSpPr>
          <p:cNvPr id="18" name="Text 16"/>
          <p:cNvSpPr/>
          <p:nvPr/>
        </p:nvSpPr>
        <p:spPr>
          <a:xfrm>
            <a:off x="8589883" y="2936438"/>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raise_ticket</a:t>
            </a:r>
            <a:endParaRPr lang="en-US" sz="1414" dirty="0"/>
          </a:p>
        </p:txBody>
      </p:sp>
      <p:sp>
        <p:nvSpPr>
          <p:cNvPr id="19" name="Text 17"/>
          <p:cNvSpPr/>
          <p:nvPr/>
        </p:nvSpPr>
        <p:spPr>
          <a:xfrm>
            <a:off x="8589883" y="3286363"/>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view_tickets</a:t>
            </a:r>
            <a:endParaRPr lang="en-US" sz="1414" dirty="0"/>
          </a:p>
        </p:txBody>
      </p:sp>
      <p:sp>
        <p:nvSpPr>
          <p:cNvPr id="20" name="Text 18"/>
          <p:cNvSpPr/>
          <p:nvPr/>
        </p:nvSpPr>
        <p:spPr>
          <a:xfrm>
            <a:off x="8589883" y="3636288"/>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recent_first</a:t>
            </a:r>
            <a:endParaRPr lang="en-US" sz="1414" dirty="0"/>
          </a:p>
        </p:txBody>
      </p:sp>
      <p:sp>
        <p:nvSpPr>
          <p:cNvPr id="21" name="Shape 19"/>
          <p:cNvSpPr/>
          <p:nvPr/>
        </p:nvSpPr>
        <p:spPr>
          <a:xfrm>
            <a:off x="6484799" y="4120694"/>
            <a:ext cx="628412" cy="35838"/>
          </a:xfrm>
          <a:prstGeom prst="rect">
            <a:avLst/>
          </a:prstGeom>
          <a:solidFill>
            <a:srgbClr val="B8B7E0"/>
          </a:solidFill>
          <a:ln/>
        </p:spPr>
        <p:txBody>
          <a:bodyPr/>
          <a:lstStyle/>
          <a:p>
            <a:endParaRPr lang="en-US"/>
          </a:p>
        </p:txBody>
      </p:sp>
      <p:sp>
        <p:nvSpPr>
          <p:cNvPr id="22" name="Shape 20"/>
          <p:cNvSpPr/>
          <p:nvPr/>
        </p:nvSpPr>
        <p:spPr>
          <a:xfrm>
            <a:off x="7113210" y="3936683"/>
            <a:ext cx="403979" cy="403979"/>
          </a:xfrm>
          <a:prstGeom prst="roundRect">
            <a:avLst>
              <a:gd name="adj" fmla="val 26668"/>
            </a:avLst>
          </a:prstGeom>
          <a:solidFill>
            <a:srgbClr val="DED6FF"/>
          </a:solidFill>
          <a:ln/>
        </p:spPr>
        <p:txBody>
          <a:bodyPr/>
          <a:lstStyle/>
          <a:p>
            <a:endParaRPr lang="en-US"/>
          </a:p>
        </p:txBody>
      </p:sp>
      <p:sp>
        <p:nvSpPr>
          <p:cNvPr id="23" name="Text 21"/>
          <p:cNvSpPr/>
          <p:nvPr/>
        </p:nvSpPr>
        <p:spPr>
          <a:xfrm>
            <a:off x="7232273" y="4003953"/>
            <a:ext cx="16585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3</a:t>
            </a:r>
            <a:endParaRPr lang="en-US" sz="2121" dirty="0"/>
          </a:p>
        </p:txBody>
      </p:sp>
      <p:sp>
        <p:nvSpPr>
          <p:cNvPr id="24" name="Text 22"/>
          <p:cNvSpPr/>
          <p:nvPr/>
        </p:nvSpPr>
        <p:spPr>
          <a:xfrm>
            <a:off x="3634383" y="3914299"/>
            <a:ext cx="2693313" cy="336590"/>
          </a:xfrm>
          <a:prstGeom prst="rect">
            <a:avLst/>
          </a:prstGeom>
          <a:noFill/>
          <a:ln/>
        </p:spPr>
        <p:txBody>
          <a:bodyPr wrap="none" rtlCol="0" anchor="t"/>
          <a:lstStyle/>
          <a:p>
            <a:pPr marL="0" indent="0" algn="r">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Manager Modules</a:t>
            </a:r>
            <a:endParaRPr lang="en-US" sz="2121" dirty="0"/>
          </a:p>
        </p:txBody>
      </p:sp>
      <p:sp>
        <p:nvSpPr>
          <p:cNvPr id="25" name="Text 23"/>
          <p:cNvSpPr/>
          <p:nvPr/>
        </p:nvSpPr>
        <p:spPr>
          <a:xfrm>
            <a:off x="2698313" y="4358521"/>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manage_tickets</a:t>
            </a:r>
            <a:endParaRPr lang="en-US" sz="1414" dirty="0"/>
          </a:p>
        </p:txBody>
      </p:sp>
      <p:sp>
        <p:nvSpPr>
          <p:cNvPr id="26" name="Text 24"/>
          <p:cNvSpPr/>
          <p:nvPr/>
        </p:nvSpPr>
        <p:spPr>
          <a:xfrm>
            <a:off x="2698313" y="4708446"/>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manage_tickets/</a:t>
            </a:r>
            <a:endParaRPr lang="en-US" sz="1414" dirty="0"/>
          </a:p>
        </p:txBody>
      </p:sp>
      <p:sp>
        <p:nvSpPr>
          <p:cNvPr id="27" name="Text 25"/>
          <p:cNvSpPr/>
          <p:nvPr/>
        </p:nvSpPr>
        <p:spPr>
          <a:xfrm>
            <a:off x="2698313" y="505837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assign_ticket/</a:t>
            </a:r>
            <a:endParaRPr lang="en-US" sz="1414" dirty="0"/>
          </a:p>
        </p:txBody>
      </p:sp>
      <p:sp>
        <p:nvSpPr>
          <p:cNvPr id="28" name="Text 26"/>
          <p:cNvSpPr/>
          <p:nvPr/>
        </p:nvSpPr>
        <p:spPr>
          <a:xfrm>
            <a:off x="2698313" y="5408295"/>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ticket_logs</a:t>
            </a:r>
            <a:endParaRPr lang="en-US" sz="1414" dirty="0"/>
          </a:p>
        </p:txBody>
      </p:sp>
      <p:sp>
        <p:nvSpPr>
          <p:cNvPr id="29" name="Text 27"/>
          <p:cNvSpPr/>
          <p:nvPr/>
        </p:nvSpPr>
        <p:spPr>
          <a:xfrm>
            <a:off x="2698313" y="575822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update_ticket_status/</a:t>
            </a:r>
            <a:endParaRPr lang="en-US" sz="1414" dirty="0"/>
          </a:p>
        </p:txBody>
      </p:sp>
      <p:sp>
        <p:nvSpPr>
          <p:cNvPr id="30" name="Text 28"/>
          <p:cNvSpPr/>
          <p:nvPr/>
        </p:nvSpPr>
        <p:spPr>
          <a:xfrm>
            <a:off x="2698313" y="6108144"/>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export_tickets</a:t>
            </a:r>
            <a:endParaRPr lang="en-US" sz="1414" dirty="0"/>
          </a:p>
        </p:txBody>
      </p:sp>
      <p:sp>
        <p:nvSpPr>
          <p:cNvPr id="31" name="Text 29"/>
          <p:cNvSpPr/>
          <p:nvPr/>
        </p:nvSpPr>
        <p:spPr>
          <a:xfrm>
            <a:off x="2698313" y="6458069"/>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generate_reports</a:t>
            </a:r>
            <a:endParaRPr lang="en-US" sz="1414" dirty="0"/>
          </a:p>
        </p:txBody>
      </p:sp>
      <p:sp>
        <p:nvSpPr>
          <p:cNvPr id="32" name="Shape 30"/>
          <p:cNvSpPr/>
          <p:nvPr/>
        </p:nvSpPr>
        <p:spPr>
          <a:xfrm>
            <a:off x="7517190" y="5805428"/>
            <a:ext cx="628412" cy="35838"/>
          </a:xfrm>
          <a:prstGeom prst="rect">
            <a:avLst/>
          </a:prstGeom>
          <a:solidFill>
            <a:srgbClr val="B8B7E0"/>
          </a:solidFill>
          <a:ln/>
        </p:spPr>
        <p:txBody>
          <a:bodyPr/>
          <a:lstStyle/>
          <a:p>
            <a:endParaRPr lang="en-US"/>
          </a:p>
        </p:txBody>
      </p:sp>
      <p:sp>
        <p:nvSpPr>
          <p:cNvPr id="33" name="Shape 31"/>
          <p:cNvSpPr/>
          <p:nvPr/>
        </p:nvSpPr>
        <p:spPr>
          <a:xfrm>
            <a:off x="7113210" y="5621417"/>
            <a:ext cx="403979" cy="403979"/>
          </a:xfrm>
          <a:prstGeom prst="roundRect">
            <a:avLst>
              <a:gd name="adj" fmla="val 26668"/>
            </a:avLst>
          </a:prstGeom>
          <a:solidFill>
            <a:srgbClr val="DED6FF"/>
          </a:solidFill>
          <a:ln/>
        </p:spPr>
        <p:txBody>
          <a:bodyPr/>
          <a:lstStyle/>
          <a:p>
            <a:endParaRPr lang="en-US"/>
          </a:p>
        </p:txBody>
      </p:sp>
      <p:sp>
        <p:nvSpPr>
          <p:cNvPr id="34" name="Text 32"/>
          <p:cNvSpPr/>
          <p:nvPr/>
        </p:nvSpPr>
        <p:spPr>
          <a:xfrm>
            <a:off x="7236440" y="5688687"/>
            <a:ext cx="157520"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4</a:t>
            </a:r>
            <a:endParaRPr lang="en-US" sz="2121" dirty="0"/>
          </a:p>
        </p:txBody>
      </p:sp>
      <p:sp>
        <p:nvSpPr>
          <p:cNvPr id="35" name="Text 33"/>
          <p:cNvSpPr/>
          <p:nvPr/>
        </p:nvSpPr>
        <p:spPr>
          <a:xfrm>
            <a:off x="8302704" y="5599033"/>
            <a:ext cx="2771180" cy="336590"/>
          </a:xfrm>
          <a:prstGeom prst="rect">
            <a:avLst/>
          </a:prstGeom>
          <a:noFill/>
          <a:ln/>
        </p:spPr>
        <p:txBody>
          <a:bodyPr wrap="none" rtlCol="0" anchor="t"/>
          <a:lstStyle/>
          <a:p>
            <a:pPr marL="0" indent="0" algn="l">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Consultant Modules</a:t>
            </a:r>
            <a:endParaRPr lang="en-US" sz="2121" dirty="0"/>
          </a:p>
        </p:txBody>
      </p:sp>
      <p:sp>
        <p:nvSpPr>
          <p:cNvPr id="36" name="Text 34"/>
          <p:cNvSpPr/>
          <p:nvPr/>
        </p:nvSpPr>
        <p:spPr>
          <a:xfrm>
            <a:off x="8589883" y="6043255"/>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update_ticket_status/</a:t>
            </a:r>
            <a:endParaRPr lang="en-US" sz="1414" dirty="0"/>
          </a:p>
        </p:txBody>
      </p:sp>
      <p:sp>
        <p:nvSpPr>
          <p:cNvPr id="37" name="Text 35"/>
          <p:cNvSpPr/>
          <p:nvPr/>
        </p:nvSpPr>
        <p:spPr>
          <a:xfrm>
            <a:off x="8589883" y="639318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consultant_tickets</a:t>
            </a:r>
            <a:endParaRPr lang="en-US" sz="141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81777" y="648891"/>
            <a:ext cx="4829294" cy="588883"/>
          </a:xfrm>
          <a:prstGeom prst="rect">
            <a:avLst/>
          </a:prstGeom>
          <a:noFill/>
          <a:ln/>
        </p:spPr>
        <p:txBody>
          <a:bodyPr wrap="none" rtlCol="0" anchor="t"/>
          <a:lstStyle/>
          <a:p>
            <a:pPr marL="0" indent="0">
              <a:lnSpc>
                <a:spcPts val="4637"/>
              </a:lnSpc>
              <a:buNone/>
            </a:pPr>
            <a:r>
              <a:rPr lang="en-US" sz="3709" dirty="0">
                <a:solidFill>
                  <a:srgbClr val="5955EB"/>
                </a:solidFill>
                <a:latin typeface="Libre Baskerville" pitchFamily="34" charset="0"/>
                <a:ea typeface="Libre Baskerville" pitchFamily="34" charset="-122"/>
                <a:cs typeface="Libre Baskerville" pitchFamily="34" charset="-120"/>
              </a:rPr>
              <a:t>Sequence Diagram: </a:t>
            </a:r>
            <a:endParaRPr lang="en-US" sz="3709" dirty="0"/>
          </a:p>
        </p:txBody>
      </p:sp>
      <p:sp>
        <p:nvSpPr>
          <p:cNvPr id="5" name="Text 3"/>
          <p:cNvSpPr/>
          <p:nvPr/>
        </p:nvSpPr>
        <p:spPr>
          <a:xfrm>
            <a:off x="881777" y="1473279"/>
            <a:ext cx="6689050" cy="441722"/>
          </a:xfrm>
          <a:prstGeom prst="rect">
            <a:avLst/>
          </a:prstGeom>
          <a:noFill/>
          <a:ln/>
        </p:spPr>
        <p:txBody>
          <a:bodyPr wrap="none" rtlCol="0" anchor="t"/>
          <a:lstStyle/>
          <a:p>
            <a:pPr marL="0" indent="0">
              <a:lnSpc>
                <a:spcPts val="3478"/>
              </a:lnSpc>
              <a:buNone/>
            </a:pPr>
            <a:r>
              <a:rPr lang="en-US" sz="2782" dirty="0">
                <a:solidFill>
                  <a:srgbClr val="5955EB"/>
                </a:solidFill>
                <a:latin typeface="Libre Baskerville" pitchFamily="34" charset="0"/>
                <a:ea typeface="Libre Baskerville" pitchFamily="34" charset="-122"/>
                <a:cs typeface="Libre Baskerville" pitchFamily="34" charset="-120"/>
              </a:rPr>
              <a:t>Raising Ticket and assigning module </a:t>
            </a:r>
            <a:endParaRPr lang="en-US" sz="2782" dirty="0"/>
          </a:p>
        </p:txBody>
      </p:sp>
      <p:pic>
        <p:nvPicPr>
          <p:cNvPr id="6" name="Image 0" descr="preencoded.png"/>
          <p:cNvPicPr>
            <a:picLocks noChangeAspect="1"/>
          </p:cNvPicPr>
          <p:nvPr/>
        </p:nvPicPr>
        <p:blipFill>
          <a:blip r:embed="rId3"/>
          <a:stretch>
            <a:fillRect/>
          </a:stretch>
        </p:blipFill>
        <p:spPr>
          <a:xfrm>
            <a:off x="2342436" y="2268260"/>
            <a:ext cx="9945291" cy="4670822"/>
          </a:xfrm>
          <a:prstGeom prst="rect">
            <a:avLst/>
          </a:prstGeom>
        </p:spPr>
      </p:pic>
      <p:sp>
        <p:nvSpPr>
          <p:cNvPr id="7" name="Text 4"/>
          <p:cNvSpPr/>
          <p:nvPr/>
        </p:nvSpPr>
        <p:spPr>
          <a:xfrm>
            <a:off x="881777" y="7203996"/>
            <a:ext cx="12866727" cy="376714"/>
          </a:xfrm>
          <a:prstGeom prst="rect">
            <a:avLst/>
          </a:prstGeom>
          <a:noFill/>
          <a:ln/>
        </p:spPr>
        <p:txBody>
          <a:bodyPr wrap="none" rtlCol="0" anchor="t"/>
          <a:lstStyle/>
          <a:p>
            <a:pPr marL="0" indent="0">
              <a:lnSpc>
                <a:spcPts val="2968"/>
              </a:lnSpc>
              <a:buNone/>
            </a:pPr>
            <a:endParaRPr lang="en-US" sz="18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314"/>
          </a:xfrm>
          <a:prstGeom prst="rect">
            <a:avLst/>
          </a:prstGeom>
          <a:solidFill>
            <a:srgbClr val="FBFAFF"/>
          </a:solidFill>
          <a:ln/>
        </p:spPr>
        <p:txBody>
          <a:bodyPr/>
          <a:lstStyle/>
          <a:p>
            <a:endParaRPr lang="en-US"/>
          </a:p>
        </p:txBody>
      </p:sp>
      <p:sp>
        <p:nvSpPr>
          <p:cNvPr id="4" name="Text 2"/>
          <p:cNvSpPr/>
          <p:nvPr/>
        </p:nvSpPr>
        <p:spPr>
          <a:xfrm>
            <a:off x="1015365" y="634246"/>
            <a:ext cx="4613077" cy="576620"/>
          </a:xfrm>
          <a:prstGeom prst="rect">
            <a:avLst/>
          </a:prstGeom>
          <a:noFill/>
          <a:ln/>
        </p:spPr>
        <p:txBody>
          <a:bodyPr wrap="none" rtlCol="0" anchor="t"/>
          <a:lstStyle/>
          <a:p>
            <a:pPr marL="0" indent="0">
              <a:lnSpc>
                <a:spcPts val="4540"/>
              </a:lnSpc>
              <a:buNone/>
            </a:pPr>
            <a:r>
              <a:rPr lang="en-US" sz="3632" dirty="0">
                <a:solidFill>
                  <a:srgbClr val="5955EB"/>
                </a:solidFill>
                <a:latin typeface="Libre Baskerville" pitchFamily="34" charset="0"/>
                <a:ea typeface="Libre Baskerville" pitchFamily="34" charset="-122"/>
                <a:cs typeface="Libre Baskerville" pitchFamily="34" charset="-120"/>
              </a:rPr>
              <a:t>Sequence Diagram:</a:t>
            </a:r>
            <a:endParaRPr lang="en-US" sz="3632" dirty="0"/>
          </a:p>
        </p:txBody>
      </p:sp>
      <p:sp>
        <p:nvSpPr>
          <p:cNvPr id="5" name="Text 3"/>
          <p:cNvSpPr/>
          <p:nvPr/>
        </p:nvSpPr>
        <p:spPr>
          <a:xfrm>
            <a:off x="1015365" y="1441490"/>
            <a:ext cx="7266623" cy="432435"/>
          </a:xfrm>
          <a:prstGeom prst="rect">
            <a:avLst/>
          </a:prstGeom>
          <a:noFill/>
          <a:ln/>
        </p:spPr>
        <p:txBody>
          <a:bodyPr wrap="none" rtlCol="0" anchor="t"/>
          <a:lstStyle/>
          <a:p>
            <a:pPr marL="0" indent="0">
              <a:lnSpc>
                <a:spcPts val="3405"/>
              </a:lnSpc>
              <a:buNone/>
            </a:pPr>
            <a:r>
              <a:rPr lang="en-US" sz="2724" dirty="0">
                <a:solidFill>
                  <a:srgbClr val="5955EB"/>
                </a:solidFill>
                <a:latin typeface="Libre Baskerville" pitchFamily="34" charset="0"/>
                <a:ea typeface="Libre Baskerville" pitchFamily="34" charset="-122"/>
                <a:cs typeface="Libre Baskerville" pitchFamily="34" charset="-120"/>
              </a:rPr>
              <a:t>Updating Status and Notification module</a:t>
            </a:r>
            <a:endParaRPr lang="en-US" sz="2724" dirty="0"/>
          </a:p>
        </p:txBody>
      </p:sp>
      <p:pic>
        <p:nvPicPr>
          <p:cNvPr id="6" name="Image 0" descr="preencoded.png"/>
          <p:cNvPicPr>
            <a:picLocks noChangeAspect="1"/>
          </p:cNvPicPr>
          <p:nvPr/>
        </p:nvPicPr>
        <p:blipFill>
          <a:blip r:embed="rId3"/>
          <a:stretch>
            <a:fillRect/>
          </a:stretch>
        </p:blipFill>
        <p:spPr>
          <a:xfrm>
            <a:off x="2753320" y="2219801"/>
            <a:ext cx="9123640" cy="4747855"/>
          </a:xfrm>
          <a:prstGeom prst="rect">
            <a:avLst/>
          </a:prstGeom>
        </p:spPr>
      </p:pic>
      <p:sp>
        <p:nvSpPr>
          <p:cNvPr id="7" name="Text 4"/>
          <p:cNvSpPr/>
          <p:nvPr/>
        </p:nvSpPr>
        <p:spPr>
          <a:xfrm>
            <a:off x="1015365" y="7227094"/>
            <a:ext cx="12599551" cy="368975"/>
          </a:xfrm>
          <a:prstGeom prst="rect">
            <a:avLst/>
          </a:prstGeom>
          <a:noFill/>
          <a:ln/>
        </p:spPr>
        <p:txBody>
          <a:bodyPr wrap="none" rtlCol="0" anchor="t"/>
          <a:lstStyle/>
          <a:p>
            <a:pPr marL="0" indent="0">
              <a:lnSpc>
                <a:spcPts val="2906"/>
              </a:lnSpc>
              <a:buNone/>
            </a:pPr>
            <a:endParaRPr lang="en-US" sz="181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729" y="2343626"/>
            <a:ext cx="4868942" cy="3542228"/>
          </a:xfrm>
          <a:prstGeom prst="rect">
            <a:avLst/>
          </a:prstGeom>
        </p:spPr>
      </p:pic>
      <p:sp>
        <p:nvSpPr>
          <p:cNvPr id="6" name="Text 2"/>
          <p:cNvSpPr/>
          <p:nvPr/>
        </p:nvSpPr>
        <p:spPr>
          <a:xfrm>
            <a:off x="864037" y="2161223"/>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Conclusion</a:t>
            </a:r>
            <a:endParaRPr lang="en-US" sz="4860" dirty="0"/>
          </a:p>
        </p:txBody>
      </p:sp>
      <p:sp>
        <p:nvSpPr>
          <p:cNvPr id="7" name="Text 3"/>
          <p:cNvSpPr/>
          <p:nvPr/>
        </p:nvSpPr>
        <p:spPr>
          <a:xfrm>
            <a:off x="864037" y="3303032"/>
            <a:ext cx="7415927"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In conclusion, the Client Ticketing System offers a streamlined approach to managing client inquiries and issues, enhancing efficiency and customer satisfaction through effective communication and timely resolution. Powered by Flask and SQL, it stands poised to support organizational success by prioritizing operational excellence and strong client relationships.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615</Words>
  <Application>Microsoft Office PowerPoint</Application>
  <PresentationFormat>Custom</PresentationFormat>
  <Paragraphs>90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Duddu Arjun</cp:lastModifiedBy>
  <cp:revision>2</cp:revision>
  <dcterms:created xsi:type="dcterms:W3CDTF">2024-07-11T09:24:14Z</dcterms:created>
  <dcterms:modified xsi:type="dcterms:W3CDTF">2024-07-11T09:25:53Z</dcterms:modified>
</cp:coreProperties>
</file>