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F8F2"/>
    <a:srgbClr val="2C3E50"/>
    <a:srgbClr val="005C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5292098124299462E-2"/>
          <c:y val="8.1220327251132873E-2"/>
          <c:w val="0.90760881452318465"/>
          <c:h val="0.74651618547681542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Monthly 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A852-4236-9BD4-13DB84D871E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6-A852-4236-9BD4-13DB84D871EA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A852-4236-9BD4-13DB84D871EA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4-A852-4236-9BD4-13DB84D871EA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A852-4236-9BD4-13DB84D871EA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2-A852-4236-9BD4-13DB84D871EA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A852-4236-9BD4-13DB84D871EA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6-A852-4236-9BD4-13DB84D871EA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7-A852-4236-9BD4-13DB84D871EA}"/>
                </c:ext>
              </c:extLst>
            </c:dLbl>
            <c:dLbl>
              <c:idx val="3"/>
              <c:layout>
                <c:manualLayout>
                  <c:x val="4.5707845995713765E-3"/>
                  <c:y val="-3.0565701336034657E-3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330" b="1" i="0" u="none" strike="noStrike" kern="1200" spc="0" baseline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A318B38E-FE6D-49DB-9AE1-C26AEFEA4348}" type="CATEGORYNAME">
                      <a:rPr lang="en-US">
                        <a:solidFill>
                          <a:schemeClr val="bg1"/>
                        </a:solidFill>
                      </a:rPr>
                      <a:pPr>
                        <a:defRPr/>
                      </a:pPr>
                      <a:t>[CATEGORY NAME]</a:t>
                    </a:fld>
                    <a:r>
                      <a:rPr lang="en-US" baseline="0" dirty="0"/>
                      <a:t>, 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017491369721422"/>
                      <c:h val="0.10841654263891268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A852-4236-9BD4-13DB84D871EA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A852-4236-9BD4-13DB84D871EA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>
                  <c15:layout>
                    <c:manualLayout>
                      <c:w val="0.17453844684736905"/>
                      <c:h val="0.21590773087338441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2-A852-4236-9BD4-13DB84D871EA}"/>
                </c:ext>
              </c:extLst>
            </c:dLbl>
            <c:dLblPos val="outEnd"/>
            <c:showLegendKey val="0"/>
            <c:showVal val="1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Shaving</c:v>
                </c:pt>
                <c:pt idx="1">
                  <c:v>Trimmer</c:v>
                </c:pt>
                <c:pt idx="2">
                  <c:v>Face Wash</c:v>
                </c:pt>
                <c:pt idx="3">
                  <c:v>Bath Soap</c:v>
                </c:pt>
                <c:pt idx="4">
                  <c:v>Body Spray</c:v>
                </c:pt>
                <c:pt idx="5">
                  <c:v>Hair Removal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19650</c:v>
                </c:pt>
                <c:pt idx="1">
                  <c:v>17350</c:v>
                </c:pt>
                <c:pt idx="2">
                  <c:v>4324</c:v>
                </c:pt>
                <c:pt idx="3">
                  <c:v>6628</c:v>
                </c:pt>
                <c:pt idx="4">
                  <c:v>5392</c:v>
                </c:pt>
                <c:pt idx="5">
                  <c:v>4607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66F-40D5-99F4-9D8D98A0C69F}"/>
            </c:ext>
          </c:extLst>
        </c:ser>
        <c:dLbls>
          <c:dLblPos val="out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1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8.8647200349956254E-2"/>
          <c:y val="3.709033245844269E-2"/>
          <c:w val="0.79885279965004374"/>
          <c:h val="0.74016907261592302"/>
        </c:manualLayout>
      </c:layout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Monthly Sales</c:v>
                </c:pt>
              </c:strCache>
            </c:strRef>
          </c:tx>
          <c:invertIfNegative val="1"/>
          <c:dPt>
            <c:idx val="0"/>
            <c:invertIfNegative val="1"/>
            <c:bubble3D val="0"/>
            <c:spPr>
              <a:solidFill>
                <a:schemeClr val="accent1">
                  <a:alpha val="85000"/>
                </a:schemeClr>
              </a:solidFill>
              <a:ln w="9525" cap="flat" cmpd="sng" algn="ctr">
                <a:solidFill>
                  <a:schemeClr val="lt1">
                    <a:alpha val="50000"/>
                  </a:schemeClr>
                </a:solidFill>
                <a:round/>
              </a:ln>
              <a:effectLst/>
            </c:spPr>
          </c:dPt>
          <c:dPt>
            <c:idx val="1"/>
            <c:invertIfNegative val="1"/>
            <c:bubble3D val="0"/>
            <c:spPr>
              <a:solidFill>
                <a:schemeClr val="accent2">
                  <a:alpha val="85000"/>
                </a:schemeClr>
              </a:solidFill>
              <a:ln w="9525" cap="flat" cmpd="sng" algn="ctr">
                <a:solidFill>
                  <a:schemeClr val="lt1">
                    <a:alpha val="50000"/>
                  </a:schemeClr>
                </a:solidFill>
                <a:round/>
              </a:ln>
              <a:effectLst/>
            </c:spPr>
          </c:dPt>
          <c:dPt>
            <c:idx val="2"/>
            <c:invertIfNegative val="1"/>
            <c:bubble3D val="0"/>
            <c:spPr>
              <a:solidFill>
                <a:schemeClr val="accent3">
                  <a:alpha val="85000"/>
                </a:schemeClr>
              </a:solidFill>
              <a:ln w="9525" cap="flat" cmpd="sng" algn="ctr">
                <a:solidFill>
                  <a:schemeClr val="lt1">
                    <a:alpha val="50000"/>
                  </a:schemeClr>
                </a:solidFill>
                <a:round/>
              </a:ln>
              <a:effectLst/>
            </c:spPr>
          </c:dPt>
          <c:dPt>
            <c:idx val="3"/>
            <c:invertIfNegative val="1"/>
            <c:bubble3D val="0"/>
            <c:spPr>
              <a:solidFill>
                <a:schemeClr val="accent4">
                  <a:alpha val="85000"/>
                </a:schemeClr>
              </a:solidFill>
              <a:ln w="9525" cap="flat" cmpd="sng" algn="ctr">
                <a:solidFill>
                  <a:schemeClr val="lt1">
                    <a:alpha val="50000"/>
                  </a:schemeClr>
                </a:solidFill>
                <a:round/>
              </a:ln>
              <a:effectLst/>
            </c:spPr>
          </c:dPt>
          <c:dPt>
            <c:idx val="4"/>
            <c:invertIfNegative val="1"/>
            <c:bubble3D val="0"/>
            <c:spPr>
              <a:solidFill>
                <a:schemeClr val="accent5">
                  <a:alpha val="85000"/>
                </a:schemeClr>
              </a:solidFill>
              <a:ln w="9525" cap="flat" cmpd="sng" algn="ctr">
                <a:solidFill>
                  <a:schemeClr val="lt1">
                    <a:alpha val="50000"/>
                  </a:schemeClr>
                </a:solidFill>
                <a:round/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💥 Under ₹300</c:v>
                </c:pt>
                <c:pt idx="1">
                  <c:v>⚠️ ₹600–1K</c:v>
                </c:pt>
                <c:pt idx="2">
                  <c:v>⚖️ ₹300–600</c:v>
                </c:pt>
                <c:pt idx="3">
                  <c:v>💰 ₹1K–2K</c:v>
                </c:pt>
                <c:pt idx="4">
                  <c:v>🏷️ ₹2K+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15950</c:v>
                </c:pt>
                <c:pt idx="1">
                  <c:v>9600</c:v>
                </c:pt>
                <c:pt idx="2">
                  <c:v>8500</c:v>
                </c:pt>
                <c:pt idx="3">
                  <c:v>1950</c:v>
                </c:pt>
                <c:pt idx="4">
                  <c:v>1000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A0A-4B01-B3EF-D1589E8D2517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-20680273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1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9A143A-172F-4339-9EB1-6C9CF604C969}" type="datetimeFigureOut">
              <a:rPr lang="en-IN" smtClean="0"/>
              <a:t>18-04-2025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A53EA0-FF19-4B70-B7E6-5175E841CB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8436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A53EA0-FF19-4B70-B7E6-5175E841CB06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51816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4B8A72-8B21-1D55-360C-6EB06280E6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9B1B9E4-4EE9-447B-D9E7-5BD41E4C2B2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58969C2-8430-128B-C25D-16258B8ACB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7B8489-68DF-3A99-3201-0F6991757A6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A53EA0-FF19-4B70-B7E6-5175E841CB06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57609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F88988-A50C-6B5A-E72B-75D7D5BD34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9CD4A0C-661F-1C04-8BD5-9D34909B869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1117228-7F1E-4DD2-4B21-8DF1054FA5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8ABD16-9C7C-7D05-3AA6-7AB1F89244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A53EA0-FF19-4B70-B7E6-5175E841CB06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35647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EEFF3A-DFFF-AC37-7D94-77C16B924B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143FB01-F1B2-248A-67D9-E282C4378FB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098A386-45D3-0C86-A936-B0EFA1DBE7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40E905-245B-7AF2-C461-BA92E0277A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A53EA0-FF19-4B70-B7E6-5175E841CB06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7438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AEC5D-932B-C3E8-A90A-A6C54C7FAD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E476D-CF72-A03E-AC64-11D983EE24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EF0F79-2DD4-09B4-996B-C8B2EB078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4809C-0A59-45BB-8ED2-8C9D3C9739C3}" type="datetimeFigureOut">
              <a:rPr lang="en-IN" smtClean="0"/>
              <a:t>18-04-2025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52ED46-4EBA-7754-E0BB-8E2226597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9A8FDA-CBC7-C6CC-2317-295EF9718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3DFDD-3B3C-4045-B381-A2197AD773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4883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4B298-0C40-7E45-E659-E2029C407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4C7E5F-5083-8CE1-643C-7692D5B14D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CDE52D-C9A7-48C9-52A5-9188DE62B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4809C-0A59-45BB-8ED2-8C9D3C9739C3}" type="datetimeFigureOut">
              <a:rPr lang="en-IN" smtClean="0"/>
              <a:t>18-04-2025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CB520E-19AD-29CA-82E9-0365CA567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57E2F7-96E9-A780-BE23-150E39361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3DFDD-3B3C-4045-B381-A2197AD773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2702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3CE5C8-7687-5A89-C642-0E85F1674D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7AEBDF-EFF9-87CD-A2DB-D095434F1C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96A9E8-A447-9F5D-C47B-C9F6DAA12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4809C-0A59-45BB-8ED2-8C9D3C9739C3}" type="datetimeFigureOut">
              <a:rPr lang="en-IN" smtClean="0"/>
              <a:t>18-04-2025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5EDBF5-846F-67A7-5E13-5FDE337A9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5D5FFA-D70B-B1D5-626F-4AAECAFF6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3DFDD-3B3C-4045-B381-A2197AD773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0315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01B2E-0E8F-06B3-704E-A52B5FBBF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0014A5-2EEE-B0A0-A2C2-EB1473877D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F4C16-A645-8BC2-8075-3F8BAFDAE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4809C-0A59-45BB-8ED2-8C9D3C9739C3}" type="datetimeFigureOut">
              <a:rPr lang="en-IN" smtClean="0"/>
              <a:t>18-04-2025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4B0635-B6D1-4BEA-99E8-8E560A423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04D77E-A2F6-EDA5-F711-5A1AECD1A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3DFDD-3B3C-4045-B381-A2197AD773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3670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2D20D-98E4-F586-4E33-26F303698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58BC-D1A5-F495-BFF0-9D7FB35C44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E8B116-3C2C-26E7-9B2D-275E45930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4809C-0A59-45BB-8ED2-8C9D3C9739C3}" type="datetimeFigureOut">
              <a:rPr lang="en-IN" smtClean="0"/>
              <a:t>18-04-2025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74A53-EB17-ADE2-6DAF-4282325F3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1F5257-2C30-EF12-2B86-C28AEBF08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3DFDD-3B3C-4045-B381-A2197AD773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5051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699AE-4EE6-0587-AE98-981E6352E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CCE5C-B3A8-C904-EA95-B8C0EA65C0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6FBEE4-6A12-140B-3839-C8994C2217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B148C4-F6DA-32E1-7614-341E6EF4B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4809C-0A59-45BB-8ED2-8C9D3C9739C3}" type="datetimeFigureOut">
              <a:rPr lang="en-IN" smtClean="0"/>
              <a:t>18-04-2025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FDC805-6EE0-705B-0C37-F971B41B2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05F14B-3F42-CF68-AFD5-3E08F7300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3DFDD-3B3C-4045-B381-A2197AD773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2885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13A4D-C21F-005C-F84F-EF518B766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6C12F7-65C6-BE0E-DE4B-2E1F590877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110882-1CB6-78CA-0681-FC86B3D6A6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421CF1-19E6-8738-E418-C0FEBCE6D8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4F8F58-E3E6-0318-1FB4-D17965ABB9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0E7347-CD15-1964-86F5-40A65370C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4809C-0A59-45BB-8ED2-8C9D3C9739C3}" type="datetimeFigureOut">
              <a:rPr lang="en-IN" smtClean="0"/>
              <a:t>18-04-2025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35B666-CFFF-F02A-9EC0-F0BC7CF8B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B0BFA6-AE1B-8B89-C608-5BA3B921F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3DFDD-3B3C-4045-B381-A2197AD773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0758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F9DCC-56CE-69EC-CE45-89A0DECFB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1621E9-2A4D-F22B-2CB2-543DB87B9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4809C-0A59-45BB-8ED2-8C9D3C9739C3}" type="datetimeFigureOut">
              <a:rPr lang="en-IN" smtClean="0"/>
              <a:t>18-04-2025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863606-9AD6-A8E0-1992-E19FC1B28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D1707F-9E81-0A0C-8C62-127264EE3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3DFDD-3B3C-4045-B381-A2197AD773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0899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055A51-04B2-0747-2674-092376732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4809C-0A59-45BB-8ED2-8C9D3C9739C3}" type="datetimeFigureOut">
              <a:rPr lang="en-IN" smtClean="0"/>
              <a:t>18-04-2025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3D4948-DE4F-3519-B1B3-153F655D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234047-F9B6-6C64-F3F6-01640B958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3DFDD-3B3C-4045-B381-A2197AD773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156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20624-6CCA-3C57-F1F8-E1C7153AB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2CBCE-49C9-76FD-E268-31871E2FB6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D3BEB0-6C94-7052-979E-A7867AF667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A0A23E-9CE7-3A05-EF1F-088F7AFE8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4809C-0A59-45BB-8ED2-8C9D3C9739C3}" type="datetimeFigureOut">
              <a:rPr lang="en-IN" smtClean="0"/>
              <a:t>18-04-2025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068D99-4F7D-2130-56D0-53071A069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46AB19-EBFF-9B4E-C883-5E213C6CF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3DFDD-3B3C-4045-B381-A2197AD773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9332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F74FE-94E8-C8D3-6A0D-5C26AFA25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FE1803-6463-684F-ADAD-E28D358E46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47BB32-929B-C839-BEF2-C05BF87C50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85C494-D9FD-A24C-1345-E4BDF237C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4809C-0A59-45BB-8ED2-8C9D3C9739C3}" type="datetimeFigureOut">
              <a:rPr lang="en-IN" smtClean="0"/>
              <a:t>18-04-2025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ABD96B-A2A1-2768-4A3F-BBA544205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9DF22B-A4A2-E525-0D1F-2A84FC724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3DFDD-3B3C-4045-B381-A2197AD773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3666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D28C42-CE77-43AE-2F52-BD4AD3327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DDE8E-C0D9-F989-D2F4-DAF14FB43C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259FCB-8E6A-FDA5-A00D-015E34E9AB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4809C-0A59-45BB-8ED2-8C9D3C9739C3}" type="datetimeFigureOut">
              <a:rPr lang="en-IN" smtClean="0"/>
              <a:t>18-04-2025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BC0EF-F27D-01A6-4B83-5238FF0129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CD2673-0AA1-E5E3-6CEA-145E9C0EE8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23DFDD-3B3C-4045-B381-A2197AD773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7317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50D01-BDB8-3137-EEDF-E589C356CF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6D66E1-DED4-3320-896F-159FBEBB6A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4F725D-2B50-1F11-CACD-4E630FA91E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2263BE8-51FD-087A-F39F-D876EE5EC81C}"/>
              </a:ext>
            </a:extLst>
          </p:cNvPr>
          <p:cNvSpPr txBox="1"/>
          <p:nvPr/>
        </p:nvSpPr>
        <p:spPr>
          <a:xfrm>
            <a:off x="3082246" y="5026967"/>
            <a:ext cx="34418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bg1"/>
                </a:solidFill>
              </a:rPr>
              <a:t>Vansh Suneja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DFB37C-03D4-9427-76DF-43483DDEB654}"/>
              </a:ext>
            </a:extLst>
          </p:cNvPr>
          <p:cNvSpPr txBox="1"/>
          <p:nvPr/>
        </p:nvSpPr>
        <p:spPr>
          <a:xfrm>
            <a:off x="3082246" y="5488632"/>
            <a:ext cx="1808253" cy="367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18 APRIL 2025</a:t>
            </a:r>
          </a:p>
        </p:txBody>
      </p:sp>
    </p:spTree>
    <p:extLst>
      <p:ext uri="{BB962C8B-B14F-4D97-AF65-F5344CB8AC3E}">
        <p14:creationId xmlns:p14="http://schemas.microsoft.com/office/powerpoint/2010/main" val="3383485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5C67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658AC50-0F39-5D56-1FC9-508578938E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307A54D-14F0-FF58-46B5-47EF98A07D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80021" y="0"/>
            <a:ext cx="2830958" cy="1415479"/>
          </a:xfrm>
        </p:spPr>
      </p:pic>
      <p:sp>
        <p:nvSpPr>
          <p:cNvPr id="4" name="AutoShape 2">
            <a:extLst>
              <a:ext uri="{FF2B5EF4-FFF2-40B4-BE49-F238E27FC236}">
                <a16:creationId xmlns:a16="http://schemas.microsoft.com/office/drawing/2014/main" id="{7AF4032A-A4EA-F6AC-C598-1DB15269F36E}"/>
              </a:ext>
            </a:extLst>
          </p:cNvPr>
          <p:cNvSpPr>
            <a:spLocks noGrp="1" noChangeAspect="1" noChangeArrowheads="1"/>
          </p:cNvSpPr>
          <p:nvPr>
            <p:ph type="title"/>
          </p:nvPr>
        </p:nvSpPr>
        <p:spPr bwMode="auto">
          <a:xfrm>
            <a:off x="838200" y="204199"/>
            <a:ext cx="10515600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/>
              <a:t> </a:t>
            </a: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CUSTOMER REVIEW ANALYSIS</a:t>
            </a:r>
            <a:endParaRPr lang="en-IN" sz="2800" b="1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16C5274-9EA2-708F-8B60-421F6F454056}"/>
              </a:ext>
            </a:extLst>
          </p:cNvPr>
          <p:cNvSpPr txBox="1"/>
          <p:nvPr/>
        </p:nvSpPr>
        <p:spPr>
          <a:xfrm>
            <a:off x="5887092" y="1623317"/>
            <a:ext cx="5794625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>
                <a:solidFill>
                  <a:schemeClr val="accent2"/>
                </a:solidFill>
                <a:latin typeface="Bahnschrift" panose="020B0502040204020203" pitchFamily="34" charset="0"/>
              </a:rPr>
              <a:t>KEY INSIGHTS </a:t>
            </a:r>
          </a:p>
          <a:p>
            <a:r>
              <a:rPr lang="en-US" sz="3200" dirty="0">
                <a:solidFill>
                  <a:schemeClr val="bg1"/>
                </a:solidFill>
              </a:rPr>
              <a:t>“While </a:t>
            </a:r>
            <a:r>
              <a:rPr lang="en-US" sz="3200" dirty="0">
                <a:solidFill>
                  <a:srgbClr val="FF0000"/>
                </a:solidFill>
              </a:rPr>
              <a:t>63% </a:t>
            </a:r>
            <a:r>
              <a:rPr lang="en-US" sz="3200" dirty="0">
                <a:solidFill>
                  <a:schemeClr val="bg1"/>
                </a:solidFill>
              </a:rPr>
              <a:t>of reviews reflect positive sentiment, nearly 1 in 4 customers express dissatisfaction — particularly around shaving product performance and perceived value. BSC could improve communication or formulation to reduce this negative cluster.”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IN" sz="2400" dirty="0">
              <a:solidFill>
                <a:schemeClr val="bg1"/>
              </a:solidFill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B434E6F-90C5-8A8C-05DF-3F4E587674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739800"/>
              </p:ext>
            </p:extLst>
          </p:nvPr>
        </p:nvGraphicFramePr>
        <p:xfrm>
          <a:off x="400693" y="1814146"/>
          <a:ext cx="5250093" cy="342567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7500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00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00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56418">
                <a:tc>
                  <a:txBody>
                    <a:bodyPr/>
                    <a:lstStyle/>
                    <a:p>
                      <a:r>
                        <a:t>Sentiment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/>
                        <a:t>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6418">
                <a:tc>
                  <a:txBody>
                    <a:bodyPr/>
                    <a:lstStyle/>
                    <a:p>
                      <a:r>
                        <a:t>✅ Positive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56418">
                <a:tc>
                  <a:txBody>
                    <a:bodyPr/>
                    <a:lstStyle/>
                    <a:p>
                      <a:r>
                        <a:t>😐 Neutral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56418">
                <a:tc>
                  <a:txBody>
                    <a:bodyPr/>
                    <a:lstStyle/>
                    <a:p>
                      <a:r>
                        <a:t>❌ Negative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/>
                        <a:t>25%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03372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5C67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31AAD85-1FAC-7380-5875-B8E9922F60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E6F108B-E95B-8479-8195-AFBF513F82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80021" y="0"/>
            <a:ext cx="2830958" cy="1415479"/>
          </a:xfrm>
        </p:spPr>
      </p:pic>
      <p:sp>
        <p:nvSpPr>
          <p:cNvPr id="4" name="AutoShape 2">
            <a:extLst>
              <a:ext uri="{FF2B5EF4-FFF2-40B4-BE49-F238E27FC236}">
                <a16:creationId xmlns:a16="http://schemas.microsoft.com/office/drawing/2014/main" id="{6C0A16C6-7408-A66A-80F3-4894283A3D48}"/>
              </a:ext>
            </a:extLst>
          </p:cNvPr>
          <p:cNvSpPr>
            <a:spLocks noGrp="1" noChangeAspect="1" noChangeArrowheads="1"/>
          </p:cNvSpPr>
          <p:nvPr>
            <p:ph type="title"/>
          </p:nvPr>
        </p:nvSpPr>
        <p:spPr bwMode="auto">
          <a:xfrm>
            <a:off x="838200" y="204199"/>
            <a:ext cx="10515600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/>
              <a:t> </a:t>
            </a: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CUSTOMER REVIEW ANALYSIS</a:t>
            </a:r>
            <a:endParaRPr lang="en-IN" sz="2800" b="1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3136DC6-A579-4046-E8B0-80A3CBB19D20}"/>
              </a:ext>
            </a:extLst>
          </p:cNvPr>
          <p:cNvSpPr txBox="1"/>
          <p:nvPr/>
        </p:nvSpPr>
        <p:spPr>
          <a:xfrm>
            <a:off x="5887092" y="1623317"/>
            <a:ext cx="579462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2"/>
                </a:solidFill>
              </a:rPr>
              <a:t>🔥 Top Positive Themes:</a:t>
            </a:r>
          </a:p>
          <a:p>
            <a:r>
              <a:rPr lang="en-US" sz="3600" dirty="0">
                <a:solidFill>
                  <a:schemeClr val="bg1"/>
                </a:solidFill>
              </a:rPr>
              <a:t>• 'Excellent product under ₹700' — pricing praise</a:t>
            </a:r>
          </a:p>
          <a:p>
            <a:r>
              <a:rPr lang="en-US" sz="3600" dirty="0">
                <a:solidFill>
                  <a:schemeClr val="bg1"/>
                </a:solidFill>
              </a:rPr>
              <a:t>• 'Design and performance is mind blowing' — BSC wins on aesthetics &amp; experience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IN" sz="36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A28448-D867-42A1-8100-BB99A3D87223}"/>
              </a:ext>
            </a:extLst>
          </p:cNvPr>
          <p:cNvSpPr txBox="1"/>
          <p:nvPr/>
        </p:nvSpPr>
        <p:spPr>
          <a:xfrm>
            <a:off x="838200" y="1726058"/>
            <a:ext cx="4566007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2"/>
                </a:solidFill>
              </a:rPr>
              <a:t>⚠️ Top Negative Themes:</a:t>
            </a:r>
          </a:p>
          <a:p>
            <a:r>
              <a:rPr lang="en-US" sz="3200" dirty="0">
                <a:solidFill>
                  <a:schemeClr val="bg1"/>
                </a:solidFill>
              </a:rPr>
              <a:t>• 'No foam in shaving cream' — product performance failure</a:t>
            </a:r>
          </a:p>
          <a:p>
            <a:r>
              <a:rPr lang="en-US" sz="3200" dirty="0">
                <a:solidFill>
                  <a:schemeClr val="bg1"/>
                </a:solidFill>
              </a:rPr>
              <a:t>• 'Disappointed… not worth cost' — perceived value issue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25604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EDE2E-E378-A6C1-C691-F9B4A97DE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 descr="A_comparison_slide_slide_image_contrasts_Bombay_Sh.png">
            <a:extLst>
              <a:ext uri="{FF2B5EF4-FFF2-40B4-BE49-F238E27FC236}">
                <a16:creationId xmlns:a16="http://schemas.microsoft.com/office/drawing/2014/main" id="{F89A8655-A412-9585-3714-33C54461FD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2638"/>
            <a:ext cx="12102957" cy="68625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1D9A9DC-0D8B-0990-5B0A-A164AD96BED1}"/>
              </a:ext>
            </a:extLst>
          </p:cNvPr>
          <p:cNvSpPr txBox="1"/>
          <p:nvPr/>
        </p:nvSpPr>
        <p:spPr>
          <a:xfrm>
            <a:off x="2095928" y="2517167"/>
            <a:ext cx="1356190" cy="646331"/>
          </a:xfrm>
          <a:prstGeom prst="rect">
            <a:avLst/>
          </a:prstGeom>
          <a:solidFill>
            <a:srgbClr val="FCF8F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/>
              <a:t>4.0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B6B556-6B70-B5EC-32CA-D2C509A0684E}"/>
              </a:ext>
            </a:extLst>
          </p:cNvPr>
          <p:cNvSpPr txBox="1"/>
          <p:nvPr/>
        </p:nvSpPr>
        <p:spPr>
          <a:xfrm>
            <a:off x="1515439" y="3348875"/>
            <a:ext cx="2743200" cy="646331"/>
          </a:xfrm>
          <a:prstGeom prst="rect">
            <a:avLst/>
          </a:prstGeom>
          <a:solidFill>
            <a:srgbClr val="FCF8F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600" b="0" i="0" dirty="0">
                <a:solidFill>
                  <a:srgbClr val="4D5156"/>
                </a:solidFill>
                <a:effectLst/>
                <a:latin typeface="Roboto" panose="02000000000000000000" pitchFamily="2" charset="0"/>
              </a:rPr>
              <a:t>₹</a:t>
            </a:r>
            <a:r>
              <a:rPr lang="en-IN" sz="3600" b="1" dirty="0"/>
              <a:t>1320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BBA292-383A-AD89-3D6F-5481D91C79D1}"/>
              </a:ext>
            </a:extLst>
          </p:cNvPr>
          <p:cNvSpPr txBox="1"/>
          <p:nvPr/>
        </p:nvSpPr>
        <p:spPr>
          <a:xfrm>
            <a:off x="1606194" y="4301345"/>
            <a:ext cx="2743200" cy="646331"/>
          </a:xfrm>
          <a:prstGeom prst="rect">
            <a:avLst/>
          </a:prstGeom>
          <a:solidFill>
            <a:srgbClr val="FCF8F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>
                <a:solidFill>
                  <a:srgbClr val="4D5156"/>
                </a:solidFill>
                <a:latin typeface="Roboto" panose="02000000000000000000" pitchFamily="2" charset="0"/>
              </a:rPr>
              <a:t>34.5%</a:t>
            </a:r>
            <a:endParaRPr lang="en-IN" sz="36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926B8A-86D7-ED68-AEA1-E81A7C58CECD}"/>
              </a:ext>
            </a:extLst>
          </p:cNvPr>
          <p:cNvSpPr txBox="1"/>
          <p:nvPr/>
        </p:nvSpPr>
        <p:spPr>
          <a:xfrm>
            <a:off x="1515439" y="5265089"/>
            <a:ext cx="2743200" cy="646331"/>
          </a:xfrm>
          <a:prstGeom prst="rect">
            <a:avLst/>
          </a:prstGeom>
          <a:solidFill>
            <a:srgbClr val="FCF8F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>
                <a:solidFill>
                  <a:srgbClr val="4D5156"/>
                </a:solidFill>
                <a:latin typeface="Roboto" panose="02000000000000000000" pitchFamily="2" charset="0"/>
              </a:rPr>
              <a:t>2414</a:t>
            </a:r>
            <a:endParaRPr lang="en-IN" sz="36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B1DBEA-FDCB-FD27-8457-BC3B839C28E1}"/>
              </a:ext>
            </a:extLst>
          </p:cNvPr>
          <p:cNvSpPr txBox="1"/>
          <p:nvPr/>
        </p:nvSpPr>
        <p:spPr>
          <a:xfrm>
            <a:off x="7960759" y="2434992"/>
            <a:ext cx="1356190" cy="646331"/>
          </a:xfrm>
          <a:prstGeom prst="rect">
            <a:avLst/>
          </a:prstGeom>
          <a:solidFill>
            <a:srgbClr val="FCF8F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/>
              <a:t>3.0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2685F9-1934-0EB7-91C8-8D62DF339ED8}"/>
              </a:ext>
            </a:extLst>
          </p:cNvPr>
          <p:cNvSpPr txBox="1"/>
          <p:nvPr/>
        </p:nvSpPr>
        <p:spPr>
          <a:xfrm>
            <a:off x="7960759" y="3441689"/>
            <a:ext cx="2743200" cy="646331"/>
          </a:xfrm>
          <a:prstGeom prst="rect">
            <a:avLst/>
          </a:prstGeom>
          <a:solidFill>
            <a:srgbClr val="FCF8F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600" b="1" i="0" dirty="0">
                <a:solidFill>
                  <a:srgbClr val="4D5156"/>
                </a:solidFill>
                <a:effectLst/>
                <a:latin typeface="Roboto" panose="02000000000000000000" pitchFamily="2" charset="0"/>
              </a:rPr>
              <a:t>₹1966</a:t>
            </a:r>
            <a:endParaRPr lang="en-IN" sz="36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E20E11-5990-AEE2-40F7-5460881F372F}"/>
              </a:ext>
            </a:extLst>
          </p:cNvPr>
          <p:cNvSpPr txBox="1"/>
          <p:nvPr/>
        </p:nvSpPr>
        <p:spPr>
          <a:xfrm>
            <a:off x="7960759" y="4301344"/>
            <a:ext cx="2743200" cy="646331"/>
          </a:xfrm>
          <a:prstGeom prst="rect">
            <a:avLst/>
          </a:prstGeom>
          <a:solidFill>
            <a:srgbClr val="FCF8F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>
                <a:solidFill>
                  <a:srgbClr val="4D5156"/>
                </a:solidFill>
                <a:latin typeface="Roboto" panose="02000000000000000000" pitchFamily="2" charset="0"/>
              </a:rPr>
              <a:t>43.2%</a:t>
            </a:r>
            <a:endParaRPr lang="en-IN" sz="36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C5A3F57-0FF5-F376-2003-9005D17B00DC}"/>
              </a:ext>
            </a:extLst>
          </p:cNvPr>
          <p:cNvSpPr txBox="1"/>
          <p:nvPr/>
        </p:nvSpPr>
        <p:spPr>
          <a:xfrm>
            <a:off x="7832333" y="5265088"/>
            <a:ext cx="2743200" cy="646331"/>
          </a:xfrm>
          <a:prstGeom prst="rect">
            <a:avLst/>
          </a:prstGeom>
          <a:solidFill>
            <a:srgbClr val="FCF8F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>
                <a:solidFill>
                  <a:srgbClr val="4D5156"/>
                </a:solidFill>
                <a:latin typeface="Roboto" panose="02000000000000000000" pitchFamily="2" charset="0"/>
              </a:rPr>
              <a:t>750</a:t>
            </a:r>
            <a:endParaRPr lang="en-IN" sz="36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450CF32-0630-5603-2976-070EB8C2F8AD}"/>
              </a:ext>
            </a:extLst>
          </p:cNvPr>
          <p:cNvSpPr txBox="1"/>
          <p:nvPr/>
        </p:nvSpPr>
        <p:spPr>
          <a:xfrm>
            <a:off x="2455523" y="5972044"/>
            <a:ext cx="87741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Bombay Shaving Company leads the trimmer category on Amazon with </a:t>
            </a:r>
            <a:r>
              <a:rPr lang="en-US" b="1" dirty="0"/>
              <a:t>~10% </a:t>
            </a:r>
            <a:r>
              <a:rPr lang="en-US" dirty="0"/>
              <a:t>lower prices, ⭐4.0 vs ⭐2.9 ratings, and 48% higher sales than Beardo — making it a trusted, value-for-money brand.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12260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5C6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5F8AA09-DF45-18B7-9199-47E0E3EB49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80021" y="0"/>
            <a:ext cx="2830958" cy="1415479"/>
          </a:xfrm>
        </p:spPr>
      </p:pic>
      <p:sp>
        <p:nvSpPr>
          <p:cNvPr id="4" name="AutoShape 2">
            <a:extLst>
              <a:ext uri="{FF2B5EF4-FFF2-40B4-BE49-F238E27FC236}">
                <a16:creationId xmlns:a16="http://schemas.microsoft.com/office/drawing/2014/main" id="{4DAA776F-7FC1-E7F2-1E6F-735F064EEE5A}"/>
              </a:ext>
            </a:extLst>
          </p:cNvPr>
          <p:cNvSpPr>
            <a:spLocks noGrp="1" noChangeAspect="1" noChangeArrowheads="1"/>
          </p:cNvSpPr>
          <p:nvPr>
            <p:ph type="title"/>
          </p:nvPr>
        </p:nvSpPr>
        <p:spPr bwMode="auto">
          <a:xfrm>
            <a:off x="838200" y="204199"/>
            <a:ext cx="10515600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CATEGORIZATION ANALYSIS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58DBA25-D5FF-A48E-9092-90B35C2738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1107711"/>
              </p:ext>
            </p:extLst>
          </p:nvPr>
        </p:nvGraphicFramePr>
        <p:xfrm>
          <a:off x="2705528" y="1415479"/>
          <a:ext cx="6780944" cy="4572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952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52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52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952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53142">
                <a:tc>
                  <a:txBody>
                    <a:bodyPr/>
                    <a:lstStyle/>
                    <a:p>
                      <a:pPr algn="l">
                        <a:defRPr b="1"/>
                      </a:pPr>
                      <a:r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b="1"/>
                      </a:pPr>
                      <a:r>
                        <a:rPr dirty="0" err="1"/>
                        <a:t>Total_Reviews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b="1"/>
                      </a:pPr>
                      <a:r>
                        <a:rPr dirty="0" err="1"/>
                        <a:t>Avg_Rating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b="1"/>
                      </a:pPr>
                      <a:r>
                        <a:t>Monthly_Sales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3142">
                <a:tc>
                  <a:txBody>
                    <a:bodyPr/>
                    <a:lstStyle/>
                    <a:p>
                      <a:pPr algn="l"/>
                      <a:r>
                        <a:t>Shaving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t>63732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t>3.8894736842105258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t>19650.0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3142">
                <a:tc>
                  <a:txBody>
                    <a:bodyPr/>
                    <a:lstStyle/>
                    <a:p>
                      <a:pPr algn="l"/>
                      <a:r>
                        <a:t>Trimmer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t>14320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t>3.96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t>17350.0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3142">
                <a:tc>
                  <a:txBody>
                    <a:bodyPr/>
                    <a:lstStyle/>
                    <a:p>
                      <a:pPr algn="l"/>
                      <a:r>
                        <a:t>Face Wash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t>6581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t>4.13238512966404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t>4324.0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3142">
                <a:tc>
                  <a:txBody>
                    <a:bodyPr/>
                    <a:lstStyle/>
                    <a:p>
                      <a:pPr algn="l"/>
                      <a:r>
                        <a:t>Bath Soap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t>4466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t>3.868246901312232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t>6628.0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3142">
                <a:tc>
                  <a:txBody>
                    <a:bodyPr/>
                    <a:lstStyle/>
                    <a:p>
                      <a:pPr algn="l"/>
                      <a:r>
                        <a:t>Body Spray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t>5583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t>4.106354039837974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t>5392.0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53148">
                <a:tc>
                  <a:txBody>
                    <a:bodyPr/>
                    <a:lstStyle/>
                    <a:p>
                      <a:pPr algn="l"/>
                      <a:r>
                        <a:t>Hair Removal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t>6405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t>3.7163279139209298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dirty="0"/>
                        <a:t>4607.0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5456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5C67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259E87E-8781-EB19-300F-F20BE7F0F5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6663275-DB2E-7426-B09F-8EDA04E9DB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80021" y="0"/>
            <a:ext cx="2830958" cy="1415479"/>
          </a:xfrm>
        </p:spPr>
      </p:pic>
      <p:sp>
        <p:nvSpPr>
          <p:cNvPr id="4" name="AutoShape 2">
            <a:extLst>
              <a:ext uri="{FF2B5EF4-FFF2-40B4-BE49-F238E27FC236}">
                <a16:creationId xmlns:a16="http://schemas.microsoft.com/office/drawing/2014/main" id="{E5A2B870-8A09-790F-EF34-B6CFF0233365}"/>
              </a:ext>
            </a:extLst>
          </p:cNvPr>
          <p:cNvSpPr>
            <a:spLocks noGrp="1" noChangeAspect="1" noChangeArrowheads="1"/>
          </p:cNvSpPr>
          <p:nvPr>
            <p:ph type="title"/>
          </p:nvPr>
        </p:nvSpPr>
        <p:spPr bwMode="auto">
          <a:xfrm>
            <a:off x="838200" y="204199"/>
            <a:ext cx="10515600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HERO CATEGORY ANALYSIS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B338E624-457B-425A-7C8C-9278C3F1AA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6953590"/>
              </p:ext>
            </p:extLst>
          </p:nvPr>
        </p:nvGraphicFramePr>
        <p:xfrm>
          <a:off x="303300" y="1733961"/>
          <a:ext cx="4167884" cy="41549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E1D663FF-C646-0CF6-6B9D-503E4D3AF2CD}"/>
              </a:ext>
            </a:extLst>
          </p:cNvPr>
          <p:cNvSpPr txBox="1"/>
          <p:nvPr/>
        </p:nvSpPr>
        <p:spPr>
          <a:xfrm>
            <a:off x="4726113" y="1232899"/>
            <a:ext cx="601038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bg1"/>
                </a:solidFill>
              </a:rPr>
              <a:t>Key Insights</a:t>
            </a:r>
          </a:p>
          <a:p>
            <a:endParaRPr lang="en-IN" sz="2400" b="1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Shaving is BSC’s most reviewed and best-selling category — making it the volume hero.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Trimmers have fewer sales but a higher average rating, suggesting they’re high satisfaction, premium products.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These two categories account for over 75% of Amazon-estimated monthly volume — validating BSC’s category focus</a:t>
            </a:r>
            <a:endParaRPr lang="en-IN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0524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5C67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B3AE329-A721-F70A-53A5-72CF7E978E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890BED7-18D0-D29D-4D41-CC58173C96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80021" y="0"/>
            <a:ext cx="2830958" cy="1415479"/>
          </a:xfrm>
        </p:spPr>
      </p:pic>
      <p:sp>
        <p:nvSpPr>
          <p:cNvPr id="4" name="AutoShape 2">
            <a:extLst>
              <a:ext uri="{FF2B5EF4-FFF2-40B4-BE49-F238E27FC236}">
                <a16:creationId xmlns:a16="http://schemas.microsoft.com/office/drawing/2014/main" id="{D385C5A2-B2E2-02A8-8477-3BE9708ED5D7}"/>
              </a:ext>
            </a:extLst>
          </p:cNvPr>
          <p:cNvSpPr>
            <a:spLocks noGrp="1" noChangeAspect="1" noChangeArrowheads="1"/>
          </p:cNvSpPr>
          <p:nvPr>
            <p:ph type="title"/>
          </p:nvPr>
        </p:nvSpPr>
        <p:spPr bwMode="auto">
          <a:xfrm>
            <a:off x="838200" y="204199"/>
            <a:ext cx="10515600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TOP &amp; BOTTOM PERFORMING PRODUCTS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7DF417-A559-519C-67BF-031CC94EB2B5}"/>
              </a:ext>
            </a:extLst>
          </p:cNvPr>
          <p:cNvSpPr txBox="1"/>
          <p:nvPr/>
        </p:nvSpPr>
        <p:spPr>
          <a:xfrm>
            <a:off x="5496674" y="1119883"/>
            <a:ext cx="523982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bg1"/>
                </a:solidFill>
              </a:rPr>
              <a:t>TOP 5 BY SALES (Insight)</a:t>
            </a:r>
          </a:p>
          <a:p>
            <a:endParaRPr lang="en-IN" sz="2800" b="1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These top 5 products collectively account for </a:t>
            </a:r>
            <a:r>
              <a:rPr lang="en-US" sz="2800" b="1" dirty="0">
                <a:solidFill>
                  <a:srgbClr val="FF0000"/>
                </a:solidFill>
              </a:rPr>
              <a:t>48.65% </a:t>
            </a:r>
            <a:r>
              <a:rPr lang="en-US" sz="2800" dirty="0">
                <a:solidFill>
                  <a:schemeClr val="bg1"/>
                </a:solidFill>
              </a:rPr>
              <a:t>of monthly sales volume. They’re high-converting and well-rated — BSC should continue investing in their visibility (ads, Amazon’s Choice tags, influencer promos).</a:t>
            </a:r>
          </a:p>
        </p:txBody>
      </p:sp>
      <p:graphicFrame>
        <p:nvGraphicFramePr>
          <p:cNvPr id="2" name="Content Placeholder 3">
            <a:extLst>
              <a:ext uri="{FF2B5EF4-FFF2-40B4-BE49-F238E27FC236}">
                <a16:creationId xmlns:a16="http://schemas.microsoft.com/office/drawing/2014/main" id="{B19F2468-E249-4D7B-E129-BE51A9B391F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89415435"/>
              </p:ext>
            </p:extLst>
          </p:nvPr>
        </p:nvGraphicFramePr>
        <p:xfrm>
          <a:off x="203341" y="1619678"/>
          <a:ext cx="5005657" cy="493544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3431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57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15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452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83086">
                <a:tc>
                  <a:txBody>
                    <a:bodyPr/>
                    <a:lstStyle/>
                    <a:p>
                      <a:pPr algn="ctr">
                        <a:defRPr b="1"/>
                      </a:pPr>
                      <a:r>
                        <a:rPr sz="1200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b="1"/>
                      </a:pPr>
                      <a:r>
                        <a:rPr sz="1200" dirty="0"/>
                        <a:t>Estimated Sales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b="1"/>
                      </a:pPr>
                      <a:r>
                        <a:rPr sz="1200" dirty="0"/>
                        <a:t>Rating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b="1"/>
                      </a:pPr>
                      <a:r>
                        <a:rPr sz="1200" dirty="0"/>
                        <a:t>Reviews 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4747">
                <a:tc>
                  <a:txBody>
                    <a:bodyPr/>
                    <a:lstStyle/>
                    <a:p>
                      <a:pPr algn="ctr"/>
                      <a:r>
                        <a:rPr sz="1200" dirty="0"/>
                        <a:t>Bombay Shaving Company Beard Trimmer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6000.0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4.0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dirty="0"/>
                        <a:t>9606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24674">
                <a:tc>
                  <a:txBody>
                    <a:bodyPr/>
                    <a:lstStyle/>
                    <a:p>
                      <a:pPr algn="ctr"/>
                      <a:r>
                        <a:rPr sz="1200" dirty="0"/>
                        <a:t>Bombay Shaving Company Power Play NXT Trimmer,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5000.0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4.2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dirty="0"/>
                        <a:t>188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01385">
                <a:tc>
                  <a:txBody>
                    <a:bodyPr/>
                    <a:lstStyle/>
                    <a:p>
                      <a:pPr algn="ctr"/>
                      <a:r>
                        <a:rPr sz="1200" dirty="0"/>
                        <a:t>Bombay Shaving Company Power Play NXT Trimmer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dirty="0"/>
                        <a:t>3000.0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4.1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1596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06867">
                <a:tc>
                  <a:txBody>
                    <a:bodyPr/>
                    <a:lstStyle/>
                    <a:p>
                      <a:pPr algn="ctr"/>
                      <a:r>
                        <a:rPr sz="1200" dirty="0"/>
                        <a:t>Bombay Shaving Company Sensi Smart 3 Value Pack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2000.0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3.8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1082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84690">
                <a:tc>
                  <a:txBody>
                    <a:bodyPr/>
                    <a:lstStyle/>
                    <a:p>
                      <a:pPr algn="ctr"/>
                      <a:r>
                        <a:rPr sz="1200" dirty="0"/>
                        <a:t>Bombay Shaving Company Beard Pen Styler Razor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dirty="0"/>
                        <a:t>2000.0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3.8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dirty="0"/>
                        <a:t>745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2875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5C67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A82C7BC-89AC-8BBF-5EC0-90ACBD8673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A5B807A-ABA9-7BFA-1D4C-0519871559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80021" y="0"/>
            <a:ext cx="2830958" cy="1415479"/>
          </a:xfrm>
        </p:spPr>
      </p:pic>
      <p:sp>
        <p:nvSpPr>
          <p:cNvPr id="4" name="AutoShape 2">
            <a:extLst>
              <a:ext uri="{FF2B5EF4-FFF2-40B4-BE49-F238E27FC236}">
                <a16:creationId xmlns:a16="http://schemas.microsoft.com/office/drawing/2014/main" id="{751C86FB-EEAA-1434-4CFE-DCEC514613D6}"/>
              </a:ext>
            </a:extLst>
          </p:cNvPr>
          <p:cNvSpPr>
            <a:spLocks noGrp="1" noChangeAspect="1" noChangeArrowheads="1"/>
          </p:cNvSpPr>
          <p:nvPr>
            <p:ph type="title"/>
          </p:nvPr>
        </p:nvSpPr>
        <p:spPr bwMode="auto">
          <a:xfrm>
            <a:off x="838200" y="204199"/>
            <a:ext cx="10515600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TOP &amp; BOTTOM PERFORMING PRODUCTS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56885C-5C74-85B5-808B-A613BE7BB031}"/>
              </a:ext>
            </a:extLst>
          </p:cNvPr>
          <p:cNvSpPr txBox="1"/>
          <p:nvPr/>
        </p:nvSpPr>
        <p:spPr>
          <a:xfrm>
            <a:off x="5805327" y="1160979"/>
            <a:ext cx="523982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bg1"/>
                </a:solidFill>
              </a:rPr>
              <a:t>TOP 5 BY RATING (Insight)</a:t>
            </a:r>
          </a:p>
          <a:p>
            <a:endParaRPr lang="en-IN" sz="2800" b="1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These top 5 products collectively account for </a:t>
            </a:r>
            <a:r>
              <a:rPr lang="en-US" sz="2800" b="1" dirty="0">
                <a:solidFill>
                  <a:srgbClr val="FF0000"/>
                </a:solidFill>
              </a:rPr>
              <a:t>48.65% </a:t>
            </a:r>
            <a:r>
              <a:rPr lang="en-US" sz="2800" dirty="0">
                <a:solidFill>
                  <a:schemeClr val="bg1"/>
                </a:solidFill>
              </a:rPr>
              <a:t>of monthly sales volume. They’re high-converting and well-rated — BSC should continue investing in their visibility (ads, Amazon’s Choice tags, influencer promos).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D6A137A-B38C-9A3D-28A6-46FCB1F1A2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0079176"/>
              </p:ext>
            </p:extLst>
          </p:nvPr>
        </p:nvGraphicFramePr>
        <p:xfrm>
          <a:off x="66354" y="1248427"/>
          <a:ext cx="5430320" cy="5131827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357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75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75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75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736">
                <a:tc>
                  <a:txBody>
                    <a:bodyPr/>
                    <a:lstStyle/>
                    <a:p>
                      <a:pPr algn="ctr">
                        <a:defRPr b="1"/>
                      </a:pPr>
                      <a:r>
                        <a:rPr sz="120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b="1"/>
                      </a:pPr>
                      <a:r>
                        <a:rPr sz="1200" dirty="0"/>
                        <a:t>Rating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b="1"/>
                      </a:pPr>
                      <a:r>
                        <a:rPr sz="1200"/>
                        <a:t>Estimated Sales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b="1"/>
                      </a:pPr>
                      <a:r>
                        <a:rPr sz="1200" dirty="0"/>
                        <a:t>Reviews 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5706">
                <a:tc>
                  <a:txBody>
                    <a:bodyPr/>
                    <a:lstStyle/>
                    <a:p>
                      <a:pPr algn="ctr"/>
                      <a:r>
                        <a:rPr sz="1200" dirty="0"/>
                        <a:t>Bombay Shaving Company Post-Shave Balm, After-Shave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4.4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dirty="0"/>
                        <a:t>400.0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dirty="0"/>
                        <a:t>159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3376">
                <a:tc>
                  <a:txBody>
                    <a:bodyPr/>
                    <a:lstStyle/>
                    <a:p>
                      <a:pPr algn="ctr"/>
                      <a:r>
                        <a:rPr sz="1200" dirty="0"/>
                        <a:t>Bombay Shaving Company Premium Shaving Kit For Men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dirty="0"/>
                        <a:t>4.3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dirty="0"/>
                        <a:t>400.0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3351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65706">
                <a:tc>
                  <a:txBody>
                    <a:bodyPr/>
                    <a:lstStyle/>
                    <a:p>
                      <a:pPr algn="ctr"/>
                      <a:r>
                        <a:rPr sz="1200" dirty="0"/>
                        <a:t>Bombay Shaving Company Post-Shave Balm- After Shaving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4.3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900.0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5015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65706">
                <a:tc>
                  <a:txBody>
                    <a:bodyPr/>
                    <a:lstStyle/>
                    <a:p>
                      <a:pPr algn="ctr"/>
                      <a:r>
                        <a:rPr sz="1200" dirty="0"/>
                        <a:t>Bombay Shaving Company Sensi Smart 3 Razor Cartridge |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4.2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300.0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dirty="0"/>
                        <a:t>129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93597">
                <a:tc>
                  <a:txBody>
                    <a:bodyPr/>
                    <a:lstStyle/>
                    <a:p>
                      <a:pPr algn="ctr"/>
                      <a:r>
                        <a:rPr sz="1200" dirty="0"/>
                        <a:t>Bombay Shaving Company Classic Safety Razor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dirty="0"/>
                        <a:t>4.2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700.0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dirty="0"/>
                        <a:t>123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4124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5C67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6AB5EB5-0A1B-3229-39C8-31CA42885C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8059BA6-765E-E5D3-879D-6CCECE9889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80021" y="0"/>
            <a:ext cx="2830958" cy="1415479"/>
          </a:xfrm>
        </p:spPr>
      </p:pic>
      <p:sp>
        <p:nvSpPr>
          <p:cNvPr id="4" name="AutoShape 2">
            <a:extLst>
              <a:ext uri="{FF2B5EF4-FFF2-40B4-BE49-F238E27FC236}">
                <a16:creationId xmlns:a16="http://schemas.microsoft.com/office/drawing/2014/main" id="{E6173986-E59F-1D91-1702-577A839F5DF3}"/>
              </a:ext>
            </a:extLst>
          </p:cNvPr>
          <p:cNvSpPr>
            <a:spLocks noGrp="1" noChangeAspect="1" noChangeArrowheads="1"/>
          </p:cNvSpPr>
          <p:nvPr>
            <p:ph type="title"/>
          </p:nvPr>
        </p:nvSpPr>
        <p:spPr bwMode="auto">
          <a:xfrm>
            <a:off x="838200" y="204199"/>
            <a:ext cx="10515600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TOP &amp; BOTTOM PERFORMING PRODUCTS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4A8744-76A2-65B3-B731-12A804B8BFEC}"/>
              </a:ext>
            </a:extLst>
          </p:cNvPr>
          <p:cNvSpPr txBox="1"/>
          <p:nvPr/>
        </p:nvSpPr>
        <p:spPr>
          <a:xfrm>
            <a:off x="5805327" y="1160979"/>
            <a:ext cx="523982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u="sng" dirty="0">
                <a:solidFill>
                  <a:schemeClr val="bg1"/>
                </a:solidFill>
              </a:rPr>
              <a:t>BOTTOM 5 PRODUCTS (Insight)</a:t>
            </a:r>
          </a:p>
          <a:p>
            <a:endParaRPr lang="en-IN" sz="2800" b="1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These </a:t>
            </a:r>
            <a:r>
              <a:rPr lang="en-US" sz="2800" dirty="0">
                <a:solidFill>
                  <a:srgbClr val="FF0000"/>
                </a:solidFill>
              </a:rPr>
              <a:t>5 low-rated products </a:t>
            </a:r>
            <a:r>
              <a:rPr lang="en-US" sz="2800" dirty="0">
                <a:solidFill>
                  <a:schemeClr val="bg1"/>
                </a:solidFill>
              </a:rPr>
              <a:t>have &gt;100 reviews but &lt;3.8 stars. This suggests quality or positioning issues. BSC could improve packaging, pricing, or bundle these in discounted kits to boost perception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8F02A7D-D778-BA9B-92D2-68759C21B7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9890842"/>
              </p:ext>
            </p:extLst>
          </p:nvPr>
        </p:nvGraphicFramePr>
        <p:xfrm>
          <a:off x="256854" y="1325241"/>
          <a:ext cx="5239820" cy="5254764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3099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8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75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38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defRPr b="1"/>
                      </a:pPr>
                      <a:r>
                        <a:rPr sz="120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b="1"/>
                      </a:pPr>
                      <a:r>
                        <a:rPr sz="1200" dirty="0"/>
                        <a:t>Rating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b="1"/>
                      </a:pPr>
                      <a:r>
                        <a:rPr sz="1200" dirty="0"/>
                        <a:t>Estimated Sales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b="1"/>
                      </a:pPr>
                      <a:r>
                        <a:rPr sz="1200" dirty="0"/>
                        <a:t>Reviews 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9601">
                <a:tc>
                  <a:txBody>
                    <a:bodyPr/>
                    <a:lstStyle/>
                    <a:p>
                      <a:pPr algn="ctr"/>
                      <a:r>
                        <a:rPr sz="1200" dirty="0"/>
                        <a:t>Bombay Shaving Company Men Sensi Hair Removal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3.2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dirty="0"/>
                        <a:t>100.0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210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27711">
                <a:tc>
                  <a:txBody>
                    <a:bodyPr/>
                    <a:lstStyle/>
                    <a:p>
                      <a:pPr algn="ctr"/>
                      <a:r>
                        <a:rPr sz="1200" dirty="0"/>
                        <a:t>Bombay Shaving company Deodorant Combo - (Lemon)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3.6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1000.0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dirty="0"/>
                        <a:t>107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85820">
                <a:tc>
                  <a:txBody>
                    <a:bodyPr/>
                    <a:lstStyle/>
                    <a:p>
                      <a:pPr algn="ctr"/>
                      <a:r>
                        <a:rPr sz="1200" dirty="0"/>
                        <a:t>Bombay Shaving Company Premium Multi Grooming Trimmer for Men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3.6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100.0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352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69601">
                <a:tc>
                  <a:txBody>
                    <a:bodyPr/>
                    <a:lstStyle/>
                    <a:p>
                      <a:pPr algn="ctr"/>
                      <a:r>
                        <a:rPr sz="1200" dirty="0"/>
                        <a:t>Bombay Shaving Company Perfume For Unisex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dirty="0"/>
                        <a:t>3.6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400.0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339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27711">
                <a:tc>
                  <a:txBody>
                    <a:bodyPr/>
                    <a:lstStyle/>
                    <a:p>
                      <a:pPr algn="ctr"/>
                      <a:r>
                        <a:rPr sz="1200" dirty="0"/>
                        <a:t>Bombay Shaving Company Activated Charcoal Peel Off Mask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3.8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1000.0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dirty="0"/>
                        <a:t>5661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95670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5C67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E901130-5FC7-4A14-EADB-9D31A63DD9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3FDE145-B92E-F826-123D-4FBA75AEA8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80021" y="0"/>
            <a:ext cx="2830958" cy="1415479"/>
          </a:xfrm>
        </p:spPr>
      </p:pic>
      <p:sp>
        <p:nvSpPr>
          <p:cNvPr id="4" name="AutoShape 2">
            <a:extLst>
              <a:ext uri="{FF2B5EF4-FFF2-40B4-BE49-F238E27FC236}">
                <a16:creationId xmlns:a16="http://schemas.microsoft.com/office/drawing/2014/main" id="{D2896C48-A032-ADF5-A9BE-33B9A3D96BF2}"/>
              </a:ext>
            </a:extLst>
          </p:cNvPr>
          <p:cNvSpPr>
            <a:spLocks noGrp="1" noChangeAspect="1" noChangeArrowheads="1"/>
          </p:cNvSpPr>
          <p:nvPr>
            <p:ph type="title"/>
          </p:nvPr>
        </p:nvSpPr>
        <p:spPr bwMode="auto">
          <a:xfrm>
            <a:off x="838200" y="204199"/>
            <a:ext cx="10515600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/>
              <a:t> </a:t>
            </a: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Discount % vs. Monthly Sales: Correlation Analysis </a:t>
            </a:r>
            <a:endParaRPr lang="en-IN" sz="2800" b="1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EC3A27-BC15-9FAB-532A-05A3BB9A51C4}"/>
              </a:ext>
            </a:extLst>
          </p:cNvPr>
          <p:cNvSpPr txBox="1"/>
          <p:nvPr/>
        </p:nvSpPr>
        <p:spPr>
          <a:xfrm>
            <a:off x="123718" y="1232899"/>
            <a:ext cx="523982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800" b="1" dirty="0">
              <a:solidFill>
                <a:schemeClr val="bg1"/>
              </a:solidFill>
            </a:endParaRPr>
          </a:p>
          <a:p>
            <a:r>
              <a:rPr lang="en-US" sz="2800" b="1" dirty="0">
                <a:solidFill>
                  <a:schemeClr val="accent2"/>
                </a:solidFill>
              </a:rPr>
              <a:t>Correlation Coefficient: </a:t>
            </a:r>
            <a:r>
              <a:rPr lang="en-US" sz="2800" dirty="0">
                <a:solidFill>
                  <a:schemeClr val="bg1"/>
                </a:solidFill>
              </a:rPr>
              <a:t>-0.047</a:t>
            </a:r>
          </a:p>
          <a:p>
            <a:r>
              <a:rPr lang="en-US" sz="2800" b="1" dirty="0">
                <a:solidFill>
                  <a:schemeClr val="accent2"/>
                </a:solidFill>
              </a:rPr>
              <a:t>Interpretation</a:t>
            </a:r>
            <a:r>
              <a:rPr lang="en-US" sz="2800" dirty="0">
                <a:solidFill>
                  <a:schemeClr val="accent2"/>
                </a:solidFill>
              </a:rPr>
              <a:t>: </a:t>
            </a:r>
            <a:r>
              <a:rPr lang="en-US" sz="2800" dirty="0">
                <a:solidFill>
                  <a:schemeClr val="bg1"/>
                </a:solidFill>
              </a:rPr>
              <a:t>The correlation is very close to 0 and slightly negative.</a:t>
            </a:r>
          </a:p>
          <a:p>
            <a:r>
              <a:rPr lang="en-US" sz="2800" b="1" dirty="0">
                <a:solidFill>
                  <a:schemeClr val="accent2"/>
                </a:solidFill>
              </a:rPr>
              <a:t>Conclusion</a:t>
            </a:r>
            <a:r>
              <a:rPr lang="en-US" sz="2800" dirty="0">
                <a:solidFill>
                  <a:schemeClr val="accent2"/>
                </a:solidFill>
              </a:rPr>
              <a:t>: </a:t>
            </a:r>
            <a:r>
              <a:rPr lang="en-US" sz="2800" dirty="0">
                <a:solidFill>
                  <a:schemeClr val="bg1"/>
                </a:solidFill>
              </a:rPr>
              <a:t>Discounts are not strongly influencing monthly sales on Amazon for BSC.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2E9231-77CF-6081-1EAE-D050D662854E}"/>
              </a:ext>
            </a:extLst>
          </p:cNvPr>
          <p:cNvSpPr txBox="1"/>
          <p:nvPr/>
        </p:nvSpPr>
        <p:spPr>
          <a:xfrm>
            <a:off x="6308333" y="1623317"/>
            <a:ext cx="537338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>
                <a:solidFill>
                  <a:schemeClr val="accent2"/>
                </a:solidFill>
              </a:rPr>
              <a:t>Key Insight: </a:t>
            </a:r>
            <a:r>
              <a:rPr lang="en-US" sz="2800" dirty="0">
                <a:solidFill>
                  <a:schemeClr val="bg1"/>
                </a:solidFill>
              </a:rPr>
              <a:t>Despite common perception, discounting doesn’t appear to significantly boost sales for BSC on Amazon.</a:t>
            </a:r>
          </a:p>
          <a:p>
            <a:r>
              <a:rPr lang="en-US" sz="2800" b="1" u="sng" dirty="0">
                <a:solidFill>
                  <a:schemeClr val="accent2"/>
                </a:solidFill>
              </a:rPr>
              <a:t>Recommendation</a:t>
            </a:r>
            <a:r>
              <a:rPr lang="en-US" sz="2800" dirty="0">
                <a:solidFill>
                  <a:schemeClr val="bg1"/>
                </a:solidFill>
              </a:rPr>
              <a:t>: BSC may benefit from bundling or brand positioning rather than relying heavily on discounts. Focus on product visibility, quality, and marketing.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16443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5C67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EE9A177-76C6-C987-C2D4-9CF7B5DE45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032C061-A083-69A0-B941-E4CC9ACB39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80021" y="0"/>
            <a:ext cx="2830958" cy="1415479"/>
          </a:xfrm>
        </p:spPr>
      </p:pic>
      <p:sp>
        <p:nvSpPr>
          <p:cNvPr id="4" name="AutoShape 2">
            <a:extLst>
              <a:ext uri="{FF2B5EF4-FFF2-40B4-BE49-F238E27FC236}">
                <a16:creationId xmlns:a16="http://schemas.microsoft.com/office/drawing/2014/main" id="{827632AE-E384-ED1A-C270-17DFF48E24D0}"/>
              </a:ext>
            </a:extLst>
          </p:cNvPr>
          <p:cNvSpPr>
            <a:spLocks noGrp="1" noChangeAspect="1" noChangeArrowheads="1"/>
          </p:cNvSpPr>
          <p:nvPr>
            <p:ph type="title"/>
          </p:nvPr>
        </p:nvSpPr>
        <p:spPr bwMode="auto">
          <a:xfrm>
            <a:off x="838200" y="204199"/>
            <a:ext cx="10515600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/>
              <a:t> </a:t>
            </a: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AMAZON TAGS IMPACT ANALYSIS</a:t>
            </a:r>
            <a:endParaRPr lang="en-IN" sz="2800" b="1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F997878-37ED-8F85-E85E-631140505062}"/>
              </a:ext>
            </a:extLst>
          </p:cNvPr>
          <p:cNvSpPr txBox="1"/>
          <p:nvPr/>
        </p:nvSpPr>
        <p:spPr>
          <a:xfrm>
            <a:off x="5887092" y="1623317"/>
            <a:ext cx="579462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</a:rPr>
              <a:t>Prime-tagged products sell significantly more but have slightly lower ratings.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</a:rPr>
              <a:t>Non-tagged products still perform well, indicating strong organic brand trust.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IN" sz="3600" dirty="0">
              <a:solidFill>
                <a:schemeClr val="bg1"/>
              </a:solidFill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C003D8F-1CF3-8850-812C-A724F67CB6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5644549"/>
              </p:ext>
            </p:extLst>
          </p:nvPr>
        </p:nvGraphicFramePr>
        <p:xfrm>
          <a:off x="226032" y="1514582"/>
          <a:ext cx="5486400" cy="382883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80836">
                <a:tc>
                  <a:txBody>
                    <a:bodyPr/>
                    <a:lstStyle/>
                    <a:p>
                      <a:pPr algn="ctr">
                        <a:defRPr b="1"/>
                      </a:pPr>
                      <a:r>
                        <a:t>Tags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b="1"/>
                      </a:pPr>
                      <a:r>
                        <a:t>Avg_Monthly_Sales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b="1"/>
                      </a:pPr>
                      <a:r>
                        <a:rPr dirty="0" err="1"/>
                        <a:t>Avg_Rating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b="1"/>
                      </a:pPr>
                      <a:r>
                        <a:t>Avg_Review_Count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00">
                <a:tc>
                  <a:txBody>
                    <a:bodyPr/>
                    <a:lstStyle/>
                    <a:p>
                      <a:pPr algn="ctr"/>
                      <a:r>
                        <a:t>Prime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t>1292.857142857143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t>3.7470588235294118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t>1635.235294117647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00">
                <a:tc>
                  <a:txBody>
                    <a:bodyPr/>
                    <a:lstStyle/>
                    <a:p>
                      <a:pPr algn="ctr"/>
                      <a:r>
                        <a:t>❌ No Tags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t>609.6774193548387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t>3.9903225806451608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/>
                        <a:t>1621.0645161290322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6026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5C67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86BE25F-56A0-A65A-B3C4-A1B9BC32ED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2E84F68-D5E8-2A59-5848-2B1CD6EAE5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80021" y="0"/>
            <a:ext cx="2830958" cy="1415479"/>
          </a:xfrm>
        </p:spPr>
      </p:pic>
      <p:sp>
        <p:nvSpPr>
          <p:cNvPr id="4" name="AutoShape 2">
            <a:extLst>
              <a:ext uri="{FF2B5EF4-FFF2-40B4-BE49-F238E27FC236}">
                <a16:creationId xmlns:a16="http://schemas.microsoft.com/office/drawing/2014/main" id="{0A8581D7-DD4A-CFEB-C1A0-8DA88B1563B4}"/>
              </a:ext>
            </a:extLst>
          </p:cNvPr>
          <p:cNvSpPr>
            <a:spLocks noGrp="1" noChangeAspect="1" noChangeArrowheads="1"/>
          </p:cNvSpPr>
          <p:nvPr>
            <p:ph type="title"/>
          </p:nvPr>
        </p:nvSpPr>
        <p:spPr bwMode="auto">
          <a:xfrm>
            <a:off x="838200" y="204199"/>
            <a:ext cx="10515600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/>
              <a:t> </a:t>
            </a: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PRICE BAND SUMMARY  ANALYSIS</a:t>
            </a:r>
            <a:endParaRPr lang="en-IN" sz="2800" b="1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B416146-D445-F96F-A0AF-123BC31C1AAC}"/>
              </a:ext>
            </a:extLst>
          </p:cNvPr>
          <p:cNvSpPr txBox="1"/>
          <p:nvPr/>
        </p:nvSpPr>
        <p:spPr>
          <a:xfrm>
            <a:off x="5887092" y="1623317"/>
            <a:ext cx="5794625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>
                <a:solidFill>
                  <a:schemeClr val="accent2"/>
                </a:solidFill>
                <a:latin typeface="Bahnschrift" panose="020B0502040204020203" pitchFamily="34" charset="0"/>
              </a:rPr>
              <a:t>KEY INSIGHTS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BSC’s mass-market strength lies in sub-</a:t>
            </a:r>
            <a:r>
              <a:rPr lang="en-US" sz="2400" b="1" dirty="0">
                <a:solidFill>
                  <a:schemeClr val="bg1"/>
                </a:solidFill>
              </a:rPr>
              <a:t>₹600 pricing, </a:t>
            </a:r>
            <a:r>
              <a:rPr lang="en-US" sz="2400" dirty="0">
                <a:solidFill>
                  <a:schemeClr val="bg1"/>
                </a:solidFill>
              </a:rPr>
              <a:t>which drives over 60% of estimated Amazon sales.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Mid-tier products (₹600–1K) underperform </a:t>
            </a:r>
            <a:r>
              <a:rPr lang="en-US" sz="2400" dirty="0">
                <a:solidFill>
                  <a:schemeClr val="bg1"/>
                </a:solidFill>
              </a:rPr>
              <a:t>in customer ratings and need strategic attention.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High-end products, though well-rated, contribute minimally to volume </a:t>
            </a:r>
            <a:r>
              <a:rPr lang="en-US" sz="2400" dirty="0">
                <a:solidFill>
                  <a:schemeClr val="bg1"/>
                </a:solidFill>
              </a:rPr>
              <a:t>— presenting an opportunity to reposition them as premium with better visibility or bundling.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IN" sz="2400" dirty="0">
              <a:solidFill>
                <a:schemeClr val="bg1"/>
              </a:solidFill>
            </a:endParaRP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30F9E5D5-46C6-7B35-5FE0-A84366CD5D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0447983"/>
              </p:ext>
            </p:extLst>
          </p:nvPr>
        </p:nvGraphicFramePr>
        <p:xfrm>
          <a:off x="128427" y="1529761"/>
          <a:ext cx="5676472" cy="29908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9327827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</TotalTime>
  <Words>808</Words>
  <Application>Microsoft Office PowerPoint</Application>
  <PresentationFormat>Widescreen</PresentationFormat>
  <Paragraphs>186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Bahnschrift</vt:lpstr>
      <vt:lpstr>Calibri</vt:lpstr>
      <vt:lpstr>Calibri Light</vt:lpstr>
      <vt:lpstr>Roboto</vt:lpstr>
      <vt:lpstr>Office Theme</vt:lpstr>
      <vt:lpstr>PowerPoint Presentation</vt:lpstr>
      <vt:lpstr>CATEGORIZATION ANALYSIS</vt:lpstr>
      <vt:lpstr>HERO CATEGORY ANALYSIS</vt:lpstr>
      <vt:lpstr>TOP &amp; BOTTOM PERFORMING PRODUCTS</vt:lpstr>
      <vt:lpstr>TOP &amp; BOTTOM PERFORMING PRODUCTS</vt:lpstr>
      <vt:lpstr>TOP &amp; BOTTOM PERFORMING PRODUCTS</vt:lpstr>
      <vt:lpstr> Discount % vs. Monthly Sales: Correlation Analysis </vt:lpstr>
      <vt:lpstr> AMAZON TAGS IMPACT ANALYSIS</vt:lpstr>
      <vt:lpstr> PRICE BAND SUMMARY  ANALYSIS</vt:lpstr>
      <vt:lpstr> CUSTOMER REVIEW ANALYSIS</vt:lpstr>
      <vt:lpstr> CUSTOMER REVIEW ANALYSIS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vanshsuneja2004@outlook.com</dc:creator>
  <cp:lastModifiedBy>vanshsuneja2004@outlook.com</cp:lastModifiedBy>
  <cp:revision>1</cp:revision>
  <dcterms:created xsi:type="dcterms:W3CDTF">2025-04-18T04:15:35Z</dcterms:created>
  <dcterms:modified xsi:type="dcterms:W3CDTF">2025-04-18T09:18:38Z</dcterms:modified>
</cp:coreProperties>
</file>