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557981-8BB5-4822-9799-5C0D75ADA7A8}"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AD34A4E-101A-4AA3-9EB1-EA43940F603A}" type="slidenum">
              <a:rPr lang="en-IN" smtClean="0"/>
              <a:t>‹#›</a:t>
            </a:fld>
            <a:endParaRPr lang="en-IN"/>
          </a:p>
        </p:txBody>
      </p:sp>
    </p:spTree>
    <p:extLst>
      <p:ext uri="{BB962C8B-B14F-4D97-AF65-F5344CB8AC3E}">
        <p14:creationId xmlns:p14="http://schemas.microsoft.com/office/powerpoint/2010/main" val="2842661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57981-8BB5-4822-9799-5C0D75ADA7A8}"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4A4E-101A-4AA3-9EB1-EA43940F603A}" type="slidenum">
              <a:rPr lang="en-IN" smtClean="0"/>
              <a:t>‹#›</a:t>
            </a:fld>
            <a:endParaRPr lang="en-IN"/>
          </a:p>
        </p:txBody>
      </p:sp>
    </p:spTree>
    <p:extLst>
      <p:ext uri="{BB962C8B-B14F-4D97-AF65-F5344CB8AC3E}">
        <p14:creationId xmlns:p14="http://schemas.microsoft.com/office/powerpoint/2010/main" val="282896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57981-8BB5-4822-9799-5C0D75ADA7A8}"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4A4E-101A-4AA3-9EB1-EA43940F603A}" type="slidenum">
              <a:rPr lang="en-IN" smtClean="0"/>
              <a:t>‹#›</a:t>
            </a:fld>
            <a:endParaRPr lang="en-IN"/>
          </a:p>
        </p:txBody>
      </p:sp>
    </p:spTree>
    <p:extLst>
      <p:ext uri="{BB962C8B-B14F-4D97-AF65-F5344CB8AC3E}">
        <p14:creationId xmlns:p14="http://schemas.microsoft.com/office/powerpoint/2010/main" val="2444075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57981-8BB5-4822-9799-5C0D75ADA7A8}"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4A4E-101A-4AA3-9EB1-EA43940F603A}" type="slidenum">
              <a:rPr lang="en-IN" smtClean="0"/>
              <a:t>‹#›</a:t>
            </a:fld>
            <a:endParaRPr lang="en-IN"/>
          </a:p>
        </p:txBody>
      </p:sp>
    </p:spTree>
    <p:extLst>
      <p:ext uri="{BB962C8B-B14F-4D97-AF65-F5344CB8AC3E}">
        <p14:creationId xmlns:p14="http://schemas.microsoft.com/office/powerpoint/2010/main" val="29522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1557981-8BB5-4822-9799-5C0D75ADA7A8}" type="datetimeFigureOut">
              <a:rPr lang="en-IN" smtClean="0"/>
              <a:t>10-01-2023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AD34A4E-101A-4AA3-9EB1-EA43940F603A}" type="slidenum">
              <a:rPr lang="en-IN" smtClean="0"/>
              <a:t>‹#›</a:t>
            </a:fld>
            <a:endParaRPr lang="en-IN"/>
          </a:p>
        </p:txBody>
      </p:sp>
    </p:spTree>
    <p:extLst>
      <p:ext uri="{BB962C8B-B14F-4D97-AF65-F5344CB8AC3E}">
        <p14:creationId xmlns:p14="http://schemas.microsoft.com/office/powerpoint/2010/main" val="274697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557981-8BB5-4822-9799-5C0D75ADA7A8}"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D34A4E-101A-4AA3-9EB1-EA43940F603A}" type="slidenum">
              <a:rPr lang="en-IN" smtClean="0"/>
              <a:t>‹#›</a:t>
            </a:fld>
            <a:endParaRPr lang="en-IN"/>
          </a:p>
        </p:txBody>
      </p:sp>
    </p:spTree>
    <p:extLst>
      <p:ext uri="{BB962C8B-B14F-4D97-AF65-F5344CB8AC3E}">
        <p14:creationId xmlns:p14="http://schemas.microsoft.com/office/powerpoint/2010/main" val="116088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557981-8BB5-4822-9799-5C0D75ADA7A8}"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D34A4E-101A-4AA3-9EB1-EA43940F603A}" type="slidenum">
              <a:rPr lang="en-IN" smtClean="0"/>
              <a:t>‹#›</a:t>
            </a:fld>
            <a:endParaRPr lang="en-IN"/>
          </a:p>
        </p:txBody>
      </p:sp>
    </p:spTree>
    <p:extLst>
      <p:ext uri="{BB962C8B-B14F-4D97-AF65-F5344CB8AC3E}">
        <p14:creationId xmlns:p14="http://schemas.microsoft.com/office/powerpoint/2010/main" val="89912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557981-8BB5-4822-9799-5C0D75ADA7A8}" type="datetimeFigureOut">
              <a:rPr lang="en-IN" smtClean="0"/>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D34A4E-101A-4AA3-9EB1-EA43940F603A}" type="slidenum">
              <a:rPr lang="en-IN" smtClean="0"/>
              <a:t>‹#›</a:t>
            </a:fld>
            <a:endParaRPr lang="en-IN"/>
          </a:p>
        </p:txBody>
      </p:sp>
    </p:spTree>
    <p:extLst>
      <p:ext uri="{BB962C8B-B14F-4D97-AF65-F5344CB8AC3E}">
        <p14:creationId xmlns:p14="http://schemas.microsoft.com/office/powerpoint/2010/main" val="238975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57981-8BB5-4822-9799-5C0D75ADA7A8}" type="datetimeFigureOut">
              <a:rPr lang="en-IN" smtClean="0"/>
              <a:t>10-01-2023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D34A4E-101A-4AA3-9EB1-EA43940F603A}" type="slidenum">
              <a:rPr lang="en-IN" smtClean="0"/>
              <a:t>‹#›</a:t>
            </a:fld>
            <a:endParaRPr lang="en-IN"/>
          </a:p>
        </p:txBody>
      </p:sp>
    </p:spTree>
    <p:extLst>
      <p:ext uri="{BB962C8B-B14F-4D97-AF65-F5344CB8AC3E}">
        <p14:creationId xmlns:p14="http://schemas.microsoft.com/office/powerpoint/2010/main" val="297717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57981-8BB5-4822-9799-5C0D75ADA7A8}"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AD34A4E-101A-4AA3-9EB1-EA43940F603A}" type="slidenum">
              <a:rPr lang="en-IN" smtClean="0"/>
              <a:t>‹#›</a:t>
            </a:fld>
            <a:endParaRPr lang="en-IN"/>
          </a:p>
        </p:txBody>
      </p:sp>
    </p:spTree>
    <p:extLst>
      <p:ext uri="{BB962C8B-B14F-4D97-AF65-F5344CB8AC3E}">
        <p14:creationId xmlns:p14="http://schemas.microsoft.com/office/powerpoint/2010/main" val="350438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57981-8BB5-4822-9799-5C0D75ADA7A8}" type="datetimeFigureOut">
              <a:rPr lang="en-IN" smtClean="0"/>
              <a:t>10-01-2023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AD34A4E-101A-4AA3-9EB1-EA43940F603A}" type="slidenum">
              <a:rPr lang="en-IN" smtClean="0"/>
              <a:t>‹#›</a:t>
            </a:fld>
            <a:endParaRPr lang="en-IN"/>
          </a:p>
        </p:txBody>
      </p:sp>
    </p:spTree>
    <p:extLst>
      <p:ext uri="{BB962C8B-B14F-4D97-AF65-F5344CB8AC3E}">
        <p14:creationId xmlns:p14="http://schemas.microsoft.com/office/powerpoint/2010/main" val="3798990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1557981-8BB5-4822-9799-5C0D75ADA7A8}" type="datetimeFigureOut">
              <a:rPr lang="en-IN" smtClean="0"/>
              <a:t>10-01-2023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AD34A4E-101A-4AA3-9EB1-EA43940F603A}" type="slidenum">
              <a:rPr lang="en-IN" smtClean="0"/>
              <a:t>‹#›</a:t>
            </a:fld>
            <a:endParaRPr lang="en-IN"/>
          </a:p>
        </p:txBody>
      </p:sp>
    </p:spTree>
    <p:extLst>
      <p:ext uri="{BB962C8B-B14F-4D97-AF65-F5344CB8AC3E}">
        <p14:creationId xmlns:p14="http://schemas.microsoft.com/office/powerpoint/2010/main" val="35289422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oursera.org/articles/machine-learning-algorith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0E67-B950-BD64-654C-64EDF07811D9}"/>
              </a:ext>
            </a:extLst>
          </p:cNvPr>
          <p:cNvSpPr>
            <a:spLocks noGrp="1"/>
          </p:cNvSpPr>
          <p:nvPr>
            <p:ph type="ctrTitle"/>
          </p:nvPr>
        </p:nvSpPr>
        <p:spPr/>
        <p:txBody>
          <a:bodyPr/>
          <a:lstStyle/>
          <a:p>
            <a:r>
              <a:rPr lang="en-US" dirty="0"/>
              <a:t>Summer training</a:t>
            </a:r>
            <a:endParaRPr lang="en-IN" dirty="0"/>
          </a:p>
        </p:txBody>
      </p:sp>
      <p:sp>
        <p:nvSpPr>
          <p:cNvPr id="3" name="Subtitle 2">
            <a:extLst>
              <a:ext uri="{FF2B5EF4-FFF2-40B4-BE49-F238E27FC236}">
                <a16:creationId xmlns:a16="http://schemas.microsoft.com/office/drawing/2014/main" id="{E7A9C43E-A80E-D614-8E0E-CD12890ED756}"/>
              </a:ext>
            </a:extLst>
          </p:cNvPr>
          <p:cNvSpPr>
            <a:spLocks noGrp="1"/>
          </p:cNvSpPr>
          <p:nvPr>
            <p:ph type="subTitle" idx="1"/>
          </p:nvPr>
        </p:nvSpPr>
        <p:spPr/>
        <p:txBody>
          <a:bodyPr>
            <a:normAutofit/>
          </a:bodyPr>
          <a:lstStyle/>
          <a:p>
            <a:r>
              <a:rPr lang="en-US" sz="2800" dirty="0">
                <a:latin typeface="Bahnschrift SemiBold Condensed" panose="020B0502040204020203" pitchFamily="34" charset="0"/>
              </a:rPr>
              <a:t>DATA SCIENCE AND ML WITH PYTHON </a:t>
            </a:r>
          </a:p>
          <a:p>
            <a:r>
              <a:rPr lang="en-US" sz="2800" dirty="0">
                <a:latin typeface="Bahnschrift SemiBold Condensed" panose="020B0502040204020203" pitchFamily="34" charset="0"/>
              </a:rPr>
              <a:t>COMPLETED IN DUCAT</a:t>
            </a:r>
            <a:endParaRPr lang="en-IN" sz="2400" dirty="0">
              <a:latin typeface="Bahnschrift SemiBold Condensed" panose="020B0502040204020203" pitchFamily="34" charset="0"/>
            </a:endParaRPr>
          </a:p>
        </p:txBody>
      </p:sp>
    </p:spTree>
    <p:extLst>
      <p:ext uri="{BB962C8B-B14F-4D97-AF65-F5344CB8AC3E}">
        <p14:creationId xmlns:p14="http://schemas.microsoft.com/office/powerpoint/2010/main" val="2515340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0179-8ACF-BBF4-C304-35B9EE7518BB}"/>
              </a:ext>
            </a:extLst>
          </p:cNvPr>
          <p:cNvSpPr>
            <a:spLocks noGrp="1"/>
          </p:cNvSpPr>
          <p:nvPr>
            <p:ph type="title"/>
          </p:nvPr>
        </p:nvSpPr>
        <p:spPr/>
        <p:txBody>
          <a:bodyPr/>
          <a:lstStyle/>
          <a:p>
            <a:r>
              <a:rPr lang="en-US" dirty="0"/>
              <a:t>approach </a:t>
            </a:r>
            <a:endParaRPr lang="en-IN" dirty="0"/>
          </a:p>
        </p:txBody>
      </p:sp>
      <p:sp>
        <p:nvSpPr>
          <p:cNvPr id="3" name="Content Placeholder 2">
            <a:extLst>
              <a:ext uri="{FF2B5EF4-FFF2-40B4-BE49-F238E27FC236}">
                <a16:creationId xmlns:a16="http://schemas.microsoft.com/office/drawing/2014/main" id="{3EAFF3E4-6516-256A-DAB7-EF11AD63B71B}"/>
              </a:ext>
            </a:extLst>
          </p:cNvPr>
          <p:cNvSpPr>
            <a:spLocks noGrp="1"/>
          </p:cNvSpPr>
          <p:nvPr>
            <p:ph idx="1"/>
          </p:nvPr>
        </p:nvSpPr>
        <p:spPr/>
        <p:txBody>
          <a:bodyPr/>
          <a:lstStyle/>
          <a:p>
            <a:r>
              <a:rPr lang="en-US" dirty="0"/>
              <a:t>In this project we have categorical type data which means we have numerical dataset with multiple variables</a:t>
            </a:r>
            <a:r>
              <a:rPr lang="en-IN" dirty="0"/>
              <a:t>.</a:t>
            </a:r>
          </a:p>
          <a:p>
            <a:r>
              <a:rPr lang="en-IN" dirty="0"/>
              <a:t>Cleaning the data set by checking for missing values and null values. </a:t>
            </a:r>
          </a:p>
          <a:p>
            <a:r>
              <a:rPr lang="en-IN" dirty="0"/>
              <a:t>Analysing the variables by checking the correlation.</a:t>
            </a:r>
          </a:p>
          <a:p>
            <a:r>
              <a:rPr lang="en-IN" dirty="0"/>
              <a:t>After checking the data one last time for any impurities then we split the data into train and test dataset using </a:t>
            </a:r>
            <a:r>
              <a:rPr lang="en-IN" dirty="0" err="1"/>
              <a:t>sklearn</a:t>
            </a:r>
            <a:r>
              <a:rPr lang="en-IN" dirty="0"/>
              <a:t> </a:t>
            </a:r>
            <a:r>
              <a:rPr lang="en-IN" dirty="0" err="1"/>
              <a:t>train_test_split</a:t>
            </a:r>
            <a:endParaRPr lang="en-IN" dirty="0"/>
          </a:p>
          <a:p>
            <a:r>
              <a:rPr lang="en-IN" dirty="0"/>
              <a:t>As we have categorical data therefore we will use decision tree classifier as the data we have is not so large to use random forest or any other model.</a:t>
            </a:r>
          </a:p>
          <a:p>
            <a:r>
              <a:rPr lang="en-IN" dirty="0"/>
              <a:t>We will then train the model with train data set and then test it using the test data set.</a:t>
            </a:r>
          </a:p>
          <a:p>
            <a:r>
              <a:rPr lang="en-IN" dirty="0"/>
              <a:t>At the end we will check the metrics score to see the reliability of the model.</a:t>
            </a:r>
          </a:p>
          <a:p>
            <a:endParaRPr lang="en-US" dirty="0"/>
          </a:p>
        </p:txBody>
      </p:sp>
    </p:spTree>
    <p:extLst>
      <p:ext uri="{BB962C8B-B14F-4D97-AF65-F5344CB8AC3E}">
        <p14:creationId xmlns:p14="http://schemas.microsoft.com/office/powerpoint/2010/main" val="228352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8B4A-D9F3-5C3D-6591-A1EE732B043A}"/>
              </a:ext>
            </a:extLst>
          </p:cNvPr>
          <p:cNvSpPr>
            <a:spLocks noGrp="1"/>
          </p:cNvSpPr>
          <p:nvPr>
            <p:ph type="title"/>
          </p:nvPr>
        </p:nvSpPr>
        <p:spPr/>
        <p:txBody>
          <a:bodyPr/>
          <a:lstStyle/>
          <a:p>
            <a:r>
              <a:rPr lang="en-US" dirty="0"/>
              <a:t>Result and conclusion </a:t>
            </a:r>
            <a:endParaRPr lang="en-IN" dirty="0"/>
          </a:p>
        </p:txBody>
      </p:sp>
      <p:sp>
        <p:nvSpPr>
          <p:cNvPr id="3" name="Content Placeholder 2">
            <a:extLst>
              <a:ext uri="{FF2B5EF4-FFF2-40B4-BE49-F238E27FC236}">
                <a16:creationId xmlns:a16="http://schemas.microsoft.com/office/drawing/2014/main" id="{9680D772-4A49-78B4-F7F0-ABC80C2B5375}"/>
              </a:ext>
            </a:extLst>
          </p:cNvPr>
          <p:cNvSpPr>
            <a:spLocks noGrp="1"/>
          </p:cNvSpPr>
          <p:nvPr>
            <p:ph idx="1"/>
          </p:nvPr>
        </p:nvSpPr>
        <p:spPr/>
        <p:txBody>
          <a:bodyPr/>
          <a:lstStyle/>
          <a:p>
            <a:r>
              <a:rPr lang="en-US" dirty="0"/>
              <a:t>After going through all the results of metrices we can say that our model is very good as we have achieved the accuracy of 97% with this model.</a:t>
            </a:r>
          </a:p>
          <a:p>
            <a:r>
              <a:rPr lang="en-US" dirty="0"/>
              <a:t>This software now can be used by the banking firms to approach the potential borrowers and increase there asset customers, thus increasing there profits and increasing the business.</a:t>
            </a:r>
          </a:p>
          <a:p>
            <a:r>
              <a:rPr lang="en-US" dirty="0"/>
              <a:t>This will help in saving time of the marketing department as now they will have no need to call every person to ask for a loan instead they will only have to call the customers who are shown by the program.</a:t>
            </a:r>
          </a:p>
          <a:p>
            <a:r>
              <a:rPr lang="en-US" dirty="0"/>
              <a:t>We can say that data science can be revolutionary for any industry if used properly.</a:t>
            </a:r>
          </a:p>
        </p:txBody>
      </p:sp>
    </p:spTree>
    <p:extLst>
      <p:ext uri="{BB962C8B-B14F-4D97-AF65-F5344CB8AC3E}">
        <p14:creationId xmlns:p14="http://schemas.microsoft.com/office/powerpoint/2010/main" val="330407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373A-72A2-7B62-AE40-DA1BA1DCF7B5}"/>
              </a:ext>
            </a:extLst>
          </p:cNvPr>
          <p:cNvSpPr>
            <a:spLocks noGrp="1"/>
          </p:cNvSpPr>
          <p:nvPr>
            <p:ph type="title"/>
          </p:nvPr>
        </p:nvSpPr>
        <p:spPr/>
        <p:txBody>
          <a:bodyPr/>
          <a:lstStyle/>
          <a:p>
            <a:pPr algn="ctr"/>
            <a:r>
              <a:rPr lang="en-US" dirty="0"/>
              <a:t>COMPELETION CERTIFICATE</a:t>
            </a:r>
            <a:endParaRPr lang="en-IN" dirty="0"/>
          </a:p>
        </p:txBody>
      </p:sp>
      <p:pic>
        <p:nvPicPr>
          <p:cNvPr id="5" name="Content Placeholder 4">
            <a:extLst>
              <a:ext uri="{FF2B5EF4-FFF2-40B4-BE49-F238E27FC236}">
                <a16:creationId xmlns:a16="http://schemas.microsoft.com/office/drawing/2014/main" id="{B1CE0AAF-E547-ECE1-3EB0-7380801BFB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9346" y="1778993"/>
            <a:ext cx="3433307" cy="4443103"/>
          </a:xfrm>
        </p:spPr>
      </p:pic>
    </p:spTree>
    <p:extLst>
      <p:ext uri="{BB962C8B-B14F-4D97-AF65-F5344CB8AC3E}">
        <p14:creationId xmlns:p14="http://schemas.microsoft.com/office/powerpoint/2010/main" val="164385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AE9A-DB14-1899-73BF-96CFD99D0971}"/>
              </a:ext>
            </a:extLst>
          </p:cNvPr>
          <p:cNvSpPr>
            <a:spLocks noGrp="1"/>
          </p:cNvSpPr>
          <p:nvPr>
            <p:ph type="title"/>
          </p:nvPr>
        </p:nvSpPr>
        <p:spPr/>
        <p:txBody>
          <a:bodyPr/>
          <a:lstStyle/>
          <a:p>
            <a:r>
              <a:rPr lang="en-US" dirty="0"/>
              <a:t>ABOUT DUCAT</a:t>
            </a:r>
            <a:endParaRPr lang="en-IN" dirty="0"/>
          </a:p>
        </p:txBody>
      </p:sp>
      <p:sp>
        <p:nvSpPr>
          <p:cNvPr id="3" name="Content Placeholder 2">
            <a:extLst>
              <a:ext uri="{FF2B5EF4-FFF2-40B4-BE49-F238E27FC236}">
                <a16:creationId xmlns:a16="http://schemas.microsoft.com/office/drawing/2014/main" id="{5CE1C502-EB2A-B14F-7FCD-38B14C54F5C0}"/>
              </a:ext>
            </a:extLst>
          </p:cNvPr>
          <p:cNvSpPr>
            <a:spLocks noGrp="1"/>
          </p:cNvSpPr>
          <p:nvPr>
            <p:ph idx="1"/>
          </p:nvPr>
        </p:nvSpPr>
        <p:spPr/>
        <p:txBody>
          <a:bodyPr/>
          <a:lstStyle/>
          <a:p>
            <a:r>
              <a:rPr lang="en-US" b="0" i="0" dirty="0">
                <a:solidFill>
                  <a:srgbClr val="555555"/>
                </a:solidFill>
                <a:effectLst/>
                <a:latin typeface="Muli"/>
              </a:rPr>
              <a:t>Getting a job is as difficult as beating the crowd because being in the corporate world demands a lot from the applicant because of which the applicants are putting their best, which results in the increment of difficulty level. You can see each and every thing is connected but the solution of this problem is either spending years to reach to a desired position or come to Ducat. At Ducat we provide the entire necessary computer training which helps the newbies and also the experienced workers so that they can achieve better recognition in this competitive world.</a:t>
            </a:r>
            <a:endParaRPr lang="en-IN" dirty="0"/>
          </a:p>
        </p:txBody>
      </p:sp>
      <p:pic>
        <p:nvPicPr>
          <p:cNvPr id="1026" name="Picture 2" descr="Ducat India">
            <a:extLst>
              <a:ext uri="{FF2B5EF4-FFF2-40B4-BE49-F238E27FC236}">
                <a16:creationId xmlns:a16="http://schemas.microsoft.com/office/drawing/2014/main" id="{67ABFA90-6998-2D1E-3E72-D0BAAB99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178" y="685800"/>
            <a:ext cx="2310752" cy="952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93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7376-7326-F09C-3E48-923116FDF7CE}"/>
              </a:ext>
            </a:extLst>
          </p:cNvPr>
          <p:cNvSpPr>
            <a:spLocks noGrp="1"/>
          </p:cNvSpPr>
          <p:nvPr>
            <p:ph type="title"/>
          </p:nvPr>
        </p:nvSpPr>
        <p:spPr/>
        <p:txBody>
          <a:bodyPr/>
          <a:lstStyle/>
          <a:p>
            <a:r>
              <a:rPr lang="en-US" dirty="0"/>
              <a:t>ABOUT DATA SCIENCE</a:t>
            </a:r>
            <a:endParaRPr lang="en-IN" dirty="0"/>
          </a:p>
        </p:txBody>
      </p:sp>
      <p:sp>
        <p:nvSpPr>
          <p:cNvPr id="3" name="Content Placeholder 2">
            <a:extLst>
              <a:ext uri="{FF2B5EF4-FFF2-40B4-BE49-F238E27FC236}">
                <a16:creationId xmlns:a16="http://schemas.microsoft.com/office/drawing/2014/main" id="{DF51E540-5849-63D5-3803-14455EFE5F63}"/>
              </a:ext>
            </a:extLst>
          </p:cNvPr>
          <p:cNvSpPr>
            <a:spLocks noGrp="1"/>
          </p:cNvSpPr>
          <p:nvPr>
            <p:ph idx="1"/>
          </p:nvPr>
        </p:nvSpPr>
        <p:spPr/>
        <p:txBody>
          <a:bodyPr/>
          <a:lstStyle/>
          <a:p>
            <a:r>
              <a:rPr lang="en-US" b="0" i="0" dirty="0">
                <a:effectLst/>
                <a:latin typeface="Source Sans Pro" panose="020B0503030403020204" pitchFamily="34" charset="0"/>
              </a:rPr>
              <a:t>Data science is an in-demand career path for people with an aptitude for research, programming, math, and computers. Discover real-world applications and job opportunities in data science and what it takes to work in this exciting field.</a:t>
            </a:r>
          </a:p>
          <a:p>
            <a:pPr algn="l"/>
            <a:r>
              <a:rPr lang="en-US" b="0" i="0" dirty="0">
                <a:solidFill>
                  <a:srgbClr val="1F1F1F"/>
                </a:solidFill>
                <a:effectLst/>
                <a:latin typeface="Source Sans Pro" panose="020B0503030403020204" pitchFamily="34" charset="0"/>
              </a:rPr>
              <a:t>Data science is an interdisciplinary field that uses algorithms, procedures, and processes to examine large amounts of data in order to uncover hidden patterns, generate insights, and direct decision making. To create prediction models, data scientists use advanced </a:t>
            </a:r>
            <a:r>
              <a:rPr lang="en-US" b="0" i="0" u="sng" dirty="0">
                <a:solidFill>
                  <a:srgbClr val="0056D2"/>
                </a:solidFill>
                <a:effectLst/>
                <a:latin typeface="Source Sans Pro" panose="020B0503030403020204" pitchFamily="34" charset="0"/>
                <a:hlinkClick r:id="rId2"/>
              </a:rPr>
              <a:t>machine learning algorithms</a:t>
            </a:r>
            <a:r>
              <a:rPr lang="en-US" b="0" i="0" dirty="0">
                <a:solidFill>
                  <a:srgbClr val="1F1F1F"/>
                </a:solidFill>
                <a:effectLst/>
                <a:latin typeface="Source Sans Pro" panose="020B0503030403020204" pitchFamily="34" charset="0"/>
              </a:rPr>
              <a:t> to sort through, organize and learn from structured and unstructured data. </a:t>
            </a:r>
          </a:p>
          <a:p>
            <a:pPr algn="l"/>
            <a:r>
              <a:rPr lang="en-US" b="0" i="0" dirty="0">
                <a:solidFill>
                  <a:srgbClr val="1F1F1F"/>
                </a:solidFill>
                <a:effectLst/>
                <a:latin typeface="Source Sans Pro" panose="020B0503030403020204" pitchFamily="34" charset="0"/>
              </a:rPr>
              <a:t>As a fast growing field with application across numerous industries, data science offers a variety of job opportunities – from researching to computing. In this article, you will learn about how data science is used in the real-world, the job outlook for the field, its required skills, and what credentials you need to land a job.</a:t>
            </a:r>
          </a:p>
          <a:p>
            <a:endParaRPr lang="en-IN" dirty="0"/>
          </a:p>
        </p:txBody>
      </p:sp>
    </p:spTree>
    <p:extLst>
      <p:ext uri="{BB962C8B-B14F-4D97-AF65-F5344CB8AC3E}">
        <p14:creationId xmlns:p14="http://schemas.microsoft.com/office/powerpoint/2010/main" val="118526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0F50-6C1B-3130-2B9B-EE01052C94D4}"/>
              </a:ext>
            </a:extLst>
          </p:cNvPr>
          <p:cNvSpPr>
            <a:spLocks noGrp="1"/>
          </p:cNvSpPr>
          <p:nvPr>
            <p:ph type="title"/>
          </p:nvPr>
        </p:nvSpPr>
        <p:spPr/>
        <p:txBody>
          <a:bodyPr/>
          <a:lstStyle/>
          <a:p>
            <a:r>
              <a:rPr lang="en-US" dirty="0"/>
              <a:t>BANK PROJECT</a:t>
            </a:r>
            <a:endParaRPr lang="en-IN" dirty="0"/>
          </a:p>
        </p:txBody>
      </p:sp>
      <p:sp>
        <p:nvSpPr>
          <p:cNvPr id="3" name="Content Placeholder 2">
            <a:extLst>
              <a:ext uri="{FF2B5EF4-FFF2-40B4-BE49-F238E27FC236}">
                <a16:creationId xmlns:a16="http://schemas.microsoft.com/office/drawing/2014/main" id="{BF437FC6-0CC8-357F-0CE9-F398218CAA7E}"/>
              </a:ext>
            </a:extLst>
          </p:cNvPr>
          <p:cNvSpPr>
            <a:spLocks noGrp="1"/>
          </p:cNvSpPr>
          <p:nvPr>
            <p:ph idx="1"/>
          </p:nvPr>
        </p:nvSpPr>
        <p:spPr/>
        <p:txBody>
          <a:bodyPr/>
          <a:lstStyle/>
          <a:p>
            <a:pPr marL="0" indent="0" algn="ctr">
              <a:buNone/>
            </a:pPr>
            <a:r>
              <a:rPr lang="en-IN" sz="1800" b="1" u="sng" dirty="0">
                <a:effectLst/>
                <a:latin typeface="Arial Black" panose="020B0A04020102020204" pitchFamily="34" charset="0"/>
                <a:ea typeface="MS Mincho" panose="02020609040205080304" pitchFamily="49" charset="-128"/>
                <a:cs typeface="Times New Roman" panose="02020603050405020304" pitchFamily="18" charset="0"/>
              </a:rPr>
              <a:t>Digital Transformation in Banking Sector Using Data Science With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Calibri" panose="020F0502020204030204" pitchFamily="34" charset="0"/>
              </a:rPr>
              <a:t>Although banks do many things, their primary role is to take in funds—called deposits—from those with money, pool them, and lend them to those who need funds. Banks are intermediaries between depositors (who lend money to the bank) and borrowers (to whom the bank lends money). The amount banks pay for deposits and the income they receive on their loans are both called interest.</a:t>
            </a:r>
            <a:endParaRPr lang="en-IN" sz="1800" dirty="0">
              <a:solidFill>
                <a:srgbClr val="000000"/>
              </a:solidFill>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MS Mincho" panose="02020609040205080304" pitchFamily="49" charset="-128"/>
              </a:rPr>
              <a:t>“Digital Transformation in Banking Sector Using Data Science With Python”</a:t>
            </a:r>
            <a:r>
              <a:rPr lang="en-IN" sz="1800" dirty="0">
                <a:solidFill>
                  <a:srgbClr val="000000"/>
                </a:solidFill>
                <a:effectLst/>
                <a:latin typeface="Times New Roman" panose="02020603050405020304" pitchFamily="18" charset="0"/>
                <a:ea typeface="MS Mincho" panose="02020609040205080304" pitchFamily="49" charset="-128"/>
                <a:cs typeface="Calibri" panose="020F0502020204030204" pitchFamily="34" charset="0"/>
              </a:rPr>
              <a:t> </a:t>
            </a:r>
            <a:r>
              <a:rPr lang="en-IN" sz="1800" dirty="0">
                <a:solidFill>
                  <a:srgbClr val="000000"/>
                </a:solidFill>
                <a:effectLst/>
                <a:latin typeface="Calibri" panose="020F0502020204030204" pitchFamily="34" charset="0"/>
                <a:ea typeface="MS Mincho" panose="02020609040205080304" pitchFamily="49" charset="-128"/>
              </a:rPr>
              <a:t>main motive is to grow the customer base of asset customers (depositors). It is in the best interest of the banks because it will help them to gain more borrowers which will lead to more business via loan interest.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9856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4F7B-68BE-4307-6FB3-6C76FFF91B74}"/>
              </a:ext>
            </a:extLst>
          </p:cNvPr>
          <p:cNvSpPr>
            <a:spLocks noGrp="1"/>
          </p:cNvSpPr>
          <p:nvPr>
            <p:ph type="title"/>
          </p:nvPr>
        </p:nvSpPr>
        <p:spPr/>
        <p:txBody>
          <a:bodyPr/>
          <a:lstStyle/>
          <a:p>
            <a:r>
              <a:rPr lang="en-US" dirty="0"/>
              <a:t>Problem to work on </a:t>
            </a:r>
            <a:endParaRPr lang="en-IN" dirty="0"/>
          </a:p>
        </p:txBody>
      </p:sp>
      <p:sp>
        <p:nvSpPr>
          <p:cNvPr id="3" name="Content Placeholder 2">
            <a:extLst>
              <a:ext uri="{FF2B5EF4-FFF2-40B4-BE49-F238E27FC236}">
                <a16:creationId xmlns:a16="http://schemas.microsoft.com/office/drawing/2014/main" id="{EA336A93-E044-4E0F-A7A6-609179A4C5B1}"/>
              </a:ext>
            </a:extLst>
          </p:cNvPr>
          <p:cNvSpPr>
            <a:spLocks noGrp="1"/>
          </p:cNvSpPr>
          <p:nvPr>
            <p:ph idx="1"/>
          </p:nvPr>
        </p:nvSpPr>
        <p:spPr/>
        <p:txBody>
          <a:bodyPr/>
          <a:lstStyle/>
          <a:p>
            <a:r>
              <a:rPr lang="en-US" dirty="0"/>
              <a:t>To earn the profit bank lends money to an individual or any business.</a:t>
            </a:r>
          </a:p>
          <a:p>
            <a:r>
              <a:rPr lang="en-US" dirty="0"/>
              <a:t>The earning is in the form of interest applied on there lending amount.</a:t>
            </a:r>
          </a:p>
          <a:p>
            <a:r>
              <a:rPr lang="en-US" dirty="0"/>
              <a:t>Whereas in case of depositors there is no. profit to the bank, instead bank has to provide interest to there customers for long term assurance.</a:t>
            </a:r>
          </a:p>
          <a:p>
            <a:r>
              <a:rPr lang="en-US" dirty="0"/>
              <a:t>Therefore borrowers are an asset to every bank.</a:t>
            </a:r>
          </a:p>
          <a:p>
            <a:r>
              <a:rPr lang="en-US" dirty="0"/>
              <a:t>Increasing the no. of borrowers means increase in banking business.</a:t>
            </a:r>
          </a:p>
        </p:txBody>
      </p:sp>
    </p:spTree>
    <p:extLst>
      <p:ext uri="{BB962C8B-B14F-4D97-AF65-F5344CB8AC3E}">
        <p14:creationId xmlns:p14="http://schemas.microsoft.com/office/powerpoint/2010/main" val="266889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E6DE-0093-E5EF-E444-DEB9A793B7F8}"/>
              </a:ext>
            </a:extLst>
          </p:cNvPr>
          <p:cNvSpPr>
            <a:spLocks noGrp="1"/>
          </p:cNvSpPr>
          <p:nvPr>
            <p:ph type="title"/>
          </p:nvPr>
        </p:nvSpPr>
        <p:spPr/>
        <p:txBody>
          <a:bodyPr/>
          <a:lstStyle/>
          <a:p>
            <a:r>
              <a:rPr lang="en-US" dirty="0"/>
              <a:t>How will we solve this problem?</a:t>
            </a:r>
            <a:endParaRPr lang="en-IN" dirty="0"/>
          </a:p>
        </p:txBody>
      </p:sp>
      <p:sp>
        <p:nvSpPr>
          <p:cNvPr id="3" name="Content Placeholder 2">
            <a:extLst>
              <a:ext uri="{FF2B5EF4-FFF2-40B4-BE49-F238E27FC236}">
                <a16:creationId xmlns:a16="http://schemas.microsoft.com/office/drawing/2014/main" id="{B754E62C-F11F-75D6-861B-27DDE920DE58}"/>
              </a:ext>
            </a:extLst>
          </p:cNvPr>
          <p:cNvSpPr>
            <a:spLocks noGrp="1"/>
          </p:cNvSpPr>
          <p:nvPr>
            <p:ph idx="1"/>
          </p:nvPr>
        </p:nvSpPr>
        <p:spPr/>
        <p:txBody>
          <a:bodyPr/>
          <a:lstStyle/>
          <a:p>
            <a:r>
              <a:rPr lang="en-US" dirty="0"/>
              <a:t>With the help of this project we can predict that a person will apply for the loan or not.</a:t>
            </a:r>
          </a:p>
          <a:p>
            <a:r>
              <a:rPr lang="en-US" dirty="0"/>
              <a:t>This will happen with the help of the data. </a:t>
            </a:r>
          </a:p>
          <a:p>
            <a:r>
              <a:rPr lang="en-US" dirty="0"/>
              <a:t>Data is known as the strongest power in a persons hands these days, with the help of useful data a person can manipulate any industry.</a:t>
            </a:r>
          </a:p>
          <a:p>
            <a:r>
              <a:rPr lang="en-US" dirty="0"/>
              <a:t>Data can be collected from the bank server itself and with the help of that data and data science we can predict that the customer will take the loan from the bank or not.</a:t>
            </a:r>
          </a:p>
        </p:txBody>
      </p:sp>
    </p:spTree>
    <p:extLst>
      <p:ext uri="{BB962C8B-B14F-4D97-AF65-F5344CB8AC3E}">
        <p14:creationId xmlns:p14="http://schemas.microsoft.com/office/powerpoint/2010/main" val="267646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30D9-5405-DBD8-AAF3-98AC3F145A3E}"/>
              </a:ext>
            </a:extLst>
          </p:cNvPr>
          <p:cNvSpPr>
            <a:spLocks noGrp="1"/>
          </p:cNvSpPr>
          <p:nvPr>
            <p:ph type="title"/>
          </p:nvPr>
        </p:nvSpPr>
        <p:spPr>
          <a:xfrm>
            <a:off x="7036903" y="1934154"/>
            <a:ext cx="4850297" cy="2266519"/>
          </a:xfrm>
        </p:spPr>
        <p:txBody>
          <a:bodyPr>
            <a:normAutofit/>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480CF8C5-2703-B249-19D6-E2584B0F8FEC}"/>
              </a:ext>
            </a:extLst>
          </p:cNvPr>
          <p:cNvSpPr>
            <a:spLocks noGrp="1"/>
          </p:cNvSpPr>
          <p:nvPr>
            <p:ph idx="1"/>
          </p:nvPr>
        </p:nvSpPr>
        <p:spPr>
          <a:xfrm>
            <a:off x="159026" y="564543"/>
            <a:ext cx="10969222" cy="5607658"/>
          </a:xfrm>
        </p:spPr>
        <p:txBody>
          <a:bodyPr>
            <a:normAutofit lnSpcReduction="10000"/>
          </a:bodyPr>
          <a:lstStyle/>
          <a:p>
            <a:r>
              <a:rPr lang="en-US" sz="1200" dirty="0"/>
              <a:t>We have 2 datasets  in the form of CSV files, </a:t>
            </a:r>
          </a:p>
          <a:p>
            <a:r>
              <a:rPr lang="en-US" sz="1200" dirty="0"/>
              <a:t> Data1 - 5000 rows and 8 columns </a:t>
            </a:r>
          </a:p>
          <a:p>
            <a:r>
              <a:rPr lang="en-US" sz="1200" dirty="0"/>
              <a:t> Data 2 - 5000 rows and 7 columns </a:t>
            </a:r>
          </a:p>
          <a:p>
            <a:r>
              <a:rPr lang="en-US" sz="1200" dirty="0"/>
              <a:t>The data consists of the following attributes: </a:t>
            </a:r>
          </a:p>
          <a:p>
            <a:r>
              <a:rPr lang="en-US" sz="1200" dirty="0"/>
              <a:t>1. ID: Customer ID </a:t>
            </a:r>
          </a:p>
          <a:p>
            <a:r>
              <a:rPr lang="en-US" sz="1200" dirty="0"/>
              <a:t>2. Age Customer’s approximate age. </a:t>
            </a:r>
          </a:p>
          <a:p>
            <a:r>
              <a:rPr lang="en-US" sz="1200" dirty="0"/>
              <a:t>3. </a:t>
            </a:r>
            <a:r>
              <a:rPr lang="en-US" sz="1200" dirty="0" err="1"/>
              <a:t>CustomerSince</a:t>
            </a:r>
            <a:r>
              <a:rPr lang="en-US" sz="1200" dirty="0"/>
              <a:t>: Customer of the bank since. [unit is masked] </a:t>
            </a:r>
          </a:p>
          <a:p>
            <a:r>
              <a:rPr lang="en-US" sz="1200" dirty="0"/>
              <a:t>4. </a:t>
            </a:r>
            <a:r>
              <a:rPr lang="en-US" sz="1200" dirty="0" err="1"/>
              <a:t>HighestSpend</a:t>
            </a:r>
            <a:r>
              <a:rPr lang="en-US" sz="1200" dirty="0"/>
              <a:t>: Customer’s highest spend so far in one transaction. [unit is masked] </a:t>
            </a:r>
          </a:p>
          <a:p>
            <a:r>
              <a:rPr lang="en-US" sz="1200" dirty="0"/>
              <a:t>5. </a:t>
            </a:r>
            <a:r>
              <a:rPr lang="en-US" sz="1200" dirty="0" err="1"/>
              <a:t>ZipCode</a:t>
            </a:r>
            <a:r>
              <a:rPr lang="en-US" sz="1200" dirty="0"/>
              <a:t>: Customer’s zip code. </a:t>
            </a:r>
          </a:p>
          <a:p>
            <a:r>
              <a:rPr lang="en-US" sz="1200" dirty="0"/>
              <a:t>6. </a:t>
            </a:r>
            <a:r>
              <a:rPr lang="en-US" sz="1200" dirty="0" err="1"/>
              <a:t>HiddenScore</a:t>
            </a:r>
            <a:r>
              <a:rPr lang="en-US" sz="1200" dirty="0"/>
              <a:t>: A score associated to the customer which is masked by the bank as an IP. </a:t>
            </a:r>
          </a:p>
          <a:p>
            <a:r>
              <a:rPr lang="en-US" sz="1200" dirty="0"/>
              <a:t>7. </a:t>
            </a:r>
            <a:r>
              <a:rPr lang="en-US" sz="1200" dirty="0" err="1"/>
              <a:t>MonthlyAverageSpend</a:t>
            </a:r>
            <a:r>
              <a:rPr lang="en-US" sz="1200" dirty="0"/>
              <a:t>: Customer’s monthly average spend so far. [unit is masked] </a:t>
            </a:r>
          </a:p>
          <a:p>
            <a:r>
              <a:rPr lang="en-US" sz="1200" dirty="0"/>
              <a:t>8. Level: A level associated to the customer which is masked by the bank as an IP. </a:t>
            </a:r>
          </a:p>
          <a:p>
            <a:r>
              <a:rPr lang="en-US" sz="1200" dirty="0"/>
              <a:t>9. Mortgage: Customer’s mortgage. [unit is masked] </a:t>
            </a:r>
          </a:p>
          <a:p>
            <a:r>
              <a:rPr lang="en-US" sz="1200" dirty="0"/>
              <a:t>10.Security: Customer’s security asset with the bank. [unit is masked] </a:t>
            </a:r>
          </a:p>
          <a:p>
            <a:r>
              <a:rPr lang="en-US" sz="1200" dirty="0"/>
              <a:t>11.FixedDepositAccount: Customer’s fixed deposit account with the bank. [unit is masked] </a:t>
            </a:r>
          </a:p>
          <a:p>
            <a:r>
              <a:rPr lang="en-US" sz="1200" dirty="0"/>
              <a:t>12.InternetBanking: if the customer uses internet banking. </a:t>
            </a:r>
          </a:p>
          <a:p>
            <a:r>
              <a:rPr lang="en-US" sz="1200" dirty="0"/>
              <a:t>13.CreditCard: if the customer uses bank’s credit card. </a:t>
            </a:r>
          </a:p>
          <a:p>
            <a:r>
              <a:rPr lang="en-US" sz="1200" dirty="0"/>
              <a:t>14.LoanOnCard: if the customer has a loan on credit card</a:t>
            </a:r>
            <a:endParaRPr lang="en-IN" sz="1200" dirty="0"/>
          </a:p>
        </p:txBody>
      </p:sp>
    </p:spTree>
    <p:extLst>
      <p:ext uri="{BB962C8B-B14F-4D97-AF65-F5344CB8AC3E}">
        <p14:creationId xmlns:p14="http://schemas.microsoft.com/office/powerpoint/2010/main" val="9237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1C38-BBC7-6525-A0DC-71698D299796}"/>
              </a:ext>
            </a:extLst>
          </p:cNvPr>
          <p:cNvSpPr>
            <a:spLocks noGrp="1"/>
          </p:cNvSpPr>
          <p:nvPr>
            <p:ph type="title"/>
          </p:nvPr>
        </p:nvSpPr>
        <p:spPr/>
        <p:txBody>
          <a:bodyPr/>
          <a:lstStyle/>
          <a:p>
            <a:r>
              <a:rPr lang="en-US" dirty="0"/>
              <a:t>Processes in a data science project</a:t>
            </a:r>
            <a:endParaRPr lang="en-IN" dirty="0"/>
          </a:p>
        </p:txBody>
      </p:sp>
      <p:sp>
        <p:nvSpPr>
          <p:cNvPr id="3" name="Content Placeholder 2">
            <a:extLst>
              <a:ext uri="{FF2B5EF4-FFF2-40B4-BE49-F238E27FC236}">
                <a16:creationId xmlns:a16="http://schemas.microsoft.com/office/drawing/2014/main" id="{B25CF810-9C87-574A-51B2-FD013AC6721D}"/>
              </a:ext>
            </a:extLst>
          </p:cNvPr>
          <p:cNvSpPr>
            <a:spLocks noGrp="1"/>
          </p:cNvSpPr>
          <p:nvPr>
            <p:ph idx="1"/>
          </p:nvPr>
        </p:nvSpPr>
        <p:spPr/>
        <p:txBody>
          <a:bodyPr/>
          <a:lstStyle/>
          <a:p>
            <a:r>
              <a:rPr lang="en-US" dirty="0"/>
              <a:t>EDA (EXPLOITARY DATA ANALYSIS) </a:t>
            </a:r>
            <a:r>
              <a:rPr lang="en-IN" dirty="0"/>
              <a:t>AND PREPROCESSING</a:t>
            </a:r>
          </a:p>
          <a:p>
            <a:r>
              <a:rPr lang="en-IN" dirty="0"/>
              <a:t>STATISTICAL ANALYSIS</a:t>
            </a:r>
          </a:p>
          <a:p>
            <a:r>
              <a:rPr lang="en-IN" dirty="0"/>
              <a:t>GRAPHICAL ANALYSIS</a:t>
            </a:r>
          </a:p>
          <a:p>
            <a:r>
              <a:rPr lang="en-IN" dirty="0"/>
              <a:t>SPLITING THE DATA INTO TRAIN AND TEST DATA</a:t>
            </a:r>
          </a:p>
          <a:p>
            <a:r>
              <a:rPr lang="en-IN" dirty="0"/>
              <a:t>SELECTING A SUITABLE MODEL AS PER YOUR DATA SET</a:t>
            </a:r>
          </a:p>
          <a:p>
            <a:r>
              <a:rPr lang="en-IN" dirty="0"/>
              <a:t>TRAINING THE MODEL WITH TRAIN DATA</a:t>
            </a:r>
          </a:p>
          <a:p>
            <a:r>
              <a:rPr lang="en-IN" dirty="0"/>
              <a:t>TESTING THE DATA WITH TEST DATA</a:t>
            </a:r>
          </a:p>
          <a:p>
            <a:r>
              <a:rPr lang="en-IN" dirty="0"/>
              <a:t>ANALYSIS OF THE MODEL USING VARIOUS METRICES </a:t>
            </a:r>
            <a:endParaRPr lang="en-US" dirty="0"/>
          </a:p>
        </p:txBody>
      </p:sp>
    </p:spTree>
    <p:extLst>
      <p:ext uri="{BB962C8B-B14F-4D97-AF65-F5344CB8AC3E}">
        <p14:creationId xmlns:p14="http://schemas.microsoft.com/office/powerpoint/2010/main" val="3068904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46</TotalTime>
  <Words>1145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Black</vt:lpstr>
      <vt:lpstr>Bahnschrift SemiBold Condensed</vt:lpstr>
      <vt:lpstr>Calibri</vt:lpstr>
      <vt:lpstr>Muli</vt:lpstr>
      <vt:lpstr>Rockwell</vt:lpstr>
      <vt:lpstr>Rockwell Condensed</vt:lpstr>
      <vt:lpstr>Source Sans Pro</vt:lpstr>
      <vt:lpstr>Times New Roman</vt:lpstr>
      <vt:lpstr>Wingdings</vt:lpstr>
      <vt:lpstr>Wood Type</vt:lpstr>
      <vt:lpstr>Summer training</vt:lpstr>
      <vt:lpstr>COMPELETION CERTIFICATE</vt:lpstr>
      <vt:lpstr>ABOUT DUCAT</vt:lpstr>
      <vt:lpstr>ABOUT DATA SCIENCE</vt:lpstr>
      <vt:lpstr>BANK PROJECT</vt:lpstr>
      <vt:lpstr>Problem to work on </vt:lpstr>
      <vt:lpstr>How will we solve this problem?</vt:lpstr>
      <vt:lpstr>Data description</vt:lpstr>
      <vt:lpstr>Processes in a data science project</vt:lpstr>
      <vt:lpstr>approach </vt:lpstr>
      <vt:lpstr>Result and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dc:title>
  <dc:creator>Vansh Thakur</dc:creator>
  <cp:lastModifiedBy>Vansh Thakur</cp:lastModifiedBy>
  <cp:revision>1</cp:revision>
  <dcterms:created xsi:type="dcterms:W3CDTF">2023-01-09T20:44:39Z</dcterms:created>
  <dcterms:modified xsi:type="dcterms:W3CDTF">2023-01-09T21:31:36Z</dcterms:modified>
</cp:coreProperties>
</file>