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0522-7264-4171-8904-AAA9810AA4FB}"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863A-2FD0-461A-933B-9405F1081B1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85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0522-7264-4171-8904-AAA9810AA4FB}"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6240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0522-7264-4171-8904-AAA9810AA4FB}"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97268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0522-7264-4171-8904-AAA9810AA4FB}"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311387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B0522-7264-4171-8904-AAA9810AA4FB}"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863A-2FD0-461A-933B-9405F1081B1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02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0522-7264-4171-8904-AAA9810AA4FB}"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35142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0522-7264-4171-8904-AAA9810AA4FB}"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134561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0522-7264-4171-8904-AAA9810AA4FB}"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229482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7B0522-7264-4171-8904-AAA9810AA4FB}" type="datetimeFigureOut">
              <a:rPr lang="en-IN" smtClean="0"/>
              <a:t>06-01-2024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24178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7B0522-7264-4171-8904-AAA9810AA4FB}" type="datetimeFigureOut">
              <a:rPr lang="en-IN" smtClean="0"/>
              <a:t>06-01-2024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DA863A-2FD0-461A-933B-9405F1081B15}" type="slidenum">
              <a:rPr lang="en-IN" smtClean="0"/>
              <a:t>‹#›</a:t>
            </a:fld>
            <a:endParaRPr lang="en-IN"/>
          </a:p>
        </p:txBody>
      </p:sp>
    </p:spTree>
    <p:extLst>
      <p:ext uri="{BB962C8B-B14F-4D97-AF65-F5344CB8AC3E}">
        <p14:creationId xmlns:p14="http://schemas.microsoft.com/office/powerpoint/2010/main" val="302516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B0522-7264-4171-8904-AAA9810AA4FB}"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A863A-2FD0-461A-933B-9405F1081B15}" type="slidenum">
              <a:rPr lang="en-IN" smtClean="0"/>
              <a:t>‹#›</a:t>
            </a:fld>
            <a:endParaRPr lang="en-IN"/>
          </a:p>
        </p:txBody>
      </p:sp>
    </p:spTree>
    <p:extLst>
      <p:ext uri="{BB962C8B-B14F-4D97-AF65-F5344CB8AC3E}">
        <p14:creationId xmlns:p14="http://schemas.microsoft.com/office/powerpoint/2010/main" val="425589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7B0522-7264-4171-8904-AAA9810AA4FB}" type="datetimeFigureOut">
              <a:rPr lang="en-IN" smtClean="0"/>
              <a:t>06-01-2024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DA863A-2FD0-461A-933B-9405F1081B1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94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2.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048FF2-DC0F-54A7-3E0C-89D834330E36}"/>
              </a:ext>
            </a:extLst>
          </p:cNvPr>
          <p:cNvSpPr txBox="1"/>
          <p:nvPr/>
        </p:nvSpPr>
        <p:spPr>
          <a:xfrm>
            <a:off x="2974910" y="373225"/>
            <a:ext cx="624218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4000" dirty="0">
                <a:ln w="0"/>
                <a:effectLst>
                  <a:outerShdw blurRad="38100" dist="19050" dir="2700000" algn="tl" rotWithShape="0">
                    <a:schemeClr val="dk1">
                      <a:alpha val="40000"/>
                    </a:schemeClr>
                  </a:outerShdw>
                </a:effectLst>
              </a:rPr>
              <a:t>DESIGN AND ANALYSIS OF ALGORITHM</a:t>
            </a:r>
            <a:endParaRPr lang="en-IN" dirty="0"/>
          </a:p>
        </p:txBody>
      </p:sp>
      <p:pic>
        <p:nvPicPr>
          <p:cNvPr id="7" name="Picture 6">
            <a:extLst>
              <a:ext uri="{FF2B5EF4-FFF2-40B4-BE49-F238E27FC236}">
                <a16:creationId xmlns:a16="http://schemas.microsoft.com/office/drawing/2014/main" id="{A89B3F07-BA15-5488-6FF9-599BF0AF3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335" y="425344"/>
            <a:ext cx="1219200" cy="1219200"/>
          </a:xfrm>
          <a:prstGeom prst="rect">
            <a:avLst/>
          </a:prstGeom>
        </p:spPr>
      </p:pic>
      <p:sp>
        <p:nvSpPr>
          <p:cNvPr id="8" name="TextBox 7">
            <a:extLst>
              <a:ext uri="{FF2B5EF4-FFF2-40B4-BE49-F238E27FC236}">
                <a16:creationId xmlns:a16="http://schemas.microsoft.com/office/drawing/2014/main" id="{27843AAC-C693-894C-BEA9-884A78FFC6A5}"/>
              </a:ext>
            </a:extLst>
          </p:cNvPr>
          <p:cNvSpPr txBox="1"/>
          <p:nvPr/>
        </p:nvSpPr>
        <p:spPr>
          <a:xfrm>
            <a:off x="4337179" y="2539586"/>
            <a:ext cx="3659156" cy="1631216"/>
          </a:xfrm>
          <a:prstGeom prst="rect">
            <a:avLst/>
          </a:prstGeom>
          <a:noFill/>
        </p:spPr>
        <p:txBody>
          <a:bodyPr wrap="square" rtlCol="0">
            <a:spAutoFit/>
          </a:bodyPr>
          <a:lstStyle/>
          <a:p>
            <a:pPr algn="ctr"/>
            <a:r>
              <a:rPr lang="en-US" sz="2000" b="1" dirty="0">
                <a:ln w="9525">
                  <a:solidFill>
                    <a:schemeClr val="bg1"/>
                  </a:solidFill>
                  <a:prstDash val="solid"/>
                </a:ln>
                <a:effectLst>
                  <a:outerShdw blurRad="12700" dist="38100" dir="2700000" algn="tl" rotWithShape="0">
                    <a:schemeClr val="bg1">
                      <a:lumMod val="50000"/>
                    </a:schemeClr>
                  </a:outerShdw>
                </a:effectLst>
              </a:rPr>
              <a:t>FIRST SEMESTER PPT</a:t>
            </a:r>
          </a:p>
          <a:p>
            <a:pPr algn="ctr"/>
            <a:r>
              <a:rPr lang="en-US" sz="2000" b="1" dirty="0">
                <a:ln w="9525">
                  <a:solidFill>
                    <a:schemeClr val="bg1"/>
                  </a:solidFill>
                  <a:prstDash val="solid"/>
                </a:ln>
                <a:effectLst>
                  <a:outerShdw blurRad="12700" dist="38100" dir="2700000" algn="tl" rotWithShape="0">
                    <a:schemeClr val="bg1">
                      <a:lumMod val="50000"/>
                    </a:schemeClr>
                  </a:outerShdw>
                </a:effectLst>
              </a:rPr>
              <a:t>NAME: VANSH KUMAR THAKUR</a:t>
            </a:r>
          </a:p>
          <a:p>
            <a:pPr algn="ctr"/>
            <a:r>
              <a:rPr lang="en-US" sz="2000" b="1" dirty="0">
                <a:ln w="9525">
                  <a:solidFill>
                    <a:schemeClr val="bg1"/>
                  </a:solidFill>
                  <a:prstDash val="solid"/>
                </a:ln>
                <a:effectLst>
                  <a:outerShdw blurRad="12700" dist="38100" dir="2700000" algn="tl" rotWithShape="0">
                    <a:schemeClr val="bg1">
                      <a:lumMod val="50000"/>
                    </a:schemeClr>
                  </a:outerShdw>
                </a:effectLst>
              </a:rPr>
              <a:t>COURSE: M.SC DATA SCIENCE </a:t>
            </a:r>
          </a:p>
          <a:p>
            <a:pPr algn="ctr"/>
            <a:r>
              <a:rPr lang="en-US" sz="2000" b="1" dirty="0">
                <a:ln w="9525">
                  <a:solidFill>
                    <a:schemeClr val="bg1"/>
                  </a:solidFill>
                  <a:prstDash val="solid"/>
                </a:ln>
                <a:effectLst>
                  <a:outerShdw blurRad="12700" dist="38100" dir="2700000" algn="tl" rotWithShape="0">
                    <a:schemeClr val="bg1">
                      <a:lumMod val="50000"/>
                    </a:schemeClr>
                  </a:outerShdw>
                </a:effectLst>
              </a:rPr>
              <a:t>SEMESTER: FIRST (IST)</a:t>
            </a:r>
            <a:endParaRPr lang="en-IN" sz="2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9" name="TextBox 8">
            <a:extLst>
              <a:ext uri="{FF2B5EF4-FFF2-40B4-BE49-F238E27FC236}">
                <a16:creationId xmlns:a16="http://schemas.microsoft.com/office/drawing/2014/main" id="{36B4CEC0-11B1-788D-22BF-DEF691BEBC21}"/>
              </a:ext>
            </a:extLst>
          </p:cNvPr>
          <p:cNvSpPr txBox="1"/>
          <p:nvPr/>
        </p:nvSpPr>
        <p:spPr>
          <a:xfrm>
            <a:off x="8472195" y="4833257"/>
            <a:ext cx="3029340" cy="923330"/>
          </a:xfrm>
          <a:prstGeom prst="rect">
            <a:avLst/>
          </a:prstGeom>
          <a:noFill/>
        </p:spPr>
        <p:txBody>
          <a:bodyPr wrap="square" rtlCol="0">
            <a:spAutoFit/>
          </a:bodyPr>
          <a:lstStyle/>
          <a:p>
            <a:pPr algn="ctr"/>
            <a:r>
              <a:rPr lang="en-US" dirty="0"/>
              <a:t>SUBMITTED TO:</a:t>
            </a:r>
          </a:p>
          <a:p>
            <a:pPr algn="ctr"/>
            <a:r>
              <a:rPr lang="en-US" dirty="0"/>
              <a:t>MS. MANPREET KAUR</a:t>
            </a:r>
          </a:p>
          <a:p>
            <a:pPr algn="ctr"/>
            <a:r>
              <a:rPr lang="en-US" dirty="0"/>
              <a:t>(ASSISTANT PROFESSOR)</a:t>
            </a:r>
            <a:endParaRPr lang="en-IN" dirty="0"/>
          </a:p>
        </p:txBody>
      </p:sp>
    </p:spTree>
    <p:extLst>
      <p:ext uri="{BB962C8B-B14F-4D97-AF65-F5344CB8AC3E}">
        <p14:creationId xmlns:p14="http://schemas.microsoft.com/office/powerpoint/2010/main" val="169316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D570BC-4734-94E8-EEAD-BBA68B24752E}"/>
              </a:ext>
            </a:extLst>
          </p:cNvPr>
          <p:cNvGraphicFramePr>
            <a:graphicFrameLocks noGrp="1"/>
          </p:cNvGraphicFramePr>
          <p:nvPr>
            <p:extLst>
              <p:ext uri="{D42A27DB-BD31-4B8C-83A1-F6EECF244321}">
                <p14:modId xmlns:p14="http://schemas.microsoft.com/office/powerpoint/2010/main" val="911452837"/>
              </p:ext>
            </p:extLst>
          </p:nvPr>
        </p:nvGraphicFramePr>
        <p:xfrm>
          <a:off x="1096963" y="279918"/>
          <a:ext cx="10058400" cy="5820389"/>
        </p:xfrm>
        <a:graphic>
          <a:graphicData uri="http://schemas.openxmlformats.org/drawingml/2006/table">
            <a:tbl>
              <a:tblPr>
                <a:tableStyleId>{C083E6E3-FA7D-4D7B-A595-EF9225AFEA82}</a:tableStyleId>
              </a:tblPr>
              <a:tblGrid>
                <a:gridCol w="5029200">
                  <a:extLst>
                    <a:ext uri="{9D8B030D-6E8A-4147-A177-3AD203B41FA5}">
                      <a16:colId xmlns:a16="http://schemas.microsoft.com/office/drawing/2014/main" val="3740351016"/>
                    </a:ext>
                  </a:extLst>
                </a:gridCol>
                <a:gridCol w="5029200">
                  <a:extLst>
                    <a:ext uri="{9D8B030D-6E8A-4147-A177-3AD203B41FA5}">
                      <a16:colId xmlns:a16="http://schemas.microsoft.com/office/drawing/2014/main" val="1147457829"/>
                    </a:ext>
                  </a:extLst>
                </a:gridCol>
              </a:tblGrid>
              <a:tr h="628857">
                <a:tc>
                  <a:txBody>
                    <a:bodyPr/>
                    <a:lstStyle/>
                    <a:p>
                      <a:pPr algn="ctr" fontAlgn="base"/>
                      <a:r>
                        <a:rPr lang="en-IN" sz="2400" b="1" dirty="0">
                          <a:solidFill>
                            <a:schemeClr val="tx1"/>
                          </a:solidFill>
                          <a:effectLst/>
                        </a:rPr>
                        <a:t>FOR LOOP</a:t>
                      </a:r>
                    </a:p>
                  </a:txBody>
                  <a:tcPr marL="38100" marR="38100" marT="76200" marB="76200" anchor="ctr"/>
                </a:tc>
                <a:tc>
                  <a:txBody>
                    <a:bodyPr/>
                    <a:lstStyle/>
                    <a:p>
                      <a:pPr algn="ctr" fontAlgn="base"/>
                      <a:r>
                        <a:rPr lang="en-IN" sz="2400" b="1" dirty="0">
                          <a:solidFill>
                            <a:schemeClr val="tx1"/>
                          </a:solidFill>
                          <a:effectLst/>
                        </a:rPr>
                        <a:t>WHILE LOOP</a:t>
                      </a:r>
                    </a:p>
                  </a:txBody>
                  <a:tcPr marL="76200" marR="76200" marT="76200" marB="76200" anchor="ctr"/>
                </a:tc>
                <a:extLst>
                  <a:ext uri="{0D108BD9-81ED-4DB2-BD59-A6C34878D82A}">
                    <a16:rowId xmlns:a16="http://schemas.microsoft.com/office/drawing/2014/main" val="1948132631"/>
                  </a:ext>
                </a:extLst>
              </a:tr>
              <a:tr h="1021894">
                <a:tc>
                  <a:txBody>
                    <a:bodyPr/>
                    <a:lstStyle/>
                    <a:p>
                      <a:pPr algn="ctr" fontAlgn="base"/>
                      <a:r>
                        <a:rPr lang="en-US" sz="1800" b="0" dirty="0">
                          <a:solidFill>
                            <a:schemeClr val="tx1"/>
                          </a:solidFill>
                          <a:effectLst/>
                        </a:rPr>
                        <a:t>For loop is used to iterate over a sequence of items.</a:t>
                      </a:r>
                    </a:p>
                  </a:txBody>
                  <a:tcPr marL="76200" marR="76200" marT="106680" marB="106680" anchor="ctr"/>
                </a:tc>
                <a:tc>
                  <a:txBody>
                    <a:bodyPr/>
                    <a:lstStyle/>
                    <a:p>
                      <a:pPr algn="ctr" fontAlgn="base"/>
                      <a:r>
                        <a:rPr lang="en-US" sz="1800" b="0">
                          <a:solidFill>
                            <a:schemeClr val="tx1"/>
                          </a:solidFill>
                          <a:effectLst/>
                        </a:rPr>
                        <a:t>While loop is used to repeatedly execute a block of statements while a condition is true.</a:t>
                      </a:r>
                    </a:p>
                  </a:txBody>
                  <a:tcPr marL="76200" marR="76200" marT="106680" marB="106680" anchor="ctr"/>
                </a:tc>
                <a:extLst>
                  <a:ext uri="{0D108BD9-81ED-4DB2-BD59-A6C34878D82A}">
                    <a16:rowId xmlns:a16="http://schemas.microsoft.com/office/drawing/2014/main" val="3801266391"/>
                  </a:ext>
                </a:extLst>
              </a:tr>
              <a:tr h="1021894">
                <a:tc>
                  <a:txBody>
                    <a:bodyPr/>
                    <a:lstStyle/>
                    <a:p>
                      <a:pPr algn="ctr" fontAlgn="base"/>
                      <a:r>
                        <a:rPr lang="en-US" sz="1800" b="0" dirty="0">
                          <a:solidFill>
                            <a:schemeClr val="tx1"/>
                          </a:solidFill>
                          <a:effectLst/>
                        </a:rPr>
                        <a:t>For loops are designed for iterating over a sequence of items. </a:t>
                      </a:r>
                      <a:r>
                        <a:rPr lang="en-US" sz="1800" b="0" dirty="0" err="1">
                          <a:solidFill>
                            <a:schemeClr val="tx1"/>
                          </a:solidFill>
                          <a:effectLst/>
                        </a:rPr>
                        <a:t>Eg.</a:t>
                      </a:r>
                      <a:r>
                        <a:rPr lang="en-US" sz="1800" b="0" dirty="0">
                          <a:solidFill>
                            <a:schemeClr val="tx1"/>
                          </a:solidFill>
                          <a:effectLst/>
                        </a:rPr>
                        <a:t> list, tuple, etc.</a:t>
                      </a:r>
                    </a:p>
                  </a:txBody>
                  <a:tcPr marL="76200" marR="76200" marT="106680" marB="106680" anchor="ctr"/>
                </a:tc>
                <a:tc>
                  <a:txBody>
                    <a:bodyPr/>
                    <a:lstStyle/>
                    <a:p>
                      <a:pPr algn="ctr" fontAlgn="base"/>
                      <a:r>
                        <a:rPr lang="en-US" sz="1800" b="0">
                          <a:solidFill>
                            <a:schemeClr val="tx1"/>
                          </a:solidFill>
                          <a:effectLst/>
                        </a:rPr>
                        <a:t>While loop is used when the number of iterations is not known in advance or when we want to repeat a block of code until a certain condition is met.</a:t>
                      </a:r>
                    </a:p>
                  </a:txBody>
                  <a:tcPr marL="76200" marR="76200" marT="106680" marB="106680" anchor="ctr"/>
                </a:tc>
                <a:extLst>
                  <a:ext uri="{0D108BD9-81ED-4DB2-BD59-A6C34878D82A}">
                    <a16:rowId xmlns:a16="http://schemas.microsoft.com/office/drawing/2014/main" val="2892655186"/>
                  </a:ext>
                </a:extLst>
              </a:tr>
              <a:tr h="1021894">
                <a:tc>
                  <a:txBody>
                    <a:bodyPr/>
                    <a:lstStyle/>
                    <a:p>
                      <a:pPr algn="ctr" fontAlgn="base"/>
                      <a:r>
                        <a:rPr lang="en-US" sz="1800" b="0" dirty="0">
                          <a:solidFill>
                            <a:schemeClr val="tx1"/>
                          </a:solidFill>
                          <a:effectLst/>
                        </a:rPr>
                        <a:t>For loop require a sequence to iterate over.</a:t>
                      </a:r>
                    </a:p>
                  </a:txBody>
                  <a:tcPr marL="76200" marR="76200" marT="106680" marB="106680" anchor="ctr"/>
                </a:tc>
                <a:tc>
                  <a:txBody>
                    <a:bodyPr/>
                    <a:lstStyle/>
                    <a:p>
                      <a:pPr algn="ctr" fontAlgn="base"/>
                      <a:r>
                        <a:rPr lang="en-US" sz="1800" b="0" dirty="0">
                          <a:solidFill>
                            <a:schemeClr val="tx1"/>
                          </a:solidFill>
                          <a:effectLst/>
                        </a:rPr>
                        <a:t>While the loop requires an initial condition that is tested at the beginning of the loop.</a:t>
                      </a:r>
                    </a:p>
                  </a:txBody>
                  <a:tcPr marL="76200" marR="76200" marT="106680" marB="106680" anchor="ctr"/>
                </a:tc>
                <a:extLst>
                  <a:ext uri="{0D108BD9-81ED-4DB2-BD59-A6C34878D82A}">
                    <a16:rowId xmlns:a16="http://schemas.microsoft.com/office/drawing/2014/main" val="203395133"/>
                  </a:ext>
                </a:extLst>
              </a:tr>
              <a:tr h="694364">
                <a:tc>
                  <a:txBody>
                    <a:bodyPr/>
                    <a:lstStyle/>
                    <a:p>
                      <a:pPr algn="ctr" fontAlgn="base"/>
                      <a:r>
                        <a:rPr lang="en-US" sz="1800" b="0">
                          <a:solidFill>
                            <a:schemeClr val="tx1"/>
                          </a:solidFill>
                          <a:effectLst/>
                        </a:rPr>
                        <a:t>For loop is typically used for iterating over a fixed sequence of items</a:t>
                      </a:r>
                    </a:p>
                  </a:txBody>
                  <a:tcPr marL="76200" marR="76200" marT="106680" marB="106680" anchor="ctr"/>
                </a:tc>
                <a:tc>
                  <a:txBody>
                    <a:bodyPr/>
                    <a:lstStyle/>
                    <a:p>
                      <a:pPr algn="ctr" fontAlgn="base"/>
                      <a:r>
                        <a:rPr lang="en-US" sz="1800" b="0" dirty="0">
                          <a:solidFill>
                            <a:schemeClr val="tx1"/>
                          </a:solidFill>
                          <a:effectLst/>
                        </a:rPr>
                        <a:t>While loop is used for more complex control flow situations.</a:t>
                      </a:r>
                    </a:p>
                  </a:txBody>
                  <a:tcPr marL="76200" marR="76200" marT="106680" marB="106680" anchor="ctr"/>
                </a:tc>
                <a:extLst>
                  <a:ext uri="{0D108BD9-81ED-4DB2-BD59-A6C34878D82A}">
                    <a16:rowId xmlns:a16="http://schemas.microsoft.com/office/drawing/2014/main" val="2148989183"/>
                  </a:ext>
                </a:extLst>
              </a:tr>
              <a:tr h="1349424">
                <a:tc>
                  <a:txBody>
                    <a:bodyPr/>
                    <a:lstStyle/>
                    <a:p>
                      <a:pPr algn="ctr" fontAlgn="base"/>
                      <a:r>
                        <a:rPr lang="en-US" sz="1800" b="0">
                          <a:solidFill>
                            <a:schemeClr val="tx1"/>
                          </a:solidFill>
                          <a:effectLst/>
                        </a:rPr>
                        <a:t>For loop is more efficient than a while loop when iterating over sequences, since the number of iterations is predetermined and the loop can be optimized accordingly.</a:t>
                      </a:r>
                    </a:p>
                  </a:txBody>
                  <a:tcPr marL="76200" marR="76200" marT="106680" marB="106680" anchor="ctr"/>
                </a:tc>
                <a:tc>
                  <a:txBody>
                    <a:bodyPr/>
                    <a:lstStyle/>
                    <a:p>
                      <a:pPr algn="ctr" fontAlgn="base"/>
                      <a:r>
                        <a:rPr lang="en-US" sz="1800" b="0" dirty="0">
                          <a:solidFill>
                            <a:schemeClr val="tx1"/>
                          </a:solidFill>
                          <a:effectLst/>
                        </a:rPr>
                        <a:t>While a loop may be more efficient in certain situations where the condition being tested can be evaluated quickly.</a:t>
                      </a:r>
                    </a:p>
                  </a:txBody>
                  <a:tcPr marL="76200" marR="76200" marT="106680" marB="106680" anchor="ctr"/>
                </a:tc>
                <a:extLst>
                  <a:ext uri="{0D108BD9-81ED-4DB2-BD59-A6C34878D82A}">
                    <a16:rowId xmlns:a16="http://schemas.microsoft.com/office/drawing/2014/main" val="227234897"/>
                  </a:ext>
                </a:extLst>
              </a:tr>
            </a:tbl>
          </a:graphicData>
        </a:graphic>
      </p:graphicFrame>
    </p:spTree>
    <p:extLst>
      <p:ext uri="{BB962C8B-B14F-4D97-AF65-F5344CB8AC3E}">
        <p14:creationId xmlns:p14="http://schemas.microsoft.com/office/powerpoint/2010/main" val="300735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4BB8C-B61A-6AA0-B095-2BEFE2BC5696}"/>
              </a:ext>
            </a:extLst>
          </p:cNvPr>
          <p:cNvSpPr txBox="1"/>
          <p:nvPr/>
        </p:nvSpPr>
        <p:spPr>
          <a:xfrm>
            <a:off x="2198913" y="2590247"/>
            <a:ext cx="3156079"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b="0" i="0" dirty="0">
                <a:effectLst/>
                <a:latin typeface="Courier New" panose="02070309020205020404" pitchFamily="49" charset="0"/>
              </a:rPr>
              <a:t>for </a:t>
            </a:r>
            <a:r>
              <a:rPr lang="en-IN" b="0" i="0" dirty="0" err="1">
                <a:effectLst/>
                <a:latin typeface="Courier New" panose="02070309020205020404" pitchFamily="49" charset="0"/>
              </a:rPr>
              <a:t>i</a:t>
            </a:r>
            <a:r>
              <a:rPr lang="en-IN" b="0" i="0" dirty="0">
                <a:effectLst/>
                <a:latin typeface="Courier New" panose="02070309020205020404" pitchFamily="49" charset="0"/>
              </a:rPr>
              <a:t> in range(10):</a:t>
            </a:r>
            <a:br>
              <a:rPr lang="en-IN" dirty="0"/>
            </a:br>
            <a:r>
              <a:rPr lang="en-IN" dirty="0"/>
              <a:t>     </a:t>
            </a:r>
            <a:r>
              <a:rPr lang="en-IN" b="0" i="0" dirty="0">
                <a:effectLst/>
                <a:latin typeface="Courier New" panose="02070309020205020404" pitchFamily="49" charset="0"/>
              </a:rPr>
              <a:t>print(</a:t>
            </a:r>
            <a:r>
              <a:rPr lang="en-IN" b="0" i="0" dirty="0" err="1">
                <a:effectLst/>
                <a:latin typeface="Courier New" panose="02070309020205020404" pitchFamily="49" charset="0"/>
              </a:rPr>
              <a:t>i</a:t>
            </a:r>
            <a:r>
              <a:rPr lang="en-IN" b="0" i="0" dirty="0">
                <a:effectLst/>
                <a:latin typeface="Courier New" panose="02070309020205020404" pitchFamily="49" charset="0"/>
              </a:rPr>
              <a:t>)</a:t>
            </a:r>
            <a:br>
              <a:rPr lang="en-IN" dirty="0"/>
            </a:br>
            <a:br>
              <a:rPr lang="en-IN" dirty="0"/>
            </a:br>
            <a:r>
              <a:rPr lang="en-IN" b="0" i="1" dirty="0">
                <a:effectLst/>
                <a:latin typeface="Courier New" panose="02070309020205020404" pitchFamily="49" charset="0"/>
              </a:rPr>
              <a:t># while loop</a:t>
            </a:r>
            <a:br>
              <a:rPr lang="en-IN" dirty="0"/>
            </a:br>
            <a:r>
              <a:rPr lang="en-IN" b="0" i="0" dirty="0" err="1">
                <a:effectLst/>
                <a:latin typeface="Courier New" panose="02070309020205020404" pitchFamily="49" charset="0"/>
              </a:rPr>
              <a:t>i</a:t>
            </a:r>
            <a:r>
              <a:rPr lang="en-IN" b="0" i="0" dirty="0">
                <a:effectLst/>
                <a:latin typeface="Courier New" panose="02070309020205020404" pitchFamily="49" charset="0"/>
              </a:rPr>
              <a:t> = 0</a:t>
            </a:r>
            <a:br>
              <a:rPr lang="en-IN" dirty="0"/>
            </a:br>
            <a:r>
              <a:rPr lang="en-IN" b="0" i="0" dirty="0">
                <a:effectLst/>
                <a:latin typeface="Courier New" panose="02070309020205020404" pitchFamily="49" charset="0"/>
              </a:rPr>
              <a:t>while </a:t>
            </a:r>
            <a:r>
              <a:rPr lang="en-IN" b="0" i="0" dirty="0" err="1">
                <a:effectLst/>
                <a:latin typeface="Courier New" panose="02070309020205020404" pitchFamily="49" charset="0"/>
              </a:rPr>
              <a:t>i</a:t>
            </a:r>
            <a:r>
              <a:rPr lang="en-IN" b="0" i="0" dirty="0">
                <a:effectLst/>
                <a:latin typeface="Courier New" panose="02070309020205020404" pitchFamily="49" charset="0"/>
              </a:rPr>
              <a:t> &lt; 10:</a:t>
            </a:r>
            <a:br>
              <a:rPr lang="en-IN" dirty="0"/>
            </a:br>
            <a:r>
              <a:rPr lang="en-IN" dirty="0"/>
              <a:t>     </a:t>
            </a:r>
            <a:r>
              <a:rPr lang="en-IN" b="0" i="0" dirty="0">
                <a:effectLst/>
                <a:latin typeface="Courier New" panose="02070309020205020404" pitchFamily="49" charset="0"/>
              </a:rPr>
              <a:t>print(</a:t>
            </a:r>
            <a:r>
              <a:rPr lang="en-IN" b="0" i="0" dirty="0" err="1">
                <a:effectLst/>
                <a:latin typeface="Courier New" panose="02070309020205020404" pitchFamily="49" charset="0"/>
              </a:rPr>
              <a:t>i</a:t>
            </a:r>
            <a:r>
              <a:rPr lang="en-IN" b="0" i="0" dirty="0">
                <a:effectLst/>
                <a:latin typeface="Courier New" panose="02070309020205020404" pitchFamily="49" charset="0"/>
              </a:rPr>
              <a:t>)</a:t>
            </a:r>
            <a:br>
              <a:rPr lang="en-IN" dirty="0"/>
            </a:br>
            <a:r>
              <a:rPr lang="en-IN" dirty="0"/>
              <a:t>     </a:t>
            </a:r>
            <a:r>
              <a:rPr lang="en-IN" b="0" i="0" dirty="0" err="1">
                <a:effectLst/>
                <a:latin typeface="Courier New" panose="02070309020205020404" pitchFamily="49" charset="0"/>
              </a:rPr>
              <a:t>i</a:t>
            </a:r>
            <a:r>
              <a:rPr lang="en-IN" b="0" i="0" dirty="0">
                <a:effectLst/>
                <a:latin typeface="Courier New" panose="02070309020205020404" pitchFamily="49" charset="0"/>
              </a:rPr>
              <a:t> += 1</a:t>
            </a:r>
            <a:endParaRPr lang="en-IN" dirty="0"/>
          </a:p>
        </p:txBody>
      </p:sp>
      <p:sp>
        <p:nvSpPr>
          <p:cNvPr id="5" name="TextBox 4">
            <a:extLst>
              <a:ext uri="{FF2B5EF4-FFF2-40B4-BE49-F238E27FC236}">
                <a16:creationId xmlns:a16="http://schemas.microsoft.com/office/drawing/2014/main" id="{8287895A-734C-FD9F-C7A2-29B8135A3EFD}"/>
              </a:ext>
            </a:extLst>
          </p:cNvPr>
          <p:cNvSpPr txBox="1"/>
          <p:nvPr/>
        </p:nvSpPr>
        <p:spPr>
          <a:xfrm>
            <a:off x="6837010" y="2590247"/>
            <a:ext cx="358567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b="0" i="0" dirty="0">
                <a:effectLst/>
                <a:latin typeface="Courier New" panose="02070309020205020404" pitchFamily="49" charset="0"/>
              </a:rPr>
              <a:t>list = [1, 2, 3, 4, 5]</a:t>
            </a:r>
            <a:br>
              <a:rPr lang="en-IN" dirty="0"/>
            </a:br>
            <a:r>
              <a:rPr lang="en-IN" b="0" i="0" dirty="0">
                <a:effectLst/>
                <a:latin typeface="Courier New" panose="02070309020205020404" pitchFamily="49" charset="0"/>
              </a:rPr>
              <a:t>for </a:t>
            </a:r>
            <a:r>
              <a:rPr lang="en-IN" b="0" i="0" dirty="0" err="1">
                <a:effectLst/>
                <a:latin typeface="Courier New" panose="02070309020205020404" pitchFamily="49" charset="0"/>
              </a:rPr>
              <a:t>i</a:t>
            </a:r>
            <a:r>
              <a:rPr lang="en-IN" b="0" i="0" dirty="0">
                <a:effectLst/>
                <a:latin typeface="Courier New" panose="02070309020205020404" pitchFamily="49" charset="0"/>
              </a:rPr>
              <a:t> in list:</a:t>
            </a:r>
            <a:br>
              <a:rPr lang="en-IN" dirty="0"/>
            </a:br>
            <a:r>
              <a:rPr lang="en-IN" dirty="0"/>
              <a:t>       </a:t>
            </a:r>
            <a:r>
              <a:rPr lang="en-IN" b="0" i="0" dirty="0">
                <a:effectLst/>
                <a:latin typeface="Courier New" panose="02070309020205020404" pitchFamily="49" charset="0"/>
              </a:rPr>
              <a:t>print(</a:t>
            </a:r>
            <a:r>
              <a:rPr lang="en-IN" b="0" i="0" dirty="0" err="1">
                <a:effectLst/>
                <a:latin typeface="Courier New" panose="02070309020205020404" pitchFamily="49" charset="0"/>
              </a:rPr>
              <a:t>i</a:t>
            </a:r>
            <a:r>
              <a:rPr lang="en-IN" b="0" i="0" dirty="0">
                <a:effectLst/>
                <a:latin typeface="Courier New" panose="02070309020205020404" pitchFamily="49" charset="0"/>
              </a:rPr>
              <a:t>)</a:t>
            </a:r>
            <a:endParaRPr lang="en-IN" dirty="0"/>
          </a:p>
        </p:txBody>
      </p:sp>
      <p:sp>
        <p:nvSpPr>
          <p:cNvPr id="7" name="TextBox 6">
            <a:extLst>
              <a:ext uri="{FF2B5EF4-FFF2-40B4-BE49-F238E27FC236}">
                <a16:creationId xmlns:a16="http://schemas.microsoft.com/office/drawing/2014/main" id="{8D702CFF-316B-3AD7-50BE-5FE6CB7E3C82}"/>
              </a:ext>
            </a:extLst>
          </p:cNvPr>
          <p:cNvSpPr txBox="1"/>
          <p:nvPr/>
        </p:nvSpPr>
        <p:spPr>
          <a:xfrm>
            <a:off x="6850616" y="3698242"/>
            <a:ext cx="279218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nn-NO" b="0" i="0" dirty="0">
                <a:effectLst/>
                <a:latin typeface="Courier New" panose="02070309020205020404" pitchFamily="49" charset="0"/>
              </a:rPr>
              <a:t>i = 0</a:t>
            </a:r>
            <a:br>
              <a:rPr lang="nn-NO" dirty="0"/>
            </a:br>
            <a:r>
              <a:rPr lang="nn-NO" b="0" i="0" dirty="0">
                <a:effectLst/>
                <a:latin typeface="Courier New" panose="02070309020205020404" pitchFamily="49" charset="0"/>
              </a:rPr>
              <a:t>while i &lt; 10:</a:t>
            </a:r>
            <a:br>
              <a:rPr lang="nn-NO" dirty="0"/>
            </a:br>
            <a:r>
              <a:rPr lang="nn-NO" dirty="0"/>
              <a:t>       </a:t>
            </a:r>
            <a:r>
              <a:rPr lang="nn-NO" b="0" i="0" dirty="0">
                <a:effectLst/>
                <a:latin typeface="Courier New" panose="02070309020205020404" pitchFamily="49" charset="0"/>
              </a:rPr>
              <a:t>print(i)</a:t>
            </a:r>
            <a:br>
              <a:rPr lang="nn-NO" dirty="0"/>
            </a:br>
            <a:r>
              <a:rPr lang="nn-NO" dirty="0"/>
              <a:t>       </a:t>
            </a:r>
            <a:r>
              <a:rPr lang="nn-NO" b="0" i="0" dirty="0">
                <a:effectLst/>
                <a:latin typeface="Courier New" panose="02070309020205020404" pitchFamily="49" charset="0"/>
              </a:rPr>
              <a:t>i += 1</a:t>
            </a:r>
            <a:endParaRPr lang="en-IN" dirty="0"/>
          </a:p>
        </p:txBody>
      </p:sp>
      <p:sp>
        <p:nvSpPr>
          <p:cNvPr id="8" name="TextBox 7">
            <a:extLst>
              <a:ext uri="{FF2B5EF4-FFF2-40B4-BE49-F238E27FC236}">
                <a16:creationId xmlns:a16="http://schemas.microsoft.com/office/drawing/2014/main" id="{D8455BAD-5A35-0337-7593-599F99B69E0A}"/>
              </a:ext>
            </a:extLst>
          </p:cNvPr>
          <p:cNvSpPr txBox="1"/>
          <p:nvPr/>
        </p:nvSpPr>
        <p:spPr>
          <a:xfrm>
            <a:off x="2185307" y="391886"/>
            <a:ext cx="7714473"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5400" dirty="0"/>
              <a:t>FOR AND WHILE LOOP EXAMPLES</a:t>
            </a:r>
            <a:endParaRPr lang="en-IN" sz="5400" dirty="0"/>
          </a:p>
        </p:txBody>
      </p:sp>
    </p:spTree>
    <p:extLst>
      <p:ext uri="{BB962C8B-B14F-4D97-AF65-F5344CB8AC3E}">
        <p14:creationId xmlns:p14="http://schemas.microsoft.com/office/powerpoint/2010/main" val="163466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33771-81B1-8C69-F9EB-594859ADED41}"/>
              </a:ext>
            </a:extLst>
          </p:cNvPr>
          <p:cNvSpPr txBox="1"/>
          <p:nvPr/>
        </p:nvSpPr>
        <p:spPr>
          <a:xfrm>
            <a:off x="2713653" y="242595"/>
            <a:ext cx="6764694" cy="83099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4800" dirty="0"/>
              <a:t>FUNCTIONS</a:t>
            </a:r>
            <a:endParaRPr lang="en-IN" sz="4800" dirty="0"/>
          </a:p>
        </p:txBody>
      </p:sp>
      <p:sp>
        <p:nvSpPr>
          <p:cNvPr id="3" name="TextBox 2">
            <a:extLst>
              <a:ext uri="{FF2B5EF4-FFF2-40B4-BE49-F238E27FC236}">
                <a16:creationId xmlns:a16="http://schemas.microsoft.com/office/drawing/2014/main" id="{0F2F5EA0-1C6E-DACB-3B8E-DF468DAAA32C}"/>
              </a:ext>
            </a:extLst>
          </p:cNvPr>
          <p:cNvSpPr txBox="1"/>
          <p:nvPr/>
        </p:nvSpPr>
        <p:spPr>
          <a:xfrm>
            <a:off x="1505338" y="1483567"/>
            <a:ext cx="9181323"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lang="en-US" b="0" i="0" dirty="0">
                <a:solidFill>
                  <a:srgbClr val="000000"/>
                </a:solidFill>
                <a:effectLst/>
                <a:latin typeface="Verdana" panose="020B0604030504040204" pitchFamily="34" charset="0"/>
              </a:rPr>
              <a:t>A function is a block of code which only runs when it is called.</a:t>
            </a:r>
          </a:p>
          <a:p>
            <a:pPr algn="l"/>
            <a:r>
              <a:rPr lang="en-US" b="0" i="0" dirty="0">
                <a:solidFill>
                  <a:srgbClr val="000000"/>
                </a:solidFill>
                <a:effectLst/>
                <a:latin typeface="Verdana" panose="020B0604030504040204" pitchFamily="34" charset="0"/>
              </a:rPr>
              <a:t>You can pass data, known as parameters, into a function.</a:t>
            </a:r>
          </a:p>
          <a:p>
            <a:pPr algn="l"/>
            <a:r>
              <a:rPr lang="en-US" b="0" i="0" dirty="0">
                <a:solidFill>
                  <a:srgbClr val="000000"/>
                </a:solidFill>
                <a:effectLst/>
                <a:latin typeface="Verdana" panose="020B0604030504040204" pitchFamily="34" charset="0"/>
              </a:rPr>
              <a:t>A function can return data as a result.</a:t>
            </a:r>
          </a:p>
        </p:txBody>
      </p:sp>
      <p:sp>
        <p:nvSpPr>
          <p:cNvPr id="4" name="TextBox 3">
            <a:extLst>
              <a:ext uri="{FF2B5EF4-FFF2-40B4-BE49-F238E27FC236}">
                <a16:creationId xmlns:a16="http://schemas.microsoft.com/office/drawing/2014/main" id="{C901F50C-ED54-2121-D9A0-24C6508CE97B}"/>
              </a:ext>
            </a:extLst>
          </p:cNvPr>
          <p:cNvSpPr txBox="1"/>
          <p:nvPr/>
        </p:nvSpPr>
        <p:spPr>
          <a:xfrm>
            <a:off x="1505338" y="2640563"/>
            <a:ext cx="4407159"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dirty="0"/>
              <a:t>CREATING A FUNCTION:</a:t>
            </a:r>
            <a:endParaRPr lang="en-IN" dirty="0"/>
          </a:p>
        </p:txBody>
      </p:sp>
      <p:sp>
        <p:nvSpPr>
          <p:cNvPr id="5" name="TextBox 4">
            <a:extLst>
              <a:ext uri="{FF2B5EF4-FFF2-40B4-BE49-F238E27FC236}">
                <a16:creationId xmlns:a16="http://schemas.microsoft.com/office/drawing/2014/main" id="{9F01B25B-F162-4AC2-A699-1AA4745ADE91}"/>
              </a:ext>
            </a:extLst>
          </p:cNvPr>
          <p:cNvSpPr txBox="1"/>
          <p:nvPr/>
        </p:nvSpPr>
        <p:spPr>
          <a:xfrm>
            <a:off x="6279502" y="2640563"/>
            <a:ext cx="4407159"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dirty="0"/>
              <a:t>CALLING A FUNCTION:</a:t>
            </a:r>
            <a:endParaRPr lang="en-IN" dirty="0"/>
          </a:p>
        </p:txBody>
      </p:sp>
      <p:sp>
        <p:nvSpPr>
          <p:cNvPr id="7" name="TextBox 6">
            <a:extLst>
              <a:ext uri="{FF2B5EF4-FFF2-40B4-BE49-F238E27FC236}">
                <a16:creationId xmlns:a16="http://schemas.microsoft.com/office/drawing/2014/main" id="{4D682865-9C95-27AF-93FE-08673181EB68}"/>
              </a:ext>
            </a:extLst>
          </p:cNvPr>
          <p:cNvSpPr txBox="1"/>
          <p:nvPr/>
        </p:nvSpPr>
        <p:spPr>
          <a:xfrm>
            <a:off x="1505338" y="3600358"/>
            <a:ext cx="4407159"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my_function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8E93EEF1-BFE0-8094-4038-69140178161C}"/>
              </a:ext>
            </a:extLst>
          </p:cNvPr>
          <p:cNvSpPr txBox="1"/>
          <p:nvPr/>
        </p:nvSpPr>
        <p:spPr>
          <a:xfrm>
            <a:off x="6279502" y="3429000"/>
            <a:ext cx="4227545"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my_function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br>
              <a:rPr lang="en-US" dirty="0"/>
            </a:br>
            <a:br>
              <a:rPr lang="en-US" dirty="0"/>
            </a:br>
            <a:r>
              <a:rPr lang="en-US" b="1" i="0" dirty="0" err="1">
                <a:solidFill>
                  <a:srgbClr val="000000"/>
                </a:solidFill>
                <a:effectLst/>
                <a:latin typeface="Consolas" panose="020B0609020204030204" pitchFamily="49" charset="0"/>
              </a:rPr>
              <a:t>my_function</a:t>
            </a:r>
            <a:r>
              <a:rPr lang="en-US" b="1"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95116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3F7167-AFC4-79F0-6307-CD407ABEC000}"/>
              </a:ext>
            </a:extLst>
          </p:cNvPr>
          <p:cNvSpPr txBox="1"/>
          <p:nvPr/>
        </p:nvSpPr>
        <p:spPr>
          <a:xfrm>
            <a:off x="3303036" y="625150"/>
            <a:ext cx="5585927"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5400" b="1" dirty="0">
                <a:ln w="6600">
                  <a:solidFill>
                    <a:schemeClr val="accent2"/>
                  </a:solidFill>
                  <a:prstDash val="solid"/>
                </a:ln>
                <a:solidFill>
                  <a:srgbClr val="FFFFFF"/>
                </a:solidFill>
                <a:effectLst>
                  <a:glow rad="63500">
                    <a:schemeClr val="accent2">
                      <a:satMod val="175000"/>
                      <a:alpha val="40000"/>
                    </a:schemeClr>
                  </a:glow>
                  <a:outerShdw dist="38100" dir="2700000" algn="tl" rotWithShape="0">
                    <a:schemeClr val="accent2"/>
                  </a:outerShdw>
                  <a:reflection blurRad="6350" stA="55000" endA="300" endPos="45500" dir="5400000" sy="-100000" algn="bl" rotWithShape="0"/>
                </a:effectLst>
              </a:rPr>
              <a:t>ALGORITHM</a:t>
            </a:r>
            <a:endParaRPr lang="en-IN" sz="4000" b="1" dirty="0">
              <a:ln w="6600">
                <a:solidFill>
                  <a:schemeClr val="accent2"/>
                </a:solidFill>
                <a:prstDash val="solid"/>
              </a:ln>
              <a:solidFill>
                <a:srgbClr val="FFFFFF"/>
              </a:solidFill>
              <a:effectLst>
                <a:glow rad="63500">
                  <a:schemeClr val="accent2">
                    <a:satMod val="175000"/>
                    <a:alpha val="40000"/>
                  </a:schemeClr>
                </a:glow>
                <a:outerShdw dist="38100" dir="2700000" algn="tl" rotWithShape="0">
                  <a:schemeClr val="accent2"/>
                </a:outerShdw>
                <a:reflection blurRad="6350" stA="55000" endA="300" endPos="45500" dir="5400000" sy="-100000" algn="bl" rotWithShape="0"/>
              </a:effectLst>
            </a:endParaRPr>
          </a:p>
        </p:txBody>
      </p:sp>
      <p:sp>
        <p:nvSpPr>
          <p:cNvPr id="3" name="TextBox 2">
            <a:extLst>
              <a:ext uri="{FF2B5EF4-FFF2-40B4-BE49-F238E27FC236}">
                <a16:creationId xmlns:a16="http://schemas.microsoft.com/office/drawing/2014/main" id="{7D7C023E-278F-8E0A-DED2-5EC0D316F961}"/>
              </a:ext>
            </a:extLst>
          </p:cNvPr>
          <p:cNvSpPr txBox="1"/>
          <p:nvPr/>
        </p:nvSpPr>
        <p:spPr>
          <a:xfrm>
            <a:off x="1253147" y="1986447"/>
            <a:ext cx="5803641" cy="3693319"/>
          </a:xfrm>
          <a:prstGeom prst="rect">
            <a:avLst/>
          </a:prstGeom>
          <a:noFill/>
        </p:spPr>
        <p:txBody>
          <a:bodyPr wrap="square" rtlCol="0">
            <a:spAutoFit/>
          </a:bodyPr>
          <a:lstStyle/>
          <a:p>
            <a:pPr marL="285750" indent="-285750">
              <a:buFont typeface="Wingdings" panose="05000000000000000000" pitchFamily="2" charset="2"/>
              <a:buChar char="q"/>
            </a:pPr>
            <a:r>
              <a:rPr lang="en-US" b="1" i="0" dirty="0">
                <a:ln/>
                <a:solidFill>
                  <a:schemeClr val="tx1">
                    <a:lumMod val="95000"/>
                    <a:lumOff val="5000"/>
                  </a:schemeClr>
                </a:solidFill>
                <a:effectLst>
                  <a:outerShdw blurRad="38100" dist="19050" dir="2700000" algn="tl" rotWithShape="0">
                    <a:schemeClr val="dk1">
                      <a:lumMod val="50000"/>
                      <a:alpha val="40000"/>
                    </a:schemeClr>
                  </a:outerShdw>
                </a:effectLst>
                <a:latin typeface="Google Sans"/>
              </a:rPr>
              <a:t>An algorithm is a step-by-step procedure for solving a problem or accomplishing a goal. It can also be defined as a sequence of instructions that a computer must perform to solve a problem. Algorithms can instruct a computer how to perform a calculation, process data, or make a decision.</a:t>
            </a:r>
          </a:p>
          <a:p>
            <a:pPr marL="285750" indent="-285750">
              <a:buFont typeface="Wingdings" panose="05000000000000000000" pitchFamily="2" charset="2"/>
              <a:buChar char="q"/>
            </a:pPr>
            <a:r>
              <a:rPr lang="en-US" b="1" i="0" dirty="0">
                <a:ln/>
                <a:solidFill>
                  <a:schemeClr val="tx1">
                    <a:lumMod val="95000"/>
                    <a:lumOff val="5000"/>
                  </a:schemeClr>
                </a:solidFill>
                <a:effectLst>
                  <a:outerShdw blurRad="38100" dist="19050" dir="2700000" algn="tl" rotWithShape="0">
                    <a:schemeClr val="dk1">
                      <a:lumMod val="50000"/>
                      <a:alpha val="40000"/>
                    </a:schemeClr>
                  </a:outerShdw>
                </a:effectLst>
                <a:latin typeface="Arial" panose="020B0604020202020204" pitchFamily="34" charset="0"/>
              </a:rPr>
              <a:t>Algorithms are widely used throughout all areas of IT. In mathematics, computer programming and computer science, an algorithm usually refers to a small procedure that solves a recurrent problem. Algorithms are also used as specifications for performing data processing and play a major role in automated systems.</a:t>
            </a:r>
            <a:endParaRPr lang="en-IN" b="1" dirty="0">
              <a:ln/>
              <a:solidFill>
                <a:schemeClr val="tx1">
                  <a:lumMod val="95000"/>
                  <a:lumOff val="5000"/>
                </a:schemeClr>
              </a:solidFill>
              <a:effectLst>
                <a:outerShdw blurRad="38100" dist="19050" dir="2700000" algn="tl" rotWithShape="0">
                  <a:schemeClr val="dk1">
                    <a:lumMod val="50000"/>
                    <a:alpha val="40000"/>
                  </a:schemeClr>
                </a:outerShdw>
              </a:effectLst>
            </a:endParaRPr>
          </a:p>
        </p:txBody>
      </p:sp>
      <p:pic>
        <p:nvPicPr>
          <p:cNvPr id="5" name="Picture 4">
            <a:extLst>
              <a:ext uri="{FF2B5EF4-FFF2-40B4-BE49-F238E27FC236}">
                <a16:creationId xmlns:a16="http://schemas.microsoft.com/office/drawing/2014/main" id="{91D8543C-8106-C75C-2277-E49F9FB6E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7033" y="1977603"/>
            <a:ext cx="3516148" cy="3471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909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D19D9-68CB-88A3-D33A-840CD2732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45" y="281085"/>
            <a:ext cx="9753600" cy="5829300"/>
          </a:xfrm>
          <a:prstGeom prst="rect">
            <a:avLst/>
          </a:prstGeom>
          <a:ln>
            <a:noFill/>
          </a:ln>
          <a:effectLst>
            <a:softEdge rad="112500"/>
          </a:effectLst>
        </p:spPr>
      </p:pic>
    </p:spTree>
    <p:extLst>
      <p:ext uri="{BB962C8B-B14F-4D97-AF65-F5344CB8AC3E}">
        <p14:creationId xmlns:p14="http://schemas.microsoft.com/office/powerpoint/2010/main" val="33480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C015B-D884-FF25-E142-7DAC24D0EE67}"/>
              </a:ext>
            </a:extLst>
          </p:cNvPr>
          <p:cNvSpPr txBox="1"/>
          <p:nvPr/>
        </p:nvSpPr>
        <p:spPr>
          <a:xfrm>
            <a:off x="2634343" y="345232"/>
            <a:ext cx="6923314" cy="120032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CHARACTERISTICS OF AN ALGORITHM</a:t>
            </a:r>
            <a:endParaRPr lang="en-IN" sz="36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4" name="TextBox 3">
            <a:extLst>
              <a:ext uri="{FF2B5EF4-FFF2-40B4-BE49-F238E27FC236}">
                <a16:creationId xmlns:a16="http://schemas.microsoft.com/office/drawing/2014/main" id="{291C3CF6-B10D-BB00-1EA1-DFD8C899BE36}"/>
              </a:ext>
            </a:extLst>
          </p:cNvPr>
          <p:cNvSpPr txBox="1"/>
          <p:nvPr/>
        </p:nvSpPr>
        <p:spPr>
          <a:xfrm>
            <a:off x="1110342" y="1711454"/>
            <a:ext cx="9806473" cy="4801314"/>
          </a:xfrm>
          <a:prstGeom prst="rect">
            <a:avLst/>
          </a:prstGeom>
          <a:noFill/>
        </p:spPr>
        <p:txBody>
          <a:bodyPr wrap="square" rtlCol="0">
            <a:spAutoFit/>
          </a:bodyPr>
          <a:lstStyle/>
          <a:p>
            <a:pPr marL="285750" indent="-285750">
              <a:buFont typeface="Arial" panose="020B0604020202020204" pitchFamily="34" charset="0"/>
              <a:buChar char="•"/>
            </a:pPr>
            <a:r>
              <a:rPr lang="en-IN" b="1" u="sng" dirty="0">
                <a:solidFill>
                  <a:srgbClr val="242424"/>
                </a:solidFill>
                <a:effectLst/>
                <a:latin typeface="sohne"/>
              </a:rPr>
              <a:t>Input specified</a:t>
            </a:r>
            <a:r>
              <a:rPr lang="en-IN" b="1" i="1" dirty="0">
                <a:solidFill>
                  <a:srgbClr val="242424"/>
                </a:solidFill>
                <a:effectLst/>
                <a:latin typeface="sohne"/>
              </a:rPr>
              <a:t>: </a:t>
            </a:r>
            <a:r>
              <a:rPr lang="en-US" b="0" i="0" dirty="0">
                <a:solidFill>
                  <a:srgbClr val="242424"/>
                </a:solidFill>
                <a:effectLst/>
                <a:latin typeface="source-serif-pro"/>
              </a:rPr>
              <a:t>The </a:t>
            </a:r>
            <a:r>
              <a:rPr lang="en-US" b="1" i="0" dirty="0">
                <a:solidFill>
                  <a:srgbClr val="242424"/>
                </a:solidFill>
                <a:effectLst/>
                <a:latin typeface="source-serif-pro"/>
              </a:rPr>
              <a:t>input </a:t>
            </a:r>
            <a:r>
              <a:rPr lang="en-US" b="0" i="0" dirty="0">
                <a:solidFill>
                  <a:srgbClr val="242424"/>
                </a:solidFill>
                <a:effectLst/>
                <a:latin typeface="source-serif-pro"/>
              </a:rPr>
              <a:t>is the data to be transformed during the computation to produce the output. An algorithm should have 0 or more well-defined inputs.</a:t>
            </a:r>
          </a:p>
          <a:p>
            <a:pPr marL="285750" indent="-285750">
              <a:buFont typeface="Arial" panose="020B0604020202020204" pitchFamily="34" charset="0"/>
              <a:buChar char="•"/>
            </a:pPr>
            <a:r>
              <a:rPr lang="en-IN" b="1" i="0" u="sng" dirty="0">
                <a:solidFill>
                  <a:srgbClr val="242424"/>
                </a:solidFill>
                <a:effectLst/>
                <a:latin typeface="sohne"/>
              </a:rPr>
              <a:t>Output specified</a:t>
            </a:r>
            <a:r>
              <a:rPr lang="en-IN" b="1" i="0" dirty="0">
                <a:solidFill>
                  <a:srgbClr val="242424"/>
                </a:solidFill>
                <a:effectLst/>
                <a:latin typeface="sohne"/>
              </a:rPr>
              <a:t>: </a:t>
            </a:r>
            <a:r>
              <a:rPr lang="en-US" b="0" i="0" dirty="0">
                <a:solidFill>
                  <a:srgbClr val="242424"/>
                </a:solidFill>
                <a:effectLst/>
                <a:latin typeface="source-serif-pro"/>
              </a:rPr>
              <a:t>The output is the data resulting from the computation (your intended result). An algorithm should have 1 or more well-defined outputs, and should match the desired output.</a:t>
            </a:r>
          </a:p>
          <a:p>
            <a:pPr marL="285750" indent="-285750">
              <a:buFont typeface="Arial" panose="020B0604020202020204" pitchFamily="34" charset="0"/>
              <a:buChar char="•"/>
            </a:pPr>
            <a:r>
              <a:rPr lang="en-IN" b="1" i="0" u="sng" dirty="0">
                <a:solidFill>
                  <a:srgbClr val="242424"/>
                </a:solidFill>
                <a:effectLst/>
                <a:latin typeface="sohne"/>
              </a:rPr>
              <a:t>Definiteness</a:t>
            </a:r>
            <a:r>
              <a:rPr lang="en-IN" b="1" i="0" dirty="0">
                <a:solidFill>
                  <a:srgbClr val="242424"/>
                </a:solidFill>
                <a:effectLst/>
                <a:latin typeface="sohne"/>
              </a:rPr>
              <a:t>: </a:t>
            </a:r>
            <a:r>
              <a:rPr lang="en-US" b="0" i="0" dirty="0">
                <a:solidFill>
                  <a:srgbClr val="242424"/>
                </a:solidFill>
                <a:effectLst/>
                <a:latin typeface="source-serif-pro"/>
              </a:rPr>
              <a:t>Algorithms must specify every step and the order the steps must be taken in the process. Definiteness means specifying the sequence of operations for turning input into output. Algorithm should be clear and unambiguous.</a:t>
            </a:r>
            <a:endParaRPr lang="en-IN" b="1" i="0" dirty="0">
              <a:solidFill>
                <a:srgbClr val="242424"/>
              </a:solidFill>
              <a:effectLst/>
              <a:latin typeface="sohne"/>
            </a:endParaRPr>
          </a:p>
          <a:p>
            <a:pPr marL="285750" indent="-285750">
              <a:buFont typeface="Arial" panose="020B0604020202020204" pitchFamily="34" charset="0"/>
              <a:buChar char="•"/>
            </a:pPr>
            <a:r>
              <a:rPr lang="en-IN" b="1" i="0" u="sng" dirty="0">
                <a:solidFill>
                  <a:srgbClr val="242424"/>
                </a:solidFill>
                <a:effectLst/>
                <a:latin typeface="sohne"/>
              </a:rPr>
              <a:t>Effectiveness</a:t>
            </a:r>
            <a:r>
              <a:rPr lang="en-IN" b="1" i="0" dirty="0">
                <a:solidFill>
                  <a:srgbClr val="242424"/>
                </a:solidFill>
                <a:effectLst/>
                <a:latin typeface="sohne"/>
              </a:rPr>
              <a:t>: </a:t>
            </a:r>
            <a:r>
              <a:rPr lang="en-US" b="0" i="0" dirty="0">
                <a:solidFill>
                  <a:srgbClr val="242424"/>
                </a:solidFill>
                <a:effectLst/>
                <a:latin typeface="source-serif-pro"/>
              </a:rPr>
              <a:t>For an algorithm to be effective, it means that all those steps that are required to get to output must be feasible with the available resources. It should not contain any unnecessary and redundant steps which could make an algorithm ineffective.</a:t>
            </a:r>
            <a:endParaRPr lang="en-IN" b="1" i="0" dirty="0">
              <a:solidFill>
                <a:srgbClr val="242424"/>
              </a:solidFill>
              <a:effectLst/>
              <a:latin typeface="sohne"/>
            </a:endParaRPr>
          </a:p>
          <a:p>
            <a:pPr marL="285750" indent="-285750">
              <a:buFont typeface="Arial" panose="020B0604020202020204" pitchFamily="34" charset="0"/>
              <a:buChar char="•"/>
            </a:pPr>
            <a:r>
              <a:rPr lang="en-IN" b="1" i="0" u="sng" dirty="0">
                <a:solidFill>
                  <a:srgbClr val="242424"/>
                </a:solidFill>
                <a:effectLst/>
                <a:latin typeface="sohne"/>
              </a:rPr>
              <a:t>Finiteness</a:t>
            </a:r>
            <a:r>
              <a:rPr lang="en-IN" b="1" i="0" dirty="0">
                <a:solidFill>
                  <a:srgbClr val="242424"/>
                </a:solidFill>
                <a:effectLst/>
                <a:latin typeface="sohne"/>
              </a:rPr>
              <a:t>: </a:t>
            </a:r>
            <a:r>
              <a:rPr lang="en-US" b="0" i="0" dirty="0">
                <a:solidFill>
                  <a:srgbClr val="242424"/>
                </a:solidFill>
                <a:effectLst/>
                <a:latin typeface="source-serif-pro"/>
              </a:rPr>
              <a:t>The algorithm must stop, eventually. Stopping may mean that you get the expected output OR you get a response that no solution is possible. Algorithms must terminate after a finite number of steps. An algorithm should not be infinite and always terminate after definite number of steps.</a:t>
            </a:r>
            <a:endParaRPr lang="en-IN" b="1" i="0" dirty="0">
              <a:solidFill>
                <a:srgbClr val="242424"/>
              </a:solidFill>
              <a:effectLst/>
              <a:latin typeface="sohne"/>
            </a:endParaRPr>
          </a:p>
          <a:p>
            <a:pPr marL="285750" indent="-285750">
              <a:buFont typeface="Arial" panose="020B0604020202020204" pitchFamily="34" charset="0"/>
              <a:buChar char="•"/>
            </a:pPr>
            <a:r>
              <a:rPr lang="en-IN" b="1" i="0" u="sng" dirty="0">
                <a:solidFill>
                  <a:srgbClr val="242424"/>
                </a:solidFill>
                <a:effectLst/>
                <a:latin typeface="sohne"/>
              </a:rPr>
              <a:t>Independent</a:t>
            </a:r>
            <a:r>
              <a:rPr lang="en-IN" b="1" i="0" dirty="0">
                <a:solidFill>
                  <a:srgbClr val="242424"/>
                </a:solidFill>
                <a:effectLst/>
                <a:latin typeface="sohne"/>
              </a:rPr>
              <a:t>: </a:t>
            </a:r>
            <a:r>
              <a:rPr lang="en-US" b="0" i="0" dirty="0">
                <a:solidFill>
                  <a:srgbClr val="242424"/>
                </a:solidFill>
                <a:effectLst/>
                <a:latin typeface="source-serif-pro"/>
              </a:rPr>
              <a:t>An algorithm should have step-by-step directions, which should be independent of any programming code. It should be such that it could be run on any of the programming languages.</a:t>
            </a:r>
            <a:endParaRPr lang="en-IN" b="1" i="0" dirty="0">
              <a:solidFill>
                <a:srgbClr val="242424"/>
              </a:solidFill>
              <a:effectLst/>
              <a:latin typeface="sohne"/>
            </a:endParaRPr>
          </a:p>
          <a:p>
            <a:endParaRPr lang="en-IN" dirty="0"/>
          </a:p>
        </p:txBody>
      </p:sp>
    </p:spTree>
    <p:extLst>
      <p:ext uri="{BB962C8B-B14F-4D97-AF65-F5344CB8AC3E}">
        <p14:creationId xmlns:p14="http://schemas.microsoft.com/office/powerpoint/2010/main" val="10008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DCFC0-DD60-994E-34A1-8EC284E26280}"/>
              </a:ext>
            </a:extLst>
          </p:cNvPr>
          <p:cNvSpPr txBox="1"/>
          <p:nvPr/>
        </p:nvSpPr>
        <p:spPr>
          <a:xfrm>
            <a:off x="2093167" y="503853"/>
            <a:ext cx="8005665" cy="110799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6600" u="sng" dirty="0"/>
              <a:t>TIME COMPLEXITY</a:t>
            </a:r>
            <a:endParaRPr lang="en-IN" sz="6600" u="sng" dirty="0"/>
          </a:p>
        </p:txBody>
      </p:sp>
      <p:sp>
        <p:nvSpPr>
          <p:cNvPr id="3" name="TextBox 2">
            <a:extLst>
              <a:ext uri="{FF2B5EF4-FFF2-40B4-BE49-F238E27FC236}">
                <a16:creationId xmlns:a16="http://schemas.microsoft.com/office/drawing/2014/main" id="{4696403F-18C2-DFDF-B202-E4D0C9632CE9}"/>
              </a:ext>
            </a:extLst>
          </p:cNvPr>
          <p:cNvSpPr txBox="1"/>
          <p:nvPr/>
        </p:nvSpPr>
        <p:spPr>
          <a:xfrm>
            <a:off x="1048138" y="1960335"/>
            <a:ext cx="5595258" cy="1600438"/>
          </a:xfrm>
          <a:prstGeom prst="rect">
            <a:avLst/>
          </a:prstGeom>
          <a:noFill/>
        </p:spPr>
        <p:txBody>
          <a:bodyPr wrap="square" rtlCol="0">
            <a:spAutoFit/>
          </a:bodyPr>
          <a:lstStyle/>
          <a:p>
            <a:r>
              <a:rPr lang="en-US" b="1" i="1" u="sng" dirty="0"/>
              <a:t>DEFINATION:</a:t>
            </a:r>
          </a:p>
          <a:p>
            <a:r>
              <a:rPr lang="en-US" sz="2000" b="0" i="1" dirty="0">
                <a:solidFill>
                  <a:schemeClr val="tx1">
                    <a:lumMod val="95000"/>
                    <a:lumOff val="5000"/>
                  </a:schemeClr>
                </a:solidFill>
                <a:effectLst/>
                <a:latin typeface="Google Sans"/>
              </a:rPr>
              <a:t>In theoretical computer science, the time complexity is the computational complexity that describes the amount of computer time it takes to run an algorithm.</a:t>
            </a:r>
            <a:endParaRPr lang="en-IN" sz="2000" i="1" dirty="0">
              <a:solidFill>
                <a:schemeClr val="tx1">
                  <a:lumMod val="95000"/>
                  <a:lumOff val="5000"/>
                </a:schemeClr>
              </a:solidFill>
            </a:endParaRPr>
          </a:p>
        </p:txBody>
      </p:sp>
      <p:pic>
        <p:nvPicPr>
          <p:cNvPr id="13" name="Picture 12">
            <a:extLst>
              <a:ext uri="{FF2B5EF4-FFF2-40B4-BE49-F238E27FC236}">
                <a16:creationId xmlns:a16="http://schemas.microsoft.com/office/drawing/2014/main" id="{29EE5A45-F13B-0272-88BA-819FC0218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791" y="2142850"/>
            <a:ext cx="3953071" cy="28358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TextBox 13">
            <a:extLst>
              <a:ext uri="{FF2B5EF4-FFF2-40B4-BE49-F238E27FC236}">
                <a16:creationId xmlns:a16="http://schemas.microsoft.com/office/drawing/2014/main" id="{F56CA28A-F1A5-19DC-E466-7E2586003A0E}"/>
              </a:ext>
            </a:extLst>
          </p:cNvPr>
          <p:cNvSpPr txBox="1"/>
          <p:nvPr/>
        </p:nvSpPr>
        <p:spPr>
          <a:xfrm>
            <a:off x="1048138" y="3760237"/>
            <a:ext cx="5486400" cy="1483567"/>
          </a:xfrm>
          <a:prstGeom prst="rect">
            <a:avLst/>
          </a:prstGeom>
          <a:noFill/>
        </p:spPr>
        <p:txBody>
          <a:bodyPr wrap="square" rtlCol="0">
            <a:spAutoFit/>
          </a:bodyPr>
          <a:lstStyle/>
          <a:p>
            <a:r>
              <a:rPr lang="en-US" b="0" i="0" dirty="0">
                <a:solidFill>
                  <a:schemeClr val="tx1">
                    <a:lumMod val="95000"/>
                    <a:lumOff val="5000"/>
                  </a:schemeClr>
                </a:solidFill>
                <a:effectLst/>
                <a:latin typeface="Google Sans"/>
              </a:rPr>
              <a:t>The time complexity of an algorithm is the amount of time it takes for each statement to complete. As a result, it is highly dependent on the size of the processed data. It also aids in defining an algorithm's effectiveness and evaluating its performance.</a:t>
            </a:r>
            <a:endParaRPr lang="en-IN" dirty="0">
              <a:solidFill>
                <a:schemeClr val="tx1">
                  <a:lumMod val="95000"/>
                  <a:lumOff val="5000"/>
                </a:schemeClr>
              </a:solidFill>
            </a:endParaRPr>
          </a:p>
        </p:txBody>
      </p:sp>
    </p:spTree>
    <p:extLst>
      <p:ext uri="{BB962C8B-B14F-4D97-AF65-F5344CB8AC3E}">
        <p14:creationId xmlns:p14="http://schemas.microsoft.com/office/powerpoint/2010/main" val="236924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CCDC0D8-1212-0FA1-75D8-93F448CD2C0B}"/>
              </a:ext>
            </a:extLst>
          </p:cNvPr>
          <p:cNvGraphicFramePr>
            <a:graphicFrameLocks noGrp="1"/>
          </p:cNvGraphicFramePr>
          <p:nvPr>
            <p:extLst>
              <p:ext uri="{D42A27DB-BD31-4B8C-83A1-F6EECF244321}">
                <p14:modId xmlns:p14="http://schemas.microsoft.com/office/powerpoint/2010/main" val="2237171314"/>
              </p:ext>
            </p:extLst>
          </p:nvPr>
        </p:nvGraphicFramePr>
        <p:xfrm>
          <a:off x="959498" y="307910"/>
          <a:ext cx="10273004" cy="5873423"/>
        </p:xfrm>
        <a:graphic>
          <a:graphicData uri="http://schemas.openxmlformats.org/drawingml/2006/table">
            <a:tbl>
              <a:tblPr>
                <a:tableStyleId>{E269D01E-BC32-4049-B463-5C60D7B0CCD2}</a:tableStyleId>
              </a:tblPr>
              <a:tblGrid>
                <a:gridCol w="5130067">
                  <a:extLst>
                    <a:ext uri="{9D8B030D-6E8A-4147-A177-3AD203B41FA5}">
                      <a16:colId xmlns:a16="http://schemas.microsoft.com/office/drawing/2014/main" val="1390370403"/>
                    </a:ext>
                  </a:extLst>
                </a:gridCol>
                <a:gridCol w="5142937">
                  <a:extLst>
                    <a:ext uri="{9D8B030D-6E8A-4147-A177-3AD203B41FA5}">
                      <a16:colId xmlns:a16="http://schemas.microsoft.com/office/drawing/2014/main" val="3126140973"/>
                    </a:ext>
                  </a:extLst>
                </a:gridCol>
              </a:tblGrid>
              <a:tr h="245910">
                <a:tc>
                  <a:txBody>
                    <a:bodyPr/>
                    <a:lstStyle/>
                    <a:p>
                      <a:pPr marL="0" indent="0" algn="ctr" fontAlgn="t">
                        <a:buFont typeface="Arial" panose="020B0604020202020204" pitchFamily="34" charset="0"/>
                        <a:buNone/>
                      </a:pPr>
                      <a:r>
                        <a:rPr lang="en-IN" sz="3200" b="1" dirty="0">
                          <a:effectLst/>
                        </a:rPr>
                        <a:t>Recursion ALGO</a:t>
                      </a:r>
                      <a:endParaRPr lang="en-IN" sz="3200" b="1" dirty="0">
                        <a:effectLst/>
                        <a:latin typeface="inherit"/>
                      </a:endParaRPr>
                    </a:p>
                  </a:txBody>
                  <a:tcPr marL="27459" marR="27459" marT="27459" marB="27459"/>
                </a:tc>
                <a:tc>
                  <a:txBody>
                    <a:bodyPr/>
                    <a:lstStyle/>
                    <a:p>
                      <a:pPr marL="0" indent="0" algn="ctr" fontAlgn="t">
                        <a:buFont typeface="Arial" panose="020B0604020202020204" pitchFamily="34" charset="0"/>
                        <a:buNone/>
                      </a:pPr>
                      <a:r>
                        <a:rPr lang="en-IN" sz="3200" b="1" dirty="0">
                          <a:effectLst/>
                        </a:rPr>
                        <a:t>Iteration ALGO</a:t>
                      </a:r>
                      <a:endParaRPr lang="en-IN" sz="1800" b="1" dirty="0">
                        <a:effectLst/>
                        <a:latin typeface="inherit"/>
                      </a:endParaRPr>
                    </a:p>
                  </a:txBody>
                  <a:tcPr marL="27459" marR="27459" marT="27459" marB="27459"/>
                </a:tc>
                <a:extLst>
                  <a:ext uri="{0D108BD9-81ED-4DB2-BD59-A6C34878D82A}">
                    <a16:rowId xmlns:a16="http://schemas.microsoft.com/office/drawing/2014/main" val="434127952"/>
                  </a:ext>
                </a:extLst>
              </a:tr>
              <a:tr h="416155">
                <a:tc>
                  <a:txBody>
                    <a:bodyPr/>
                    <a:lstStyle/>
                    <a:p>
                      <a:pPr marL="285750" indent="-285750" algn="l" fontAlgn="t">
                        <a:buFont typeface="Arial" panose="020B0604020202020204" pitchFamily="34" charset="0"/>
                        <a:buChar char="•"/>
                      </a:pPr>
                      <a:r>
                        <a:rPr lang="en-US" sz="1800" dirty="0">
                          <a:effectLst/>
                        </a:rPr>
                        <a:t>Recursion uses the selection structure.</a:t>
                      </a:r>
                      <a:endParaRPr lang="en-US" sz="1800" dirty="0">
                        <a:effectLst/>
                        <a:latin typeface="inherit"/>
                      </a:endParaRPr>
                    </a:p>
                  </a:txBody>
                  <a:tcPr marL="27459" marR="27459" marT="27459" marB="27459"/>
                </a:tc>
                <a:tc>
                  <a:txBody>
                    <a:bodyPr/>
                    <a:lstStyle/>
                    <a:p>
                      <a:pPr marL="285750" indent="-285750" algn="l" fontAlgn="t">
                        <a:buFont typeface="Arial" panose="020B0604020202020204" pitchFamily="34" charset="0"/>
                        <a:buChar char="•"/>
                      </a:pPr>
                      <a:r>
                        <a:rPr lang="en-US" sz="1800" dirty="0">
                          <a:effectLst/>
                        </a:rPr>
                        <a:t>Iteration uses the repetition structure.</a:t>
                      </a:r>
                      <a:endParaRPr lang="en-US" sz="1800" dirty="0">
                        <a:effectLst/>
                        <a:latin typeface="inherit"/>
                      </a:endParaRPr>
                    </a:p>
                  </a:txBody>
                  <a:tcPr marL="27459" marR="27459" marT="27459" marB="27459"/>
                </a:tc>
                <a:extLst>
                  <a:ext uri="{0D108BD9-81ED-4DB2-BD59-A6C34878D82A}">
                    <a16:rowId xmlns:a16="http://schemas.microsoft.com/office/drawing/2014/main" val="1318820511"/>
                  </a:ext>
                </a:extLst>
              </a:tr>
              <a:tr h="1778113">
                <a:tc>
                  <a:txBody>
                    <a:bodyPr/>
                    <a:lstStyle/>
                    <a:p>
                      <a:pPr marL="285750" indent="-285750" algn="l" fontAlgn="t">
                        <a:buFont typeface="Arial" panose="020B0604020202020204" pitchFamily="34" charset="0"/>
                        <a:buChar char="•"/>
                      </a:pPr>
                      <a:r>
                        <a:rPr lang="en-US" sz="1800" dirty="0">
                          <a:effectLst/>
                        </a:rPr>
                        <a:t>Infinite recursion occurs if the step in recursion doesn't reduce the problem to a smaller problem. It also becomes infinite recursion if it doesn't convert on a specific condition. This specific condition is known as the base case.</a:t>
                      </a:r>
                      <a:endParaRPr lang="en-US" sz="1800" dirty="0">
                        <a:effectLst/>
                        <a:latin typeface="inherit"/>
                      </a:endParaRPr>
                    </a:p>
                  </a:txBody>
                  <a:tcPr marL="27459" marR="27459" marT="27459" marB="27459"/>
                </a:tc>
                <a:tc>
                  <a:txBody>
                    <a:bodyPr/>
                    <a:lstStyle/>
                    <a:p>
                      <a:pPr marL="285750" indent="-285750" algn="l" fontAlgn="t">
                        <a:buFont typeface="Arial" panose="020B0604020202020204" pitchFamily="34" charset="0"/>
                        <a:buChar char="•"/>
                      </a:pPr>
                      <a:r>
                        <a:rPr lang="en-US" sz="1800">
                          <a:effectLst/>
                        </a:rPr>
                        <a:t>An infinite loop occurs when the condition in the loop doesn't become False ever.</a:t>
                      </a:r>
                      <a:endParaRPr lang="en-US" sz="1800">
                        <a:effectLst/>
                        <a:latin typeface="inherit"/>
                      </a:endParaRPr>
                    </a:p>
                  </a:txBody>
                  <a:tcPr marL="27459" marR="27459" marT="27459" marB="27459"/>
                </a:tc>
                <a:extLst>
                  <a:ext uri="{0D108BD9-81ED-4DB2-BD59-A6C34878D82A}">
                    <a16:rowId xmlns:a16="http://schemas.microsoft.com/office/drawing/2014/main" val="3520586791"/>
                  </a:ext>
                </a:extLst>
              </a:tr>
              <a:tr h="756643">
                <a:tc>
                  <a:txBody>
                    <a:bodyPr/>
                    <a:lstStyle/>
                    <a:p>
                      <a:pPr marL="285750" indent="-285750" algn="l" fontAlgn="t">
                        <a:buFont typeface="Arial" panose="020B0604020202020204" pitchFamily="34" charset="0"/>
                        <a:buChar char="•"/>
                      </a:pPr>
                      <a:r>
                        <a:rPr lang="en-US" sz="1800">
                          <a:effectLst/>
                        </a:rPr>
                        <a:t>The system crashes when infinite recursion is encountered.</a:t>
                      </a:r>
                      <a:endParaRPr lang="en-US" sz="1800">
                        <a:effectLst/>
                        <a:latin typeface="inherit"/>
                      </a:endParaRPr>
                    </a:p>
                  </a:txBody>
                  <a:tcPr marL="27459" marR="27459" marT="27459" marB="27459"/>
                </a:tc>
                <a:tc>
                  <a:txBody>
                    <a:bodyPr/>
                    <a:lstStyle/>
                    <a:p>
                      <a:pPr marL="285750" indent="-285750" algn="l" fontAlgn="t">
                        <a:buFont typeface="Arial" panose="020B0604020202020204" pitchFamily="34" charset="0"/>
                        <a:buChar char="•"/>
                      </a:pPr>
                      <a:r>
                        <a:rPr lang="en-US" sz="1800">
                          <a:effectLst/>
                        </a:rPr>
                        <a:t>Iteration uses the CPU cycles again and again when an infinite loop occurs.</a:t>
                      </a:r>
                      <a:endParaRPr lang="en-US" sz="1800">
                        <a:effectLst/>
                        <a:latin typeface="inherit"/>
                      </a:endParaRPr>
                    </a:p>
                  </a:txBody>
                  <a:tcPr marL="27459" marR="27459" marT="27459" marB="27459"/>
                </a:tc>
                <a:extLst>
                  <a:ext uri="{0D108BD9-81ED-4DB2-BD59-A6C34878D82A}">
                    <a16:rowId xmlns:a16="http://schemas.microsoft.com/office/drawing/2014/main" val="2275564858"/>
                  </a:ext>
                </a:extLst>
              </a:tr>
              <a:tr h="586400">
                <a:tc>
                  <a:txBody>
                    <a:bodyPr/>
                    <a:lstStyle/>
                    <a:p>
                      <a:pPr marL="285750" indent="-285750" algn="l" fontAlgn="t">
                        <a:buFont typeface="Arial" panose="020B0604020202020204" pitchFamily="34" charset="0"/>
                        <a:buChar char="•"/>
                      </a:pPr>
                      <a:r>
                        <a:rPr lang="en-US" sz="1800">
                          <a:effectLst/>
                        </a:rPr>
                        <a:t>Recursion terminates when the base case is met.</a:t>
                      </a:r>
                      <a:endParaRPr lang="en-US" sz="1800">
                        <a:effectLst/>
                        <a:latin typeface="inherit"/>
                      </a:endParaRPr>
                    </a:p>
                  </a:txBody>
                  <a:tcPr marL="27459" marR="27459" marT="27459" marB="27459"/>
                </a:tc>
                <a:tc>
                  <a:txBody>
                    <a:bodyPr/>
                    <a:lstStyle/>
                    <a:p>
                      <a:pPr marL="285750" indent="-285750" algn="l" fontAlgn="t">
                        <a:buFont typeface="Arial" panose="020B0604020202020204" pitchFamily="34" charset="0"/>
                        <a:buChar char="•"/>
                      </a:pPr>
                      <a:r>
                        <a:rPr lang="en-US" sz="1800">
                          <a:effectLst/>
                        </a:rPr>
                        <a:t>Iteration terminates when the condition in the loop fails.</a:t>
                      </a:r>
                      <a:endParaRPr lang="en-US" sz="1800">
                        <a:effectLst/>
                        <a:latin typeface="inherit"/>
                      </a:endParaRPr>
                    </a:p>
                  </a:txBody>
                  <a:tcPr marL="27459" marR="27459" marT="27459" marB="27459"/>
                </a:tc>
                <a:extLst>
                  <a:ext uri="{0D108BD9-81ED-4DB2-BD59-A6C34878D82A}">
                    <a16:rowId xmlns:a16="http://schemas.microsoft.com/office/drawing/2014/main" val="2471662217"/>
                  </a:ext>
                </a:extLst>
              </a:tr>
              <a:tr h="756643">
                <a:tc>
                  <a:txBody>
                    <a:bodyPr/>
                    <a:lstStyle/>
                    <a:p>
                      <a:pPr marL="285750" indent="-285750" algn="l" fontAlgn="t">
                        <a:buFont typeface="Arial" panose="020B0604020202020204" pitchFamily="34" charset="0"/>
                        <a:buChar char="•"/>
                      </a:pPr>
                      <a:r>
                        <a:rPr lang="en-US" sz="1800">
                          <a:effectLst/>
                        </a:rPr>
                        <a:t>Recursion is slower than iteration since it has the overhead of maintaining and updating the stack.</a:t>
                      </a:r>
                      <a:endParaRPr lang="en-US" sz="1800">
                        <a:effectLst/>
                        <a:latin typeface="inherit"/>
                      </a:endParaRPr>
                    </a:p>
                  </a:txBody>
                  <a:tcPr marL="27459" marR="27459" marT="27459" marB="27459"/>
                </a:tc>
                <a:tc>
                  <a:txBody>
                    <a:bodyPr/>
                    <a:lstStyle/>
                    <a:p>
                      <a:pPr marL="285750" indent="-285750" algn="l" fontAlgn="t">
                        <a:buFont typeface="Arial" panose="020B0604020202020204" pitchFamily="34" charset="0"/>
                        <a:buChar char="•"/>
                      </a:pPr>
                      <a:r>
                        <a:rPr lang="en-US" sz="1800">
                          <a:effectLst/>
                        </a:rPr>
                        <a:t>Iteration is quick in comparison to recursion. It doesn't utilize the stack.</a:t>
                      </a:r>
                      <a:endParaRPr lang="en-US" sz="1800">
                        <a:effectLst/>
                        <a:latin typeface="inherit"/>
                      </a:endParaRPr>
                    </a:p>
                  </a:txBody>
                  <a:tcPr marL="27459" marR="27459" marT="27459" marB="27459"/>
                </a:tc>
                <a:extLst>
                  <a:ext uri="{0D108BD9-81ED-4DB2-BD59-A6C34878D82A}">
                    <a16:rowId xmlns:a16="http://schemas.microsoft.com/office/drawing/2014/main" val="3646637141"/>
                  </a:ext>
                </a:extLst>
              </a:tr>
              <a:tr h="586400">
                <a:tc>
                  <a:txBody>
                    <a:bodyPr/>
                    <a:lstStyle/>
                    <a:p>
                      <a:pPr marL="285750" indent="-285750" algn="l" fontAlgn="t">
                        <a:buFont typeface="Arial" panose="020B0604020202020204" pitchFamily="34" charset="0"/>
                        <a:buChar char="•"/>
                      </a:pPr>
                      <a:r>
                        <a:rPr lang="en-US" sz="1800">
                          <a:effectLst/>
                        </a:rPr>
                        <a:t>Recursion uses more memory in comparison to iteration.</a:t>
                      </a:r>
                      <a:endParaRPr lang="en-US" sz="1800">
                        <a:effectLst/>
                        <a:latin typeface="inherit"/>
                      </a:endParaRPr>
                    </a:p>
                  </a:txBody>
                  <a:tcPr marL="27459" marR="27459" marT="27459" marB="27459"/>
                </a:tc>
                <a:tc>
                  <a:txBody>
                    <a:bodyPr/>
                    <a:lstStyle/>
                    <a:p>
                      <a:pPr marL="285750" indent="-285750" algn="l" fontAlgn="t">
                        <a:buFont typeface="Arial" panose="020B0604020202020204" pitchFamily="34" charset="0"/>
                        <a:buChar char="•"/>
                      </a:pPr>
                      <a:r>
                        <a:rPr lang="en-US" sz="1800">
                          <a:effectLst/>
                        </a:rPr>
                        <a:t>Iteration uses less memory in comparison to recursion.</a:t>
                      </a:r>
                      <a:endParaRPr lang="en-US" sz="1800">
                        <a:effectLst/>
                        <a:latin typeface="inherit"/>
                      </a:endParaRPr>
                    </a:p>
                  </a:txBody>
                  <a:tcPr marL="27459" marR="27459" marT="27459" marB="27459"/>
                </a:tc>
                <a:extLst>
                  <a:ext uri="{0D108BD9-81ED-4DB2-BD59-A6C34878D82A}">
                    <a16:rowId xmlns:a16="http://schemas.microsoft.com/office/drawing/2014/main" val="2039127714"/>
                  </a:ext>
                </a:extLst>
              </a:tr>
              <a:tr h="416155">
                <a:tc>
                  <a:txBody>
                    <a:bodyPr/>
                    <a:lstStyle/>
                    <a:p>
                      <a:pPr marL="285750" indent="-285750" algn="l" fontAlgn="t">
                        <a:buFont typeface="Arial" panose="020B0604020202020204" pitchFamily="34" charset="0"/>
                        <a:buChar char="•"/>
                      </a:pPr>
                      <a:r>
                        <a:rPr lang="en-US" sz="1800">
                          <a:effectLst/>
                        </a:rPr>
                        <a:t>Recursion reduces the size of the code.</a:t>
                      </a:r>
                      <a:endParaRPr lang="en-US" sz="1800">
                        <a:effectLst/>
                        <a:latin typeface="inherit"/>
                      </a:endParaRPr>
                    </a:p>
                  </a:txBody>
                  <a:tcPr marL="27459" marR="27459" marT="27459" marB="27459"/>
                </a:tc>
                <a:tc>
                  <a:txBody>
                    <a:bodyPr/>
                    <a:lstStyle/>
                    <a:p>
                      <a:pPr marL="285750" indent="-285750" algn="l" fontAlgn="t">
                        <a:buFont typeface="Arial" panose="020B0604020202020204" pitchFamily="34" charset="0"/>
                        <a:buChar char="•"/>
                      </a:pPr>
                      <a:r>
                        <a:rPr lang="en-US" sz="1800" dirty="0">
                          <a:effectLst/>
                        </a:rPr>
                        <a:t>Iteration increases the size of the code.</a:t>
                      </a:r>
                      <a:endParaRPr lang="en-US" sz="1800" dirty="0">
                        <a:effectLst/>
                        <a:latin typeface="inherit"/>
                      </a:endParaRPr>
                    </a:p>
                  </a:txBody>
                  <a:tcPr marL="27459" marR="27459" marT="27459" marB="27459"/>
                </a:tc>
                <a:extLst>
                  <a:ext uri="{0D108BD9-81ED-4DB2-BD59-A6C34878D82A}">
                    <a16:rowId xmlns:a16="http://schemas.microsoft.com/office/drawing/2014/main" val="902217836"/>
                  </a:ext>
                </a:extLst>
              </a:tr>
            </a:tbl>
          </a:graphicData>
        </a:graphic>
      </p:graphicFrame>
    </p:spTree>
    <p:extLst>
      <p:ext uri="{BB962C8B-B14F-4D97-AF65-F5344CB8AC3E}">
        <p14:creationId xmlns:p14="http://schemas.microsoft.com/office/powerpoint/2010/main" val="342370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75ED-AB2E-530C-5593-66921FCCA546}"/>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8000" b="1" spc="0" dirty="0">
                <a:ln w="12700">
                  <a:solidFill>
                    <a:schemeClr val="accent5"/>
                  </a:solidFill>
                  <a:prstDash val="solid"/>
                </a:ln>
                <a:pattFill prst="ltDnDiag">
                  <a:fgClr>
                    <a:schemeClr val="accent5">
                      <a:lumMod val="60000"/>
                      <a:lumOff val="40000"/>
                    </a:schemeClr>
                  </a:fgClr>
                  <a:bgClr>
                    <a:schemeClr val="bg1"/>
                  </a:bgClr>
                </a:pattFill>
              </a:rPr>
              <a:t>ARRAYS</a:t>
            </a:r>
            <a:endParaRPr lang="en-IN" sz="8000" b="1" spc="0"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5" name="Content Placeholder 4">
            <a:extLst>
              <a:ext uri="{FF2B5EF4-FFF2-40B4-BE49-F238E27FC236}">
                <a16:creationId xmlns:a16="http://schemas.microsoft.com/office/drawing/2014/main" id="{A7FFF244-1B97-78D0-6409-966339395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9453" y="2135513"/>
            <a:ext cx="4440201" cy="3621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30B1CE39-330B-EBD3-364D-7ED06C305166}"/>
              </a:ext>
            </a:extLst>
          </p:cNvPr>
          <p:cNvSpPr txBox="1"/>
          <p:nvPr/>
        </p:nvSpPr>
        <p:spPr>
          <a:xfrm>
            <a:off x="1194318" y="2135513"/>
            <a:ext cx="4901682" cy="2308324"/>
          </a:xfrm>
          <a:prstGeom prst="rect">
            <a:avLst/>
          </a:prstGeom>
          <a:noFill/>
        </p:spPr>
        <p:txBody>
          <a:bodyPr wrap="square" rtlCol="0">
            <a:spAutoFit/>
          </a:bodyPr>
          <a:lstStyle/>
          <a:p>
            <a:pPr algn="ctr"/>
            <a:r>
              <a:rPr lang="en-US" sz="2400" b="1" i="0" dirty="0">
                <a:solidFill>
                  <a:schemeClr val="tx1">
                    <a:lumMod val="95000"/>
                    <a:lumOff val="5000"/>
                  </a:schemeClr>
                </a:solidFill>
                <a:effectLst/>
                <a:latin typeface="Cooper Black" panose="0208090404030B020404" pitchFamily="18" charset="0"/>
              </a:rPr>
              <a:t>An array is a linear data structure that collects elements of the same data type and stores them in contiguous and adjacent memory locations.</a:t>
            </a:r>
            <a:endParaRPr lang="en-IN" sz="2400" b="1" dirty="0">
              <a:solidFill>
                <a:schemeClr val="tx1">
                  <a:lumMod val="95000"/>
                  <a:lumOff val="5000"/>
                </a:schemeClr>
              </a:solidFill>
              <a:latin typeface="Cooper Black" panose="0208090404030B020404" pitchFamily="18" charset="0"/>
            </a:endParaRPr>
          </a:p>
        </p:txBody>
      </p:sp>
      <p:sp>
        <p:nvSpPr>
          <p:cNvPr id="7" name="TextBox 6">
            <a:extLst>
              <a:ext uri="{FF2B5EF4-FFF2-40B4-BE49-F238E27FC236}">
                <a16:creationId xmlns:a16="http://schemas.microsoft.com/office/drawing/2014/main" id="{74E4E428-EDD6-5033-1E61-FF778CAF3A13}"/>
              </a:ext>
            </a:extLst>
          </p:cNvPr>
          <p:cNvSpPr txBox="1"/>
          <p:nvPr/>
        </p:nvSpPr>
        <p:spPr>
          <a:xfrm>
            <a:off x="1567543" y="4721290"/>
            <a:ext cx="4637314" cy="923330"/>
          </a:xfrm>
          <a:prstGeom prst="rect">
            <a:avLst/>
          </a:prstGeom>
          <a:noFill/>
        </p:spPr>
        <p:txBody>
          <a:bodyPr wrap="square" rtlCol="0">
            <a:spAutoFit/>
          </a:bodyPr>
          <a:lstStyle/>
          <a:p>
            <a:r>
              <a:rPr lang="en-US" b="1" dirty="0">
                <a:latin typeface="Aptos Narrow" panose="020B0004020202020204" pitchFamily="34" charset="0"/>
              </a:rPr>
              <a:t>SYNTAX FOR CREATING AN ARRAY:</a:t>
            </a:r>
          </a:p>
          <a:p>
            <a:r>
              <a:rPr lang="en-US" b="1" u="sng" dirty="0">
                <a:latin typeface="Aptos Narrow" panose="020B0004020202020204" pitchFamily="34" charset="0"/>
              </a:rPr>
              <a:t>NUMPY</a:t>
            </a:r>
            <a:r>
              <a:rPr lang="en-US" b="1" dirty="0">
                <a:latin typeface="Aptos Narrow" panose="020B0004020202020204" pitchFamily="34" charset="0"/>
              </a:rPr>
              <a:t>: arr= np.array([“List”])</a:t>
            </a:r>
          </a:p>
          <a:p>
            <a:r>
              <a:rPr lang="en-US" b="1" u="sng" dirty="0">
                <a:latin typeface="Aptos Narrow" panose="020B0004020202020204" pitchFamily="34" charset="0"/>
              </a:rPr>
              <a:t>ARRAY</a:t>
            </a:r>
            <a:r>
              <a:rPr lang="en-US" b="1" dirty="0">
                <a:latin typeface="Aptos Narrow" panose="020B0004020202020204" pitchFamily="34" charset="0"/>
              </a:rPr>
              <a:t>: arr= </a:t>
            </a:r>
            <a:r>
              <a:rPr lang="en-US" b="1" i="0" dirty="0">
                <a:solidFill>
                  <a:schemeClr val="tx1">
                    <a:lumMod val="95000"/>
                    <a:lumOff val="5000"/>
                  </a:schemeClr>
                </a:solidFill>
                <a:effectLst/>
                <a:latin typeface="Aptos Narrow" panose="020B0004020202020204" pitchFamily="34" charset="0"/>
              </a:rPr>
              <a:t>array(data_type,value_list)</a:t>
            </a:r>
            <a:endParaRPr lang="en-US" b="1" dirty="0">
              <a:solidFill>
                <a:schemeClr val="tx1">
                  <a:lumMod val="95000"/>
                  <a:lumOff val="5000"/>
                </a:schemeClr>
              </a:solidFill>
              <a:latin typeface="Aptos Narrow" panose="020B0004020202020204" pitchFamily="34" charset="0"/>
            </a:endParaRPr>
          </a:p>
        </p:txBody>
      </p:sp>
    </p:spTree>
    <p:extLst>
      <p:ext uri="{BB962C8B-B14F-4D97-AF65-F5344CB8AC3E}">
        <p14:creationId xmlns:p14="http://schemas.microsoft.com/office/powerpoint/2010/main" val="340299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E22C-5E38-BC28-DE8D-C49E6830A7BF}"/>
              </a:ext>
            </a:extLst>
          </p:cNvPr>
          <p:cNvSpPr>
            <a:spLocks noGrp="1"/>
          </p:cNvSpPr>
          <p:nvPr>
            <p:ph type="title"/>
          </p:nvPr>
        </p:nvSpPr>
        <p:spPr>
          <a:xfrm>
            <a:off x="1038808" y="389240"/>
            <a:ext cx="10120604" cy="907715"/>
          </a:xfrm>
          <a:effectLst>
            <a:outerShdw blurRad="38100" dist="25400" dir="2700000" algn="br" rotWithShape="0">
              <a:srgbClr val="000000">
                <a:alpha val="60000"/>
              </a:srgbClr>
            </a:outerShdw>
            <a:softEdge rad="31750"/>
          </a:effectLst>
        </p:spPr>
        <p:style>
          <a:lnRef idx="1">
            <a:schemeClr val="accent4"/>
          </a:lnRef>
          <a:fillRef idx="3">
            <a:schemeClr val="accent4"/>
          </a:fillRef>
          <a:effectRef idx="2">
            <a:schemeClr val="accent4"/>
          </a:effectRef>
          <a:fontRef idx="minor">
            <a:schemeClr val="lt1"/>
          </a:fontRef>
        </p:style>
        <p:txBody>
          <a:bodyPr>
            <a:normAutofit/>
          </a:bodyPr>
          <a:lstStyle/>
          <a:p>
            <a:pPr algn="ctr"/>
            <a:r>
              <a:rPr lang="en-US" dirty="0"/>
              <a:t>ARRAY OPERATIONS</a:t>
            </a:r>
            <a:endParaRPr lang="en-IN" dirty="0"/>
          </a:p>
        </p:txBody>
      </p:sp>
      <p:graphicFrame>
        <p:nvGraphicFramePr>
          <p:cNvPr id="4" name="Content Placeholder 3">
            <a:extLst>
              <a:ext uri="{FF2B5EF4-FFF2-40B4-BE49-F238E27FC236}">
                <a16:creationId xmlns:a16="http://schemas.microsoft.com/office/drawing/2014/main" id="{727C18D0-2090-B630-FEEC-DE4CAFAAA119}"/>
              </a:ext>
            </a:extLst>
          </p:cNvPr>
          <p:cNvGraphicFramePr>
            <a:graphicFrameLocks noGrp="1"/>
          </p:cNvGraphicFramePr>
          <p:nvPr>
            <p:ph idx="1"/>
            <p:extLst>
              <p:ext uri="{D42A27DB-BD31-4B8C-83A1-F6EECF244321}">
                <p14:modId xmlns:p14="http://schemas.microsoft.com/office/powerpoint/2010/main" val="2509321784"/>
              </p:ext>
            </p:extLst>
          </p:nvPr>
        </p:nvGraphicFramePr>
        <p:xfrm>
          <a:off x="1670179" y="1759910"/>
          <a:ext cx="8851642" cy="4401642"/>
        </p:xfrm>
        <a:graphic>
          <a:graphicData uri="http://schemas.openxmlformats.org/drawingml/2006/table">
            <a:tbl>
              <a:tblPr/>
              <a:tblGrid>
                <a:gridCol w="4425821">
                  <a:extLst>
                    <a:ext uri="{9D8B030D-6E8A-4147-A177-3AD203B41FA5}">
                      <a16:colId xmlns:a16="http://schemas.microsoft.com/office/drawing/2014/main" val="18191690"/>
                    </a:ext>
                  </a:extLst>
                </a:gridCol>
                <a:gridCol w="4425821">
                  <a:extLst>
                    <a:ext uri="{9D8B030D-6E8A-4147-A177-3AD203B41FA5}">
                      <a16:colId xmlns:a16="http://schemas.microsoft.com/office/drawing/2014/main" val="524532139"/>
                    </a:ext>
                  </a:extLst>
                </a:gridCol>
              </a:tblGrid>
              <a:tr h="272749">
                <a:tc>
                  <a:txBody>
                    <a:bodyPr/>
                    <a:lstStyle/>
                    <a:p>
                      <a:pPr algn="l" fontAlgn="t"/>
                      <a:r>
                        <a:rPr lang="en-IN" sz="1600" dirty="0">
                          <a:effectLst/>
                          <a:hlinkClick r:id="rId2"/>
                        </a:rPr>
                        <a:t>append()</a:t>
                      </a:r>
                      <a:endParaRPr lang="en-IN" sz="1600" dirty="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rPr>
                        <a:t>Adds an element at the end of the list</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71598328"/>
                  </a:ext>
                </a:extLst>
              </a:tr>
              <a:tr h="272749">
                <a:tc>
                  <a:txBody>
                    <a:bodyPr/>
                    <a:lstStyle/>
                    <a:p>
                      <a:pPr algn="l" fontAlgn="t"/>
                      <a:r>
                        <a:rPr lang="en-IN" sz="1600">
                          <a:effectLst/>
                          <a:hlinkClick r:id="rId3"/>
                        </a:rPr>
                        <a:t>clear()</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Removes all the elements from the list</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09445656"/>
                  </a:ext>
                </a:extLst>
              </a:tr>
              <a:tr h="272749">
                <a:tc>
                  <a:txBody>
                    <a:bodyPr/>
                    <a:lstStyle/>
                    <a:p>
                      <a:pPr algn="l" fontAlgn="t"/>
                      <a:r>
                        <a:rPr lang="en-IN" sz="1600">
                          <a:effectLst/>
                          <a:hlinkClick r:id="rId4"/>
                        </a:rPr>
                        <a:t>copy()</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Returns a copy of the list</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82890134"/>
                  </a:ext>
                </a:extLst>
              </a:tr>
              <a:tr h="480283">
                <a:tc>
                  <a:txBody>
                    <a:bodyPr/>
                    <a:lstStyle/>
                    <a:p>
                      <a:pPr algn="l" fontAlgn="t"/>
                      <a:r>
                        <a:rPr lang="en-IN" sz="1600">
                          <a:effectLst/>
                          <a:hlinkClick r:id="rId5"/>
                        </a:rPr>
                        <a:t>count()</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Returns the number of elements with the specified value</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59369801"/>
                  </a:ext>
                </a:extLst>
              </a:tr>
              <a:tr h="480283">
                <a:tc>
                  <a:txBody>
                    <a:bodyPr/>
                    <a:lstStyle/>
                    <a:p>
                      <a:pPr algn="l" fontAlgn="t"/>
                      <a:r>
                        <a:rPr lang="en-IN" sz="1600">
                          <a:effectLst/>
                          <a:hlinkClick r:id="rId6"/>
                        </a:rPr>
                        <a:t>extend()</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Add the elements of a list (or any iterable), to the end of the current list</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81293777"/>
                  </a:ext>
                </a:extLst>
              </a:tr>
              <a:tr h="480283">
                <a:tc>
                  <a:txBody>
                    <a:bodyPr/>
                    <a:lstStyle/>
                    <a:p>
                      <a:pPr algn="l" fontAlgn="t"/>
                      <a:r>
                        <a:rPr lang="en-IN" sz="1600">
                          <a:effectLst/>
                          <a:hlinkClick r:id="rId7"/>
                        </a:rPr>
                        <a:t>index()</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Returns the index of the first element with the specified value</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6647422"/>
                  </a:ext>
                </a:extLst>
              </a:tr>
              <a:tr h="272749">
                <a:tc>
                  <a:txBody>
                    <a:bodyPr/>
                    <a:lstStyle/>
                    <a:p>
                      <a:pPr algn="l" fontAlgn="t"/>
                      <a:r>
                        <a:rPr lang="en-IN" sz="1600">
                          <a:effectLst/>
                          <a:hlinkClick r:id="rId8"/>
                        </a:rPr>
                        <a:t>insert()</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Adds an element at the specified position</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41853424"/>
                  </a:ext>
                </a:extLst>
              </a:tr>
              <a:tr h="272749">
                <a:tc>
                  <a:txBody>
                    <a:bodyPr/>
                    <a:lstStyle/>
                    <a:p>
                      <a:pPr algn="l" fontAlgn="t"/>
                      <a:r>
                        <a:rPr lang="en-IN" sz="1600">
                          <a:effectLst/>
                          <a:hlinkClick r:id="rId9"/>
                        </a:rPr>
                        <a:t>pop()</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Removes the element at the specified position</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30811699"/>
                  </a:ext>
                </a:extLst>
              </a:tr>
              <a:tr h="465482">
                <a:tc>
                  <a:txBody>
                    <a:bodyPr/>
                    <a:lstStyle/>
                    <a:p>
                      <a:pPr algn="l" fontAlgn="t"/>
                      <a:r>
                        <a:rPr lang="en-IN" sz="1600">
                          <a:effectLst/>
                          <a:hlinkClick r:id="rId10"/>
                        </a:rPr>
                        <a:t>remove()</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Removes the first item with the specified value</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12302632"/>
                  </a:ext>
                </a:extLst>
              </a:tr>
              <a:tr h="272749">
                <a:tc>
                  <a:txBody>
                    <a:bodyPr/>
                    <a:lstStyle/>
                    <a:p>
                      <a:pPr algn="l" fontAlgn="t"/>
                      <a:r>
                        <a:rPr lang="en-IN" sz="1600">
                          <a:effectLst/>
                          <a:hlinkClick r:id="rId11"/>
                        </a:rPr>
                        <a:t>reverse()</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Reverses the order of the list</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82479719"/>
                  </a:ext>
                </a:extLst>
              </a:tr>
              <a:tr h="272749">
                <a:tc>
                  <a:txBody>
                    <a:bodyPr/>
                    <a:lstStyle/>
                    <a:p>
                      <a:pPr algn="l" fontAlgn="t"/>
                      <a:r>
                        <a:rPr lang="en-IN" sz="1600">
                          <a:effectLst/>
                          <a:hlinkClick r:id="rId12"/>
                        </a:rPr>
                        <a:t>sort()</a:t>
                      </a:r>
                      <a:endParaRPr lang="en-IN" sz="1600">
                        <a:effectLst/>
                      </a:endParaRPr>
                    </a:p>
                  </a:txBody>
                  <a:tcPr marL="76623"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dirty="0">
                          <a:effectLst/>
                        </a:rPr>
                        <a:t>Sorts the list</a:t>
                      </a:r>
                    </a:p>
                  </a:txBody>
                  <a:tcPr marL="38312" marR="38312" marT="38312" marB="383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48683088"/>
                  </a:ext>
                </a:extLst>
              </a:tr>
            </a:tbl>
          </a:graphicData>
        </a:graphic>
      </p:graphicFrame>
    </p:spTree>
    <p:extLst>
      <p:ext uri="{BB962C8B-B14F-4D97-AF65-F5344CB8AC3E}">
        <p14:creationId xmlns:p14="http://schemas.microsoft.com/office/powerpoint/2010/main" val="375824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925DF-2722-8F35-F2F0-C21FE72FD989}"/>
              </a:ext>
            </a:extLst>
          </p:cNvPr>
          <p:cNvSpPr txBox="1"/>
          <p:nvPr/>
        </p:nvSpPr>
        <p:spPr>
          <a:xfrm>
            <a:off x="3352800" y="354563"/>
            <a:ext cx="5486400" cy="70788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000" dirty="0">
                <a:latin typeface="Bahnschrift Condensed" panose="020B0502040204020203" pitchFamily="34" charset="0"/>
                <a:cs typeface="Arial" panose="020B0604020202020204" pitchFamily="34" charset="0"/>
              </a:rPr>
              <a:t>IF ELSE STATEMENT</a:t>
            </a:r>
            <a:endParaRPr lang="en-IN" sz="4000" dirty="0">
              <a:latin typeface="Bahnschrift Condensed" panose="020B0502040204020203" pitchFamily="34" charset="0"/>
              <a:cs typeface="Arial" panose="020B0604020202020204" pitchFamily="34" charset="0"/>
            </a:endParaRPr>
          </a:p>
        </p:txBody>
      </p:sp>
      <p:sp>
        <p:nvSpPr>
          <p:cNvPr id="4" name="TextBox 3">
            <a:extLst>
              <a:ext uri="{FF2B5EF4-FFF2-40B4-BE49-F238E27FC236}">
                <a16:creationId xmlns:a16="http://schemas.microsoft.com/office/drawing/2014/main" id="{40ED539A-C94A-917F-9889-81B25685C0BA}"/>
              </a:ext>
            </a:extLst>
          </p:cNvPr>
          <p:cNvSpPr txBox="1"/>
          <p:nvPr/>
        </p:nvSpPr>
        <p:spPr>
          <a:xfrm>
            <a:off x="3226060" y="1274525"/>
            <a:ext cx="6097554" cy="646331"/>
          </a:xfrm>
          <a:prstGeom prst="rect">
            <a:avLst/>
          </a:prstGeom>
          <a:noFill/>
        </p:spPr>
        <p:txBody>
          <a:bodyPr wrap="square">
            <a:spAutoFit/>
          </a:bodyPr>
          <a:lstStyle/>
          <a:p>
            <a:pPr algn="ctr"/>
            <a:r>
              <a:rPr lang="en-US" b="0" i="0" dirty="0">
                <a:effectLst/>
                <a:latin typeface="Google Sans"/>
              </a:rPr>
              <a:t>The if-else statement in Python is used to execute a block of code only if a certain condition is true.</a:t>
            </a:r>
            <a:endParaRPr lang="en-IN" dirty="0"/>
          </a:p>
        </p:txBody>
      </p:sp>
      <p:pic>
        <p:nvPicPr>
          <p:cNvPr id="6" name="Picture 5">
            <a:extLst>
              <a:ext uri="{FF2B5EF4-FFF2-40B4-BE49-F238E27FC236}">
                <a16:creationId xmlns:a16="http://schemas.microsoft.com/office/drawing/2014/main" id="{3B6628A4-EE7E-B694-4707-DEB401A00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6" y="2333936"/>
            <a:ext cx="3377303" cy="2190127"/>
          </a:xfrm>
          <a:prstGeom prst="rect">
            <a:avLst/>
          </a:prstGeom>
          <a:ln>
            <a:solidFill>
              <a:schemeClr val="tx1"/>
            </a:solidFill>
          </a:ln>
        </p:spPr>
      </p:pic>
      <p:sp>
        <p:nvSpPr>
          <p:cNvPr id="8" name="TextBox 7">
            <a:extLst>
              <a:ext uri="{FF2B5EF4-FFF2-40B4-BE49-F238E27FC236}">
                <a16:creationId xmlns:a16="http://schemas.microsoft.com/office/drawing/2014/main" id="{F8025181-23E4-0387-1E00-0B0FA93CE2DA}"/>
              </a:ext>
            </a:extLst>
          </p:cNvPr>
          <p:cNvSpPr txBox="1"/>
          <p:nvPr/>
        </p:nvSpPr>
        <p:spPr>
          <a:xfrm>
            <a:off x="3829584" y="2138484"/>
            <a:ext cx="4885353"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i="0" dirty="0">
                <a:solidFill>
                  <a:srgbClr val="000000"/>
                </a:solidFill>
                <a:effectLst/>
                <a:latin typeface="Verdana" panose="020B0604030504040204" pitchFamily="34" charset="0"/>
              </a:rPr>
              <a:t>An "if statement" is written by using the </a:t>
            </a:r>
            <a:r>
              <a:rPr lang="en-US" b="0" i="0" dirty="0">
                <a:solidFill>
                  <a:srgbClr val="DC143C"/>
                </a:solidFill>
                <a:effectLst/>
                <a:latin typeface="Consolas" panose="020B0609020204030204" pitchFamily="49" charset="0"/>
              </a:rPr>
              <a:t>if</a:t>
            </a:r>
            <a:r>
              <a:rPr lang="en-US" b="0" i="0" dirty="0">
                <a:solidFill>
                  <a:srgbClr val="000000"/>
                </a:solidFill>
                <a:effectLst/>
                <a:latin typeface="Verdana" panose="020B0604030504040204" pitchFamily="34" charset="0"/>
              </a:rPr>
              <a:t> keyword.</a:t>
            </a:r>
            <a:endParaRPr lang="en-IN" dirty="0"/>
          </a:p>
        </p:txBody>
      </p:sp>
      <p:sp>
        <p:nvSpPr>
          <p:cNvPr id="10" name="TextBox 9">
            <a:extLst>
              <a:ext uri="{FF2B5EF4-FFF2-40B4-BE49-F238E27FC236}">
                <a16:creationId xmlns:a16="http://schemas.microsoft.com/office/drawing/2014/main" id="{CDAA1EF5-F3D6-2653-BA88-956028D85A85}"/>
              </a:ext>
            </a:extLst>
          </p:cNvPr>
          <p:cNvSpPr txBox="1"/>
          <p:nvPr/>
        </p:nvSpPr>
        <p:spPr>
          <a:xfrm>
            <a:off x="3829583" y="2967335"/>
            <a:ext cx="4885353"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i="0" dirty="0">
                <a:solidFill>
                  <a:srgbClr val="000000"/>
                </a:solidFill>
                <a:effectLst/>
                <a:latin typeface="Verdana" panose="020B0604030504040204" pitchFamily="34" charset="0"/>
              </a:rPr>
              <a:t>The </a:t>
            </a:r>
            <a:r>
              <a:rPr lang="en-US" b="0" i="0" dirty="0" err="1">
                <a:solidFill>
                  <a:srgbClr val="DC143C"/>
                </a:solidFill>
                <a:effectLst/>
                <a:latin typeface="Consolas" panose="020B0609020204030204" pitchFamily="49" charset="0"/>
              </a:rPr>
              <a:t>elif</a:t>
            </a:r>
            <a:r>
              <a:rPr lang="en-US" b="0" i="0" dirty="0">
                <a:solidFill>
                  <a:srgbClr val="000000"/>
                </a:solidFill>
                <a:effectLst/>
                <a:latin typeface="Verdana" panose="020B0604030504040204" pitchFamily="34" charset="0"/>
              </a:rPr>
              <a:t> keyword is Python's way of saying "if the previous conditions were not true, then try this condition".</a:t>
            </a:r>
            <a:endParaRPr lang="en-IN" dirty="0"/>
          </a:p>
        </p:txBody>
      </p:sp>
      <p:sp>
        <p:nvSpPr>
          <p:cNvPr id="12" name="TextBox 11">
            <a:extLst>
              <a:ext uri="{FF2B5EF4-FFF2-40B4-BE49-F238E27FC236}">
                <a16:creationId xmlns:a16="http://schemas.microsoft.com/office/drawing/2014/main" id="{CBF39A61-6B04-9AA9-59AE-8963003CBE6A}"/>
              </a:ext>
            </a:extLst>
          </p:cNvPr>
          <p:cNvSpPr txBox="1"/>
          <p:nvPr/>
        </p:nvSpPr>
        <p:spPr>
          <a:xfrm>
            <a:off x="3829582" y="4075226"/>
            <a:ext cx="4885353"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i="0" dirty="0">
                <a:solidFill>
                  <a:srgbClr val="000000"/>
                </a:solidFill>
                <a:effectLst/>
                <a:latin typeface="Verdana" panose="020B0604030504040204" pitchFamily="34" charset="0"/>
              </a:rPr>
              <a:t>The </a:t>
            </a:r>
            <a:r>
              <a:rPr lang="en-US" b="0" i="0" dirty="0">
                <a:solidFill>
                  <a:srgbClr val="DC143C"/>
                </a:solidFill>
                <a:effectLst/>
                <a:latin typeface="Consolas" panose="020B0609020204030204" pitchFamily="49" charset="0"/>
              </a:rPr>
              <a:t>else</a:t>
            </a:r>
            <a:r>
              <a:rPr lang="en-US" b="0" i="0" dirty="0">
                <a:solidFill>
                  <a:srgbClr val="000000"/>
                </a:solidFill>
                <a:effectLst/>
                <a:latin typeface="Verdana" panose="020B0604030504040204" pitchFamily="34" charset="0"/>
              </a:rPr>
              <a:t> keyword catches anything which isn't caught by the preceding conditions.</a:t>
            </a:r>
            <a:endParaRPr lang="en-IN" dirty="0"/>
          </a:p>
        </p:txBody>
      </p:sp>
      <p:pic>
        <p:nvPicPr>
          <p:cNvPr id="14" name="Picture 13">
            <a:extLst>
              <a:ext uri="{FF2B5EF4-FFF2-40B4-BE49-F238E27FC236}">
                <a16:creationId xmlns:a16="http://schemas.microsoft.com/office/drawing/2014/main" id="{FDD717B3-BB6F-1358-C533-72128F56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287" y="2134728"/>
            <a:ext cx="2794631" cy="2455933"/>
          </a:xfrm>
          <a:prstGeom prst="rect">
            <a:avLst/>
          </a:prstGeom>
          <a:ln>
            <a:solidFill>
              <a:schemeClr val="tx1">
                <a:lumMod val="95000"/>
                <a:lumOff val="5000"/>
              </a:schemeClr>
            </a:solidFill>
          </a:ln>
        </p:spPr>
      </p:pic>
    </p:spTree>
    <p:extLst>
      <p:ext uri="{BB962C8B-B14F-4D97-AF65-F5344CB8AC3E}">
        <p14:creationId xmlns:p14="http://schemas.microsoft.com/office/powerpoint/2010/main" val="4637546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166</TotalTime>
  <Words>1236</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Aptos Narrow</vt:lpstr>
      <vt:lpstr>Arial</vt:lpstr>
      <vt:lpstr>Bahnschrift Condensed</vt:lpstr>
      <vt:lpstr>Calibri</vt:lpstr>
      <vt:lpstr>Calibri Light</vt:lpstr>
      <vt:lpstr>Consolas</vt:lpstr>
      <vt:lpstr>Cooper Black</vt:lpstr>
      <vt:lpstr>Courier New</vt:lpstr>
      <vt:lpstr>Google Sans</vt:lpstr>
      <vt:lpstr>inherit</vt:lpstr>
      <vt:lpstr>sohne</vt:lpstr>
      <vt:lpstr>source-serif-pro</vt:lpstr>
      <vt:lpstr>Verdana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ARRAYS</vt:lpstr>
      <vt:lpstr>ARRAY OPERATIONS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 Thakur</dc:creator>
  <cp:lastModifiedBy>Vansh Thakur</cp:lastModifiedBy>
  <cp:revision>2</cp:revision>
  <dcterms:created xsi:type="dcterms:W3CDTF">2024-01-05T16:20:59Z</dcterms:created>
  <dcterms:modified xsi:type="dcterms:W3CDTF">2024-01-06T14:52:37Z</dcterms:modified>
</cp:coreProperties>
</file>