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2C2CABD-5A1C-4995-AE0E-26C8BF727E9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625E486-8646-45C5-AC36-F1187343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1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CABD-5A1C-4995-AE0E-26C8BF727E9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E486-8646-45C5-AC36-F1187343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71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CABD-5A1C-4995-AE0E-26C8BF727E9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E486-8646-45C5-AC36-F1187343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47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CABD-5A1C-4995-AE0E-26C8BF727E9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E486-8646-45C5-AC36-F1187343CBD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3355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CABD-5A1C-4995-AE0E-26C8BF727E9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E486-8646-45C5-AC36-F1187343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070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CABD-5A1C-4995-AE0E-26C8BF727E9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E486-8646-45C5-AC36-F1187343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167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CABD-5A1C-4995-AE0E-26C8BF727E9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E486-8646-45C5-AC36-F1187343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243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CABD-5A1C-4995-AE0E-26C8BF727E9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E486-8646-45C5-AC36-F1187343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18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CABD-5A1C-4995-AE0E-26C8BF727E9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E486-8646-45C5-AC36-F1187343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4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CABD-5A1C-4995-AE0E-26C8BF727E9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E486-8646-45C5-AC36-F1187343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9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CABD-5A1C-4995-AE0E-26C8BF727E9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E486-8646-45C5-AC36-F1187343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27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CABD-5A1C-4995-AE0E-26C8BF727E9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E486-8646-45C5-AC36-F1187343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43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CABD-5A1C-4995-AE0E-26C8BF727E9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E486-8646-45C5-AC36-F1187343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86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CABD-5A1C-4995-AE0E-26C8BF727E9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E486-8646-45C5-AC36-F1187343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CABD-5A1C-4995-AE0E-26C8BF727E9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E486-8646-45C5-AC36-F1187343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59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CABD-5A1C-4995-AE0E-26C8BF727E9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E486-8646-45C5-AC36-F1187343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5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CABD-5A1C-4995-AE0E-26C8BF727E9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E486-8646-45C5-AC36-F1187343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62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CABD-5A1C-4995-AE0E-26C8BF727E9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E486-8646-45C5-AC36-F1187343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71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expandtabs.asp" TargetMode="External"/><Relationship Id="rId13" Type="http://schemas.openxmlformats.org/officeDocument/2006/relationships/hyperlink" Target="https://www.w3schools.com/python/ref_string_isalpha.asp" TargetMode="External"/><Relationship Id="rId3" Type="http://schemas.openxmlformats.org/officeDocument/2006/relationships/hyperlink" Target="https://www.w3schools.com/python/ref_string_casefold.asp" TargetMode="External"/><Relationship Id="rId7" Type="http://schemas.openxmlformats.org/officeDocument/2006/relationships/hyperlink" Target="https://www.w3schools.com/python/ref_string_endswith.asp" TargetMode="External"/><Relationship Id="rId12" Type="http://schemas.openxmlformats.org/officeDocument/2006/relationships/hyperlink" Target="https://www.w3schools.com/python/ref_string_isalnum.asp" TargetMode="External"/><Relationship Id="rId2" Type="http://schemas.openxmlformats.org/officeDocument/2006/relationships/hyperlink" Target="https://www.w3schools.com/python/ref_string_capitaliz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encode.asp" TargetMode="External"/><Relationship Id="rId11" Type="http://schemas.openxmlformats.org/officeDocument/2006/relationships/hyperlink" Target="https://www.w3schools.com/python/ref_string_index.asp" TargetMode="External"/><Relationship Id="rId5" Type="http://schemas.openxmlformats.org/officeDocument/2006/relationships/hyperlink" Target="https://www.w3schools.com/python/ref_string_count.asp" TargetMode="External"/><Relationship Id="rId15" Type="http://schemas.openxmlformats.org/officeDocument/2006/relationships/hyperlink" Target="https://www.w3schools.com/python/ref_string_isdecimal.asp" TargetMode="External"/><Relationship Id="rId10" Type="http://schemas.openxmlformats.org/officeDocument/2006/relationships/hyperlink" Target="https://www.w3schools.com/python/ref_string_format.asp" TargetMode="External"/><Relationship Id="rId4" Type="http://schemas.openxmlformats.org/officeDocument/2006/relationships/hyperlink" Target="https://www.w3schools.com/python/ref_string_center.asp" TargetMode="External"/><Relationship Id="rId9" Type="http://schemas.openxmlformats.org/officeDocument/2006/relationships/hyperlink" Target="https://www.w3schools.com/python/ref_string_find.asp" TargetMode="External"/><Relationship Id="rId14" Type="http://schemas.openxmlformats.org/officeDocument/2006/relationships/hyperlink" Target="https://www.w3schools.com/python/ref_string_isascii.asp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istitle.asp" TargetMode="External"/><Relationship Id="rId13" Type="http://schemas.openxmlformats.org/officeDocument/2006/relationships/hyperlink" Target="https://www.w3schools.com/python/ref_string_lstrip.asp" TargetMode="External"/><Relationship Id="rId18" Type="http://schemas.openxmlformats.org/officeDocument/2006/relationships/hyperlink" Target="https://www.w3schools.com/python/ref_string_rindex.asp" TargetMode="External"/><Relationship Id="rId3" Type="http://schemas.openxmlformats.org/officeDocument/2006/relationships/hyperlink" Target="https://www.w3schools.com/python/ref_string_isidentifier.asp" TargetMode="External"/><Relationship Id="rId7" Type="http://schemas.openxmlformats.org/officeDocument/2006/relationships/hyperlink" Target="https://www.w3schools.com/python/ref_string_isspace.asp" TargetMode="External"/><Relationship Id="rId12" Type="http://schemas.openxmlformats.org/officeDocument/2006/relationships/hyperlink" Target="https://www.w3schools.com/python/ref_string_lower.asp" TargetMode="External"/><Relationship Id="rId17" Type="http://schemas.openxmlformats.org/officeDocument/2006/relationships/hyperlink" Target="https://www.w3schools.com/python/ref_string_rfind.asp" TargetMode="External"/><Relationship Id="rId2" Type="http://schemas.openxmlformats.org/officeDocument/2006/relationships/hyperlink" Target="https://www.w3schools.com/python/ref_string_isdigit.asp" TargetMode="External"/><Relationship Id="rId16" Type="http://schemas.openxmlformats.org/officeDocument/2006/relationships/hyperlink" Target="https://www.w3schools.com/python/ref_string_replac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isprintable.asp" TargetMode="External"/><Relationship Id="rId11" Type="http://schemas.openxmlformats.org/officeDocument/2006/relationships/hyperlink" Target="https://www.w3schools.com/python/ref_string_ljust.asp" TargetMode="External"/><Relationship Id="rId5" Type="http://schemas.openxmlformats.org/officeDocument/2006/relationships/hyperlink" Target="https://www.w3schools.com/python/ref_string_isnumeric.asp" TargetMode="External"/><Relationship Id="rId15" Type="http://schemas.openxmlformats.org/officeDocument/2006/relationships/hyperlink" Target="https://www.w3schools.com/python/ref_string_partition.asp" TargetMode="External"/><Relationship Id="rId10" Type="http://schemas.openxmlformats.org/officeDocument/2006/relationships/hyperlink" Target="https://www.w3schools.com/python/ref_string_join.asp" TargetMode="External"/><Relationship Id="rId19" Type="http://schemas.openxmlformats.org/officeDocument/2006/relationships/hyperlink" Target="https://www.w3schools.com/python/ref_string_rjust.asp" TargetMode="External"/><Relationship Id="rId4" Type="http://schemas.openxmlformats.org/officeDocument/2006/relationships/hyperlink" Target="https://www.w3schools.com/python/ref_string_islower.asp" TargetMode="External"/><Relationship Id="rId9" Type="http://schemas.openxmlformats.org/officeDocument/2006/relationships/hyperlink" Target="https://www.w3schools.com/python/ref_string_isupper.asp" TargetMode="External"/><Relationship Id="rId14" Type="http://schemas.openxmlformats.org/officeDocument/2006/relationships/hyperlink" Target="https://www.w3schools.com/python/ref_string_maketrans.a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docs/reference/api/pandas.DataFrame.empty.html#pandas.DataFrame.empty" TargetMode="External"/><Relationship Id="rId13" Type="http://schemas.openxmlformats.org/officeDocument/2006/relationships/hyperlink" Target="https://pandas.pydata.org/docs/reference/api/pandas.DataFrame.loc.html#pandas.DataFrame.loc" TargetMode="External"/><Relationship Id="rId18" Type="http://schemas.openxmlformats.org/officeDocument/2006/relationships/hyperlink" Target="https://pandas.pydata.org/docs/reference/api/pandas.DataFrame.values.html#pandas.DataFrame.values" TargetMode="External"/><Relationship Id="rId3" Type="http://schemas.openxmlformats.org/officeDocument/2006/relationships/hyperlink" Target="https://pandas.pydata.org/docs/reference/api/pandas.DataFrame.at.html#pandas.DataFrame.at" TargetMode="External"/><Relationship Id="rId7" Type="http://schemas.openxmlformats.org/officeDocument/2006/relationships/hyperlink" Target="https://pandas.pydata.org/docs/reference/api/pandas.DataFrame.dtypes.html#pandas.DataFrame.dtypes" TargetMode="External"/><Relationship Id="rId12" Type="http://schemas.openxmlformats.org/officeDocument/2006/relationships/hyperlink" Target="https://pandas.pydata.org/docs/reference/api/pandas.DataFrame.index.html#pandas.DataFrame.index" TargetMode="External"/><Relationship Id="rId17" Type="http://schemas.openxmlformats.org/officeDocument/2006/relationships/hyperlink" Target="https://pandas.pydata.org/docs/reference/api/pandas.DataFrame.style.html#pandas.DataFrame.style" TargetMode="External"/><Relationship Id="rId2" Type="http://schemas.openxmlformats.org/officeDocument/2006/relationships/hyperlink" Target="https://pandas.pydata.org/docs/reference/api/pandas.DataFrame.T.html#pandas.DataFrame.T" TargetMode="External"/><Relationship Id="rId16" Type="http://schemas.openxmlformats.org/officeDocument/2006/relationships/hyperlink" Target="https://pandas.pydata.org/docs/reference/api/pandas.DataFrame.size.html#pandas.DataFrame.siz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docs/reference/api/pandas.DataFrame.columns.html#pandas.DataFrame.columns" TargetMode="External"/><Relationship Id="rId11" Type="http://schemas.openxmlformats.org/officeDocument/2006/relationships/hyperlink" Target="https://pandas.pydata.org/docs/reference/api/pandas.DataFrame.iloc.html#pandas.DataFrame.iloc" TargetMode="External"/><Relationship Id="rId5" Type="http://schemas.openxmlformats.org/officeDocument/2006/relationships/hyperlink" Target="https://pandas.pydata.org/docs/reference/api/pandas.DataFrame.axes.html#pandas.DataFrame.axes" TargetMode="External"/><Relationship Id="rId15" Type="http://schemas.openxmlformats.org/officeDocument/2006/relationships/hyperlink" Target="https://pandas.pydata.org/docs/reference/api/pandas.DataFrame.shape.html#pandas.DataFrame.shape" TargetMode="External"/><Relationship Id="rId10" Type="http://schemas.openxmlformats.org/officeDocument/2006/relationships/hyperlink" Target="https://pandas.pydata.org/docs/reference/api/pandas.DataFrame.iat.html#pandas.DataFrame.iat" TargetMode="External"/><Relationship Id="rId4" Type="http://schemas.openxmlformats.org/officeDocument/2006/relationships/hyperlink" Target="https://pandas.pydata.org/docs/reference/api/pandas.DataFrame.attrs.html#pandas.DataFrame.attrs" TargetMode="External"/><Relationship Id="rId9" Type="http://schemas.openxmlformats.org/officeDocument/2006/relationships/hyperlink" Target="https://pandas.pydata.org/docs/reference/api/pandas.DataFrame.flags.html#pandas.DataFrame.flags" TargetMode="External"/><Relationship Id="rId14" Type="http://schemas.openxmlformats.org/officeDocument/2006/relationships/hyperlink" Target="https://pandas.pydata.org/docs/reference/api/pandas.DataFrame.ndim.html#pandas.DataFrame.ndim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mpl-third-party/" TargetMode="External"/><Relationship Id="rId3" Type="http://schemas.openxmlformats.org/officeDocument/2006/relationships/hyperlink" Target="https://mybinder.org/v2/gh/matplotlib/mpl-brochure-binder/main?labpath=MatplotlibExample.ipynb" TargetMode="External"/><Relationship Id="rId7" Type="http://schemas.openxmlformats.org/officeDocument/2006/relationships/hyperlink" Target="https://matplotlib.org/stable/gallery/#embedding-matplotlib-in-graphical-user-interfaces" TargetMode="External"/><Relationship Id="rId2" Type="http://schemas.openxmlformats.org/officeDocument/2006/relationships/hyperlink" Target="https://ieeexplore.ieee.org/document/4160265/citations?tabFilter=pap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stable/api/figure_api.html#matplotlib.figure.Figure.savefig" TargetMode="External"/><Relationship Id="rId5" Type="http://schemas.openxmlformats.org/officeDocument/2006/relationships/hyperlink" Target="https://matplotlib.org/stable/tutorials/provisional/mosaic.html" TargetMode="External"/><Relationship Id="rId4" Type="http://schemas.openxmlformats.org/officeDocument/2006/relationships/hyperlink" Target="https://matplotlib.org/stable/gallery/style_sheets/style_sheets_reference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moeba_(operating_system)" TargetMode="External"/><Relationship Id="rId13" Type="http://schemas.openxmlformats.org/officeDocument/2006/relationships/hyperlink" Target="https://en.wikipedia.org/wiki/Type_system#DYNAMIC" TargetMode="External"/><Relationship Id="rId18" Type="http://schemas.openxmlformats.org/officeDocument/2006/relationships/hyperlink" Target="https://en.wikipedia.org/wiki/Object-oriented_programming" TargetMode="External"/><Relationship Id="rId3" Type="http://schemas.openxmlformats.org/officeDocument/2006/relationships/hyperlink" Target="https://en.wikipedia.org/wiki/Centrum_Wiskunde_%26_Informatica" TargetMode="External"/><Relationship Id="rId21" Type="http://schemas.openxmlformats.org/officeDocument/2006/relationships/image" Target="../media/image5.png"/><Relationship Id="rId7" Type="http://schemas.openxmlformats.org/officeDocument/2006/relationships/hyperlink" Target="https://en.wikipedia.org/wiki/Exception_handling" TargetMode="External"/><Relationship Id="rId12" Type="http://schemas.openxmlformats.org/officeDocument/2006/relationships/hyperlink" Target="https://en.wikipedia.org/wiki/Off-side_rule" TargetMode="External"/><Relationship Id="rId17" Type="http://schemas.openxmlformats.org/officeDocument/2006/relationships/hyperlink" Target="https://en.wikipedia.org/wiki/Procedural_programming" TargetMode="External"/><Relationship Id="rId2" Type="http://schemas.openxmlformats.org/officeDocument/2006/relationships/hyperlink" Target="https://en.wikipedia.org/wiki/Guido_van_Rossum" TargetMode="External"/><Relationship Id="rId16" Type="http://schemas.openxmlformats.org/officeDocument/2006/relationships/hyperlink" Target="https://en.wikipedia.org/wiki/Structured_programming" TargetMode="External"/><Relationship Id="rId20" Type="http://schemas.openxmlformats.org/officeDocument/2006/relationships/hyperlink" Target="https://en.wikipedia.org/wiki/Standard_librar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SETL" TargetMode="External"/><Relationship Id="rId11" Type="http://schemas.openxmlformats.org/officeDocument/2006/relationships/hyperlink" Target="https://en.wikipedia.org/wiki/Code_readability" TargetMode="External"/><Relationship Id="rId5" Type="http://schemas.openxmlformats.org/officeDocument/2006/relationships/hyperlink" Target="https://en.wikipedia.org/wiki/ABC_(programming_language)" TargetMode="External"/><Relationship Id="rId15" Type="http://schemas.openxmlformats.org/officeDocument/2006/relationships/hyperlink" Target="https://en.wikipedia.org/wiki/Programming_paradigm" TargetMode="External"/><Relationship Id="rId10" Type="http://schemas.openxmlformats.org/officeDocument/2006/relationships/hyperlink" Target="https://en.wikipedia.org/wiki/General-purpose_programming_language" TargetMode="External"/><Relationship Id="rId19" Type="http://schemas.openxmlformats.org/officeDocument/2006/relationships/hyperlink" Target="https://en.wikipedia.org/wiki/Functional_programming" TargetMode="External"/><Relationship Id="rId4" Type="http://schemas.openxmlformats.org/officeDocument/2006/relationships/hyperlink" Target="https://en.wikipedia.org/wiki/Netherlands" TargetMode="External"/><Relationship Id="rId9" Type="http://schemas.openxmlformats.org/officeDocument/2006/relationships/hyperlink" Target="https://en.wikipedia.org/wiki/High-level_programming_language" TargetMode="External"/><Relationship Id="rId14" Type="http://schemas.openxmlformats.org/officeDocument/2006/relationships/hyperlink" Target="https://en.wikipedia.org/wiki/Garbage_collection_(computer_science)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tuples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w3schools.com/python/python_dictionaries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hyperlink" Target="https://www.w3schools.com/python/python_dictionaries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sum-function-python/" TargetMode="External"/><Relationship Id="rId3" Type="http://schemas.openxmlformats.org/officeDocument/2006/relationships/hyperlink" Target="https://www.geeksforgeeks.org/python-any-function/" TargetMode="External"/><Relationship Id="rId7" Type="http://schemas.openxmlformats.org/officeDocument/2006/relationships/hyperlink" Target="https://www.geeksforgeeks.org/python-min-function/" TargetMode="External"/><Relationship Id="rId12" Type="http://schemas.openxmlformats.org/officeDocument/2006/relationships/hyperlink" Target="https://www.geeksforgeeks.org/python-list-count-method/" TargetMode="External"/><Relationship Id="rId2" Type="http://schemas.openxmlformats.org/officeDocument/2006/relationships/hyperlink" Target="https://www.geeksforgeeks.org/python-all-func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ython-max-function/" TargetMode="External"/><Relationship Id="rId11" Type="http://schemas.openxmlformats.org/officeDocument/2006/relationships/hyperlink" Target="https://www.geeksforgeeks.org/python-list-index/" TargetMode="External"/><Relationship Id="rId5" Type="http://schemas.openxmlformats.org/officeDocument/2006/relationships/hyperlink" Target="https://www.geeksforgeeks.org/enumerate-in-python/" TargetMode="External"/><Relationship Id="rId10" Type="http://schemas.openxmlformats.org/officeDocument/2006/relationships/hyperlink" Target="https://www.geeksforgeeks.org/python-tuple-function/" TargetMode="External"/><Relationship Id="rId4" Type="http://schemas.openxmlformats.org/officeDocument/2006/relationships/hyperlink" Target="https://www.geeksforgeeks.org/python-string-length-len/" TargetMode="External"/><Relationship Id="rId9" Type="http://schemas.openxmlformats.org/officeDocument/2006/relationships/hyperlink" Target="https://www.geeksforgeeks.org/sorted-function-pytho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398F4E-FD9C-A732-99E8-B2A0CA933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48" y="1720841"/>
            <a:ext cx="5009312" cy="34163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0F5082-BEAB-A9D0-2174-A087787889BE}"/>
              </a:ext>
            </a:extLst>
          </p:cNvPr>
          <p:cNvSpPr txBox="1"/>
          <p:nvPr/>
        </p:nvSpPr>
        <p:spPr>
          <a:xfrm>
            <a:off x="1987420" y="2705725"/>
            <a:ext cx="4879910" cy="14465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latin typeface="Bahnschrift Light Condensed" panose="020B0502040204020203" pitchFamily="34" charset="0"/>
              </a:rPr>
              <a:t>PYTHON PROGRAMMING FOR DATA SCIENCE</a:t>
            </a:r>
            <a:endParaRPr lang="en-IN" sz="44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0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DDA7-AFD7-8B3E-67F2-8549F134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2657"/>
            <a:ext cx="9905998" cy="121961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Functions of a string</a:t>
            </a:r>
            <a:endParaRPr lang="en-IN" sz="4400" b="1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0A5B720-49C3-05B6-1EBC-90EF7DF0A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401308"/>
              </p:ext>
            </p:extLst>
          </p:nvPr>
        </p:nvGraphicFramePr>
        <p:xfrm>
          <a:off x="1212202" y="1203649"/>
          <a:ext cx="9906000" cy="5352401"/>
        </p:xfrm>
        <a:graphic>
          <a:graphicData uri="http://schemas.openxmlformats.org/drawingml/2006/table">
            <a:tbl>
              <a:tblPr/>
              <a:tblGrid>
                <a:gridCol w="2743978">
                  <a:extLst>
                    <a:ext uri="{9D8B030D-6E8A-4147-A177-3AD203B41FA5}">
                      <a16:colId xmlns:a16="http://schemas.microsoft.com/office/drawing/2014/main" val="2333008597"/>
                    </a:ext>
                  </a:extLst>
                </a:gridCol>
                <a:gridCol w="7162022">
                  <a:extLst>
                    <a:ext uri="{9D8B030D-6E8A-4147-A177-3AD203B41FA5}">
                      <a16:colId xmlns:a16="http://schemas.microsoft.com/office/drawing/2014/main" val="1287986581"/>
                    </a:ext>
                  </a:extLst>
                </a:gridCol>
              </a:tblGrid>
              <a:tr h="21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46146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3073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62722"/>
                  </a:ext>
                </a:extLst>
              </a:tr>
              <a:tr h="35998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capitalize()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6146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Converts the first character to upper case</a:t>
                      </a:r>
                    </a:p>
                  </a:txBody>
                  <a:tcPr marL="23073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59068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casefold()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6146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Converts string into lower case</a:t>
                      </a:r>
                    </a:p>
                  </a:txBody>
                  <a:tcPr marL="23073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31152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center()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6146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Returns a centered string</a:t>
                      </a:r>
                    </a:p>
                  </a:txBody>
                  <a:tcPr marL="23073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187"/>
                  </a:ext>
                </a:extLst>
              </a:tr>
              <a:tr h="35998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count()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6146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Returns the number of times a specified value occurs in a string</a:t>
                      </a:r>
                    </a:p>
                  </a:txBody>
                  <a:tcPr marL="23073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02278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encode()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6146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Returns an encoded version of the string</a:t>
                      </a:r>
                    </a:p>
                  </a:txBody>
                  <a:tcPr marL="23073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11912"/>
                  </a:ext>
                </a:extLst>
              </a:tr>
              <a:tr h="35998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endswith()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6146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Returns true if the string ends with the specified value</a:t>
                      </a:r>
                    </a:p>
                  </a:txBody>
                  <a:tcPr marL="23073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162495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expandtabs()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6146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Sets the tab size of the string</a:t>
                      </a:r>
                    </a:p>
                  </a:txBody>
                  <a:tcPr marL="23073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95799"/>
                  </a:ext>
                </a:extLst>
              </a:tr>
              <a:tr h="50797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find()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6146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Searches the string for a specified value and returns the position of where it was found</a:t>
                      </a:r>
                    </a:p>
                  </a:txBody>
                  <a:tcPr marL="23073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240938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format()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6146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Formats specified values in a string</a:t>
                      </a:r>
                    </a:p>
                  </a:txBody>
                  <a:tcPr marL="23073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502245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format_map()</a:t>
                      </a:r>
                    </a:p>
                  </a:txBody>
                  <a:tcPr marL="46146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Formats specified values in a string</a:t>
                      </a:r>
                    </a:p>
                  </a:txBody>
                  <a:tcPr marL="23073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34305"/>
                  </a:ext>
                </a:extLst>
              </a:tr>
              <a:tr h="50797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index()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6146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Searches the string for a specified value and returns the position of where it was found</a:t>
                      </a:r>
                    </a:p>
                  </a:txBody>
                  <a:tcPr marL="23073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12332"/>
                  </a:ext>
                </a:extLst>
              </a:tr>
              <a:tr h="35998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isalnum()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6146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Returns True if all characters in the string are alphanumeric</a:t>
                      </a:r>
                    </a:p>
                  </a:txBody>
                  <a:tcPr marL="23073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34989"/>
                  </a:ext>
                </a:extLst>
              </a:tr>
              <a:tr h="35998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isalpha()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6146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Returns True if all characters in the string are in the alphabet</a:t>
                      </a:r>
                    </a:p>
                  </a:txBody>
                  <a:tcPr marL="23073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897607"/>
                  </a:ext>
                </a:extLst>
              </a:tr>
              <a:tr h="35998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isascii()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6146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Returns True if all characters in the string are ascii characters</a:t>
                      </a:r>
                    </a:p>
                  </a:txBody>
                  <a:tcPr marL="23073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09799"/>
                  </a:ext>
                </a:extLst>
              </a:tr>
              <a:tr h="35998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isdecimal()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6146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Returns True if all characters in the string are decimals</a:t>
                      </a:r>
                    </a:p>
                  </a:txBody>
                  <a:tcPr marL="23073" marR="23073" marT="23073" marB="2307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30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77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A5D9A4-37DC-48FB-16D8-7764946B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6000" cy="14779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Functions of a string</a:t>
            </a:r>
            <a:endParaRPr lang="en-IN" sz="4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0E44E4-4CBE-56A5-3542-7355BA940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48853"/>
              </p:ext>
            </p:extLst>
          </p:nvPr>
        </p:nvGraphicFramePr>
        <p:xfrm>
          <a:off x="1334277" y="1119673"/>
          <a:ext cx="9906000" cy="5389227"/>
        </p:xfrm>
        <a:graphic>
          <a:graphicData uri="http://schemas.openxmlformats.org/drawingml/2006/table">
            <a:tbl>
              <a:tblPr/>
              <a:tblGrid>
                <a:gridCol w="3340360">
                  <a:extLst>
                    <a:ext uri="{9D8B030D-6E8A-4147-A177-3AD203B41FA5}">
                      <a16:colId xmlns:a16="http://schemas.microsoft.com/office/drawing/2014/main" val="1257380515"/>
                    </a:ext>
                  </a:extLst>
                </a:gridCol>
                <a:gridCol w="6565640">
                  <a:extLst>
                    <a:ext uri="{9D8B030D-6E8A-4147-A177-3AD203B41FA5}">
                      <a16:colId xmlns:a16="http://schemas.microsoft.com/office/drawing/2014/main" val="3611536564"/>
                    </a:ext>
                  </a:extLst>
                </a:gridCol>
              </a:tblGrid>
              <a:tr h="29329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isdigit()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607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Returns True if all characters in the string are digits</a:t>
                      </a:r>
                    </a:p>
                  </a:txBody>
                  <a:tcPr marL="18303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278485"/>
                  </a:ext>
                </a:extLst>
              </a:tr>
              <a:tr h="2419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isidentifier()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607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Returns True if the string is an identifier</a:t>
                      </a:r>
                    </a:p>
                  </a:txBody>
                  <a:tcPr marL="18303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1483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islower()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607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Returns True if all characters in the string are lower case</a:t>
                      </a:r>
                    </a:p>
                  </a:txBody>
                  <a:tcPr marL="18303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206098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isnumeric()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607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Returns True if all characters in the string are numeric</a:t>
                      </a:r>
                    </a:p>
                  </a:txBody>
                  <a:tcPr marL="18303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354625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isprintable()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607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Returns True if all characters in the string are printable</a:t>
                      </a:r>
                    </a:p>
                  </a:txBody>
                  <a:tcPr marL="18303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6015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isspace()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607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Returns True if all characters in the string are whitespaces</a:t>
                      </a:r>
                    </a:p>
                  </a:txBody>
                  <a:tcPr marL="18303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39663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istitle()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607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Returns True if the string follows the rules of a title</a:t>
                      </a:r>
                    </a:p>
                  </a:txBody>
                  <a:tcPr marL="18303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9544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isupper()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607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Returns True if all characters in the string are upper case</a:t>
                      </a:r>
                    </a:p>
                  </a:txBody>
                  <a:tcPr marL="18303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442034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join()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607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Converts the elements of an iterable into a string</a:t>
                      </a:r>
                    </a:p>
                  </a:txBody>
                  <a:tcPr marL="18303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995350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solidFill>
                            <a:schemeClr val="bg1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ljust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607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Returns a left justified version of the string</a:t>
                      </a:r>
                    </a:p>
                  </a:txBody>
                  <a:tcPr marL="18303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956381"/>
                  </a:ext>
                </a:extLst>
              </a:tr>
              <a:tr h="2419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lower()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607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Converts a string into lower case</a:t>
                      </a:r>
                    </a:p>
                  </a:txBody>
                  <a:tcPr marL="18303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211413"/>
                  </a:ext>
                </a:extLst>
              </a:tr>
              <a:tr h="2419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lstrip()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607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Returns a left trim version of the string</a:t>
                      </a:r>
                    </a:p>
                  </a:txBody>
                  <a:tcPr marL="18303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12356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maketrans()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607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Returns a translation table to be used in translations</a:t>
                      </a:r>
                    </a:p>
                  </a:txBody>
                  <a:tcPr marL="18303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025952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partition()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607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Returns a tuple where the string is parted into three parts</a:t>
                      </a:r>
                    </a:p>
                  </a:txBody>
                  <a:tcPr marL="18303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545969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replace()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607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Returns a string where a specified value is replaced with a specified value</a:t>
                      </a:r>
                    </a:p>
                  </a:txBody>
                  <a:tcPr marL="18303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734246"/>
                  </a:ext>
                </a:extLst>
              </a:tr>
              <a:tr h="41327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rfind()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607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Searches the string for a specified value and returns the last position of where it was found</a:t>
                      </a:r>
                    </a:p>
                  </a:txBody>
                  <a:tcPr marL="18303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5813"/>
                  </a:ext>
                </a:extLst>
              </a:tr>
              <a:tr h="41327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rindex()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607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Searches the string for a specified value and returns the last position of where it was found</a:t>
                      </a:r>
                    </a:p>
                  </a:txBody>
                  <a:tcPr marL="18303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019449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rjust()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607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Returns a right justified version of the string</a:t>
                      </a:r>
                    </a:p>
                  </a:txBody>
                  <a:tcPr marL="18303" marR="18303" marT="18303" marB="1830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53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72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FC90-233F-F5B2-AF60-CD65DE87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8119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DICTIONARY </a:t>
            </a:r>
            <a:endParaRPr lang="en-IN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D5480F-4230-BD4A-B8A4-8146FD9530F9}"/>
              </a:ext>
            </a:extLst>
          </p:cNvPr>
          <p:cNvSpPr txBox="1"/>
          <p:nvPr/>
        </p:nvSpPr>
        <p:spPr>
          <a:xfrm>
            <a:off x="1894114" y="2228671"/>
            <a:ext cx="840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Dictionaries are used to store data values in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key:value</a:t>
            </a:r>
            <a:r>
              <a:rPr lang="en-US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pairs.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dictionary is a collection which is ordered*, changeable and do not allow duplicates.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</a:rPr>
              <a:t>CREATING AND PRINTING A DICTIONARY:</a:t>
            </a:r>
            <a:endParaRPr lang="en-US" b="1" i="1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3EEE7C-7EA2-C223-F5D4-C1E4E87A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429000"/>
            <a:ext cx="6270976" cy="1874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34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39FB-62E3-0BC2-4456-1A90A49F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31906"/>
            <a:ext cx="9905998" cy="118229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/>
              <a:t>PROPERTIES OF A DICTIONARY</a:t>
            </a:r>
            <a:endParaRPr lang="en-IN" sz="4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30407-0DBA-A05F-3F16-C714463E8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146849"/>
            <a:ext cx="9905999" cy="2733061"/>
          </a:xfrm>
        </p:spPr>
        <p:txBody>
          <a:bodyPr/>
          <a:lstStyle/>
          <a:p>
            <a:r>
              <a:rPr lang="en-US" sz="1800" b="1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ORDERED OR UNORDERED?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we say that dictionaries are ordered, it means that the items have a defined order, and that order will not change.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Unordered means that the items does not have a defined order, you cannot refer to an item by using an index.</a:t>
            </a:r>
          </a:p>
          <a:p>
            <a:r>
              <a:rPr lang="en-US" sz="1800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CHANGEABLE</a:t>
            </a:r>
          </a:p>
          <a:p>
            <a:r>
              <a:rPr lang="en-US" sz="1800" b="1" u="sng" dirty="0">
                <a:solidFill>
                  <a:srgbClr val="000000"/>
                </a:solidFill>
                <a:latin typeface="Verdana" panose="020B0604030504040204" pitchFamily="34" charset="0"/>
              </a:rPr>
              <a:t>DUPLICATES NOT ALLOWED</a:t>
            </a:r>
            <a:endParaRPr lang="en-US" sz="1800" b="1" i="0" u="sng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1400" b="1" u="sng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7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49A9D-C80E-10D8-B549-DBB7BC073873}"/>
              </a:ext>
            </a:extLst>
          </p:cNvPr>
          <p:cNvSpPr txBox="1"/>
          <p:nvPr/>
        </p:nvSpPr>
        <p:spPr>
          <a:xfrm>
            <a:off x="3352800" y="354563"/>
            <a:ext cx="5486400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Bahnschrift Condensed" panose="020B0502040204020203" pitchFamily="34" charset="0"/>
                <a:cs typeface="Arial" panose="020B0604020202020204" pitchFamily="34" charset="0"/>
              </a:rPr>
              <a:t>IF ELSE STATEMENT</a:t>
            </a:r>
            <a:endParaRPr lang="en-IN" sz="4000" b="1" u="sng" dirty="0">
              <a:latin typeface="Bahnschrift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E7825-3DE6-1253-02EA-1CF445447EFC}"/>
              </a:ext>
            </a:extLst>
          </p:cNvPr>
          <p:cNvSpPr txBox="1"/>
          <p:nvPr/>
        </p:nvSpPr>
        <p:spPr>
          <a:xfrm>
            <a:off x="3226060" y="127452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Google Sans"/>
              </a:rPr>
              <a:t>The if-else statement in Python is used to execute a block of code only if a certain condition is true.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D38604-64E4-7277-17B3-6F517469A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3" y="2346764"/>
            <a:ext cx="3377303" cy="21901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B98530-8AE0-F401-F305-E3DB9D1B39BD}"/>
              </a:ext>
            </a:extLst>
          </p:cNvPr>
          <p:cNvSpPr txBox="1"/>
          <p:nvPr/>
        </p:nvSpPr>
        <p:spPr>
          <a:xfrm>
            <a:off x="3829584" y="2138484"/>
            <a:ext cx="488535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"if statement" is written by using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B6A58-A65F-05CD-3BA2-CB75F886963D}"/>
              </a:ext>
            </a:extLst>
          </p:cNvPr>
          <p:cNvSpPr txBox="1"/>
          <p:nvPr/>
        </p:nvSpPr>
        <p:spPr>
          <a:xfrm>
            <a:off x="3829583" y="2967335"/>
            <a:ext cx="488535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is Python's way of saying "if the previous conditions were not true, then try this condition".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CD86C-0639-388A-7916-8FB030F87523}"/>
              </a:ext>
            </a:extLst>
          </p:cNvPr>
          <p:cNvSpPr txBox="1"/>
          <p:nvPr/>
        </p:nvSpPr>
        <p:spPr>
          <a:xfrm>
            <a:off x="3829582" y="4075226"/>
            <a:ext cx="488535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catches anything which isn't caught by the preceding conditions.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36EF13-BDD5-C184-6D3F-20D89FDB1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266" y="2201032"/>
            <a:ext cx="2794631" cy="245593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811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BE3D24-99C0-A59A-E587-3F61FA996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313723"/>
              </p:ext>
            </p:extLst>
          </p:nvPr>
        </p:nvGraphicFramePr>
        <p:xfrm>
          <a:off x="1096963" y="279918"/>
          <a:ext cx="10058400" cy="5820389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74035101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147457829"/>
                    </a:ext>
                  </a:extLst>
                </a:gridCol>
              </a:tblGrid>
              <a:tr h="62885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</a:rPr>
                        <a:t>FOR LOOP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</a:rPr>
                        <a:t>WHILE LOOP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48132631"/>
                  </a:ext>
                </a:extLst>
              </a:tr>
              <a:tr h="102189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For loop is used to iterate over a sequence of items.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While loop is used to repeatedly execute a block of statements while a condition is true.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801266391"/>
                  </a:ext>
                </a:extLst>
              </a:tr>
              <a:tr h="102189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For loops are designed for iterating over a sequence of items.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Eg.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list, tuple, etc.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While loop is used when the number of iterations is not known in advance or when we want to repeat a block of code until a certain condition is met.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892655186"/>
                  </a:ext>
                </a:extLst>
              </a:tr>
              <a:tr h="102189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For loop require a sequence to iterate over.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While the loop requires an initial condition that is tested at the beginning of the loop.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03395133"/>
                  </a:ext>
                </a:extLst>
              </a:tr>
              <a:tr h="69436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For loop is typically used for iterating over a fixed sequence of items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While loop is used for more complex control flow situations.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148989183"/>
                  </a:ext>
                </a:extLst>
              </a:tr>
              <a:tr h="134942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For loop is more efficient than a while loop when iterating over sequences, since the number of iterations is predetermined and the loop can be optimized accordingly.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While a loop may be more efficient in certain situations where the condition being tested can be evaluated quickly.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2723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38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125151-B61D-11ED-8BA4-693B78381979}"/>
              </a:ext>
            </a:extLst>
          </p:cNvPr>
          <p:cNvSpPr txBox="1"/>
          <p:nvPr/>
        </p:nvSpPr>
        <p:spPr>
          <a:xfrm>
            <a:off x="2180252" y="3168745"/>
            <a:ext cx="3156079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Courier New" panose="02070309020205020404" pitchFamily="49" charset="0"/>
              </a:rPr>
              <a:t>for </a:t>
            </a:r>
            <a:r>
              <a:rPr lang="en-IN" b="0" i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IN" b="0" i="0" dirty="0">
                <a:effectLst/>
                <a:latin typeface="Courier New" panose="02070309020205020404" pitchFamily="49" charset="0"/>
              </a:rPr>
              <a:t> in range(10):</a:t>
            </a:r>
            <a:br>
              <a:rPr lang="en-IN" dirty="0"/>
            </a:br>
            <a:r>
              <a:rPr lang="en-IN" dirty="0"/>
              <a:t>     </a:t>
            </a:r>
            <a:r>
              <a:rPr lang="en-IN" b="0" i="0" dirty="0">
                <a:effectLst/>
                <a:latin typeface="Courier New" panose="02070309020205020404" pitchFamily="49" charset="0"/>
              </a:rPr>
              <a:t>print(</a:t>
            </a:r>
            <a:r>
              <a:rPr lang="en-IN" b="0" i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IN" b="0" i="0" dirty="0">
                <a:effectLst/>
                <a:latin typeface="Courier New" panose="020703090202050204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1" dirty="0">
                <a:effectLst/>
                <a:latin typeface="Courier New" panose="02070309020205020404" pitchFamily="49" charset="0"/>
              </a:rPr>
              <a:t># while loop</a:t>
            </a:r>
            <a:br>
              <a:rPr lang="en-IN" dirty="0"/>
            </a:br>
            <a:r>
              <a:rPr lang="en-IN" b="0" i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IN" b="0" i="0" dirty="0">
                <a:effectLst/>
                <a:latin typeface="Courier New" panose="02070309020205020404" pitchFamily="49" charset="0"/>
              </a:rPr>
              <a:t> = 0</a:t>
            </a:r>
            <a:br>
              <a:rPr lang="en-IN" dirty="0"/>
            </a:br>
            <a:r>
              <a:rPr lang="en-IN" b="0" i="0" dirty="0">
                <a:effectLst/>
                <a:latin typeface="Courier New" panose="02070309020205020404" pitchFamily="49" charset="0"/>
              </a:rPr>
              <a:t>while </a:t>
            </a:r>
            <a:r>
              <a:rPr lang="en-IN" b="0" i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IN" b="0" i="0" dirty="0">
                <a:effectLst/>
                <a:latin typeface="Courier New" panose="02070309020205020404" pitchFamily="49" charset="0"/>
              </a:rPr>
              <a:t> &lt; 10:</a:t>
            </a:r>
            <a:br>
              <a:rPr lang="en-IN" dirty="0"/>
            </a:br>
            <a:r>
              <a:rPr lang="en-IN" dirty="0"/>
              <a:t>     </a:t>
            </a:r>
            <a:r>
              <a:rPr lang="en-IN" b="0" i="0" dirty="0">
                <a:effectLst/>
                <a:latin typeface="Courier New" panose="02070309020205020404" pitchFamily="49" charset="0"/>
              </a:rPr>
              <a:t>print(</a:t>
            </a:r>
            <a:r>
              <a:rPr lang="en-IN" b="0" i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IN" b="0" i="0" dirty="0">
                <a:effectLst/>
                <a:latin typeface="Courier New" panose="02070309020205020404" pitchFamily="49" charset="0"/>
              </a:rPr>
              <a:t>)</a:t>
            </a:r>
            <a:br>
              <a:rPr lang="en-IN" dirty="0"/>
            </a:br>
            <a:r>
              <a:rPr lang="en-IN" dirty="0"/>
              <a:t>     </a:t>
            </a:r>
            <a:r>
              <a:rPr lang="en-IN" b="0" i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IN" b="0" i="0" dirty="0">
                <a:effectLst/>
                <a:latin typeface="Courier New" panose="02070309020205020404" pitchFamily="49" charset="0"/>
              </a:rPr>
              <a:t> += 1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7D50C-1D0A-2D86-9163-37638505ED87}"/>
              </a:ext>
            </a:extLst>
          </p:cNvPr>
          <p:cNvSpPr txBox="1"/>
          <p:nvPr/>
        </p:nvSpPr>
        <p:spPr>
          <a:xfrm>
            <a:off x="6818349" y="3168745"/>
            <a:ext cx="358567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Courier New" panose="02070309020205020404" pitchFamily="49" charset="0"/>
              </a:rPr>
              <a:t>list = [1, 2, 3, 4, 5]</a:t>
            </a:r>
            <a:br>
              <a:rPr lang="en-IN" dirty="0"/>
            </a:br>
            <a:r>
              <a:rPr lang="en-IN" b="0" i="0" dirty="0">
                <a:effectLst/>
                <a:latin typeface="Courier New" panose="02070309020205020404" pitchFamily="49" charset="0"/>
              </a:rPr>
              <a:t>for </a:t>
            </a:r>
            <a:r>
              <a:rPr lang="en-IN" b="0" i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IN" b="0" i="0" dirty="0">
                <a:effectLst/>
                <a:latin typeface="Courier New" panose="02070309020205020404" pitchFamily="49" charset="0"/>
              </a:rPr>
              <a:t> in list:</a:t>
            </a:r>
            <a:br>
              <a:rPr lang="en-IN" dirty="0"/>
            </a:br>
            <a:r>
              <a:rPr lang="en-IN" dirty="0"/>
              <a:t>       </a:t>
            </a:r>
            <a:r>
              <a:rPr lang="en-IN" b="0" i="0" dirty="0">
                <a:effectLst/>
                <a:latin typeface="Courier New" panose="02070309020205020404" pitchFamily="49" charset="0"/>
              </a:rPr>
              <a:t>print(</a:t>
            </a:r>
            <a:r>
              <a:rPr lang="en-IN" b="0" i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IN" b="0" i="0" dirty="0">
                <a:effectLst/>
                <a:latin typeface="Courier New" panose="02070309020205020404" pitchFamily="49" charset="0"/>
              </a:rPr>
              <a:t>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143CC-B807-C58A-4860-C4D1FB2DB9F6}"/>
              </a:ext>
            </a:extLst>
          </p:cNvPr>
          <p:cNvSpPr txBox="1"/>
          <p:nvPr/>
        </p:nvSpPr>
        <p:spPr>
          <a:xfrm>
            <a:off x="6831955" y="4276740"/>
            <a:ext cx="279218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b="0" i="0" dirty="0">
                <a:effectLst/>
                <a:latin typeface="Courier New" panose="02070309020205020404" pitchFamily="49" charset="0"/>
              </a:rPr>
              <a:t>i = 0</a:t>
            </a:r>
            <a:br>
              <a:rPr lang="nn-NO" dirty="0"/>
            </a:br>
            <a:r>
              <a:rPr lang="nn-NO" b="0" i="0" dirty="0">
                <a:effectLst/>
                <a:latin typeface="Courier New" panose="02070309020205020404" pitchFamily="49" charset="0"/>
              </a:rPr>
              <a:t>while i &lt; 10:</a:t>
            </a:r>
            <a:br>
              <a:rPr lang="nn-NO" dirty="0"/>
            </a:br>
            <a:r>
              <a:rPr lang="nn-NO" dirty="0"/>
              <a:t>       </a:t>
            </a:r>
            <a:r>
              <a:rPr lang="nn-NO" b="0" i="0" dirty="0">
                <a:effectLst/>
                <a:latin typeface="Courier New" panose="02070309020205020404" pitchFamily="49" charset="0"/>
              </a:rPr>
              <a:t>print(i)</a:t>
            </a:r>
            <a:br>
              <a:rPr lang="nn-NO" dirty="0"/>
            </a:br>
            <a:r>
              <a:rPr lang="nn-NO" dirty="0"/>
              <a:t>       </a:t>
            </a:r>
            <a:r>
              <a:rPr lang="nn-NO" b="0" i="0" dirty="0">
                <a:effectLst/>
                <a:latin typeface="Courier New" panose="02070309020205020404" pitchFamily="49" charset="0"/>
              </a:rPr>
              <a:t>i += 1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8D61F-3148-731E-EB67-0A52D85F1FC6}"/>
              </a:ext>
            </a:extLst>
          </p:cNvPr>
          <p:cNvSpPr txBox="1"/>
          <p:nvPr/>
        </p:nvSpPr>
        <p:spPr>
          <a:xfrm>
            <a:off x="2166646" y="970384"/>
            <a:ext cx="7714473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FOR AND WHILE LOOP EXAMPLES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816591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128162-1767-10F7-D78F-F374683B4D62}"/>
              </a:ext>
            </a:extLst>
          </p:cNvPr>
          <p:cNvSpPr txBox="1"/>
          <p:nvPr/>
        </p:nvSpPr>
        <p:spPr>
          <a:xfrm>
            <a:off x="2713653" y="923730"/>
            <a:ext cx="6764694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FUNCTIONS</a:t>
            </a:r>
            <a:endParaRPr lang="en-IN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80FEE-4AE1-8524-B0A3-335829A7C7F0}"/>
              </a:ext>
            </a:extLst>
          </p:cNvPr>
          <p:cNvSpPr txBox="1"/>
          <p:nvPr/>
        </p:nvSpPr>
        <p:spPr>
          <a:xfrm>
            <a:off x="1505338" y="2164702"/>
            <a:ext cx="9181323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is a block of code which only runs when it is called.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pass data, known as parameters, into a function.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can return data as a result.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79ABD-B158-3C18-CCAA-2A2333E38CBB}"/>
              </a:ext>
            </a:extLst>
          </p:cNvPr>
          <p:cNvSpPr txBox="1"/>
          <p:nvPr/>
        </p:nvSpPr>
        <p:spPr>
          <a:xfrm>
            <a:off x="1505338" y="3321698"/>
            <a:ext cx="4407159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CREATING A FUNCTION: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14C37-5E55-2366-AA9D-3127C56CCCA6}"/>
              </a:ext>
            </a:extLst>
          </p:cNvPr>
          <p:cNvSpPr txBox="1"/>
          <p:nvPr/>
        </p:nvSpPr>
        <p:spPr>
          <a:xfrm>
            <a:off x="6279502" y="3321698"/>
            <a:ext cx="4407159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CALLING A FUNCTION: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B0B2A-9B1B-B25E-7A83-B737FFC5EC9B}"/>
              </a:ext>
            </a:extLst>
          </p:cNvPr>
          <p:cNvSpPr txBox="1"/>
          <p:nvPr/>
        </p:nvSpPr>
        <p:spPr>
          <a:xfrm>
            <a:off x="1505338" y="4281493"/>
            <a:ext cx="4407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my_function():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from a function"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61969-020C-F0E5-25D0-2EB33AEE1072}"/>
              </a:ext>
            </a:extLst>
          </p:cNvPr>
          <p:cNvSpPr txBox="1"/>
          <p:nvPr/>
        </p:nvSpPr>
        <p:spPr>
          <a:xfrm>
            <a:off x="6279502" y="4110135"/>
            <a:ext cx="4227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my_function():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from a function"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43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B3F-33AF-DA40-68D9-0F758A06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ARGUMENTS AND PARAMETERS IN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DB0B5-13E1-75BD-BADE-3BCD13576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Information can be passed into functions as arguments.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Arguments are specified after the function name, inside the parentheses. You can add as many arguments as you want, just separate them with a comma.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terms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parameter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argument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can be used for the same thing: information that are passed into a function.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0BDB4-34EB-2E28-956F-FC433BAE0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473" y="4216206"/>
            <a:ext cx="3147054" cy="18766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0135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B54D-601D-1F04-1D5C-600480E2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03853"/>
            <a:ext cx="9905999" cy="5287348"/>
          </a:xfrm>
        </p:spPr>
        <p:txBody>
          <a:bodyPr/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Number of Arguments: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a function must be called with the correct number of arguments. Meaning that if your function expects 2 arguments, you have to call the function with 2 arguments, not more, and not less.</a:t>
            </a:r>
          </a:p>
          <a:p>
            <a:pPr marL="0" indent="0">
              <a:buNone/>
            </a:pPr>
            <a:endParaRPr lang="en-US" sz="1600" i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try to call the function with 1 or 3 arguments, you will get an error:</a:t>
            </a:r>
            <a:endParaRPr lang="en-US" sz="1800" i="1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 sz="2000" i="1" u="sng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29395-AFA7-56D3-15AC-0CBA4FE4A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49" y="2066955"/>
            <a:ext cx="3402596" cy="1247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2AA6EB-BB28-72DC-A7FF-52D1CF7E3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49" y="3759545"/>
            <a:ext cx="6296183" cy="223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0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037A45-DE04-7386-3A95-2D9F9B33AD26}"/>
              </a:ext>
            </a:extLst>
          </p:cNvPr>
          <p:cNvSpPr txBox="1"/>
          <p:nvPr/>
        </p:nvSpPr>
        <p:spPr>
          <a:xfrm>
            <a:off x="2317211" y="494522"/>
            <a:ext cx="7557578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PYTHON PROGRAMMING FOR DATA SCIENCE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8F835-8AB2-F9A8-64FE-B501C6A5849C}"/>
              </a:ext>
            </a:extLst>
          </p:cNvPr>
          <p:cNvSpPr txBox="1"/>
          <p:nvPr/>
        </p:nvSpPr>
        <p:spPr>
          <a:xfrm>
            <a:off x="4001277" y="2413337"/>
            <a:ext cx="4189445" cy="21236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FIRST SEMESTER PPT</a:t>
            </a:r>
          </a:p>
          <a:p>
            <a:pPr algn="ctr"/>
            <a:r>
              <a:rPr lang="en-US" u="sng" dirty="0"/>
              <a:t>NAME: </a:t>
            </a:r>
          </a:p>
          <a:p>
            <a:pPr algn="ctr"/>
            <a:r>
              <a:rPr lang="en-US" sz="2000" b="1" dirty="0"/>
              <a:t>VANSH KUMAR THAKUR</a:t>
            </a:r>
          </a:p>
          <a:p>
            <a:pPr algn="ctr"/>
            <a:r>
              <a:rPr lang="en-US" u="sng" dirty="0"/>
              <a:t>COURSE:</a:t>
            </a:r>
          </a:p>
          <a:p>
            <a:pPr algn="ctr"/>
            <a:r>
              <a:rPr lang="en-US" sz="2000" b="1" dirty="0"/>
              <a:t>M.SC DATA SCIENCE</a:t>
            </a:r>
          </a:p>
          <a:p>
            <a:pPr algn="ctr"/>
            <a:r>
              <a:rPr lang="en-US" u="sng" dirty="0"/>
              <a:t>SEMESTER:</a:t>
            </a:r>
          </a:p>
          <a:p>
            <a:pPr algn="ctr"/>
            <a:r>
              <a:rPr lang="en-US" sz="2000" b="1" dirty="0"/>
              <a:t>FIRST ( IST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3D6A1-56F0-658B-CBD8-C371C6B8B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996" y="494522"/>
            <a:ext cx="12192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E0F9A3-0723-CFE0-B4E3-E8A98A455417}"/>
              </a:ext>
            </a:extLst>
          </p:cNvPr>
          <p:cNvSpPr txBox="1"/>
          <p:nvPr/>
        </p:nvSpPr>
        <p:spPr>
          <a:xfrm>
            <a:off x="4267199" y="5253135"/>
            <a:ext cx="3657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SUBMITTED TO:</a:t>
            </a:r>
          </a:p>
          <a:p>
            <a:pPr algn="ctr"/>
            <a:r>
              <a:rPr lang="en-US" sz="2000" b="1" dirty="0"/>
              <a:t>MR RITESH </a:t>
            </a:r>
          </a:p>
          <a:p>
            <a:pPr algn="ctr"/>
            <a:r>
              <a:rPr lang="en-US" sz="2000" b="1" dirty="0"/>
              <a:t>(ASSISTANT PROFESSOR)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53740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30EE-0A6E-C03D-CFDF-601F3EA6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effectLst/>
                <a:latin typeface="Arial Black" panose="020B0A04020102020204" pitchFamily="34" charset="0"/>
              </a:rPr>
              <a:t>Arbitrary Arguments, *</a:t>
            </a:r>
            <a:r>
              <a:rPr lang="en-IN" b="0" i="0" dirty="0" err="1">
                <a:effectLst/>
                <a:latin typeface="Arial Black" panose="020B0A04020102020204" pitchFamily="34" charset="0"/>
              </a:rPr>
              <a:t>args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B164-3EE4-018D-6EF8-25F7B919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If you do not know how many arguments that will be passed into your function, add a * before the parameter name in the function definition.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This way the function will receive a </a:t>
            </a:r>
            <a:r>
              <a:rPr lang="en-US" b="0" i="1" u="sng" dirty="0">
                <a:solidFill>
                  <a:srgbClr val="000000"/>
                </a:solidFill>
                <a:effectLst/>
              </a:rPr>
              <a:t>tuple</a:t>
            </a:r>
            <a:r>
              <a:rPr lang="en-US" b="0" i="0" u="sng" dirty="0">
                <a:solidFill>
                  <a:srgbClr val="000000"/>
                </a:solidFill>
                <a:effectLst/>
              </a:rPr>
              <a:t> of arguments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and can access the items accordingly: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59AA82-F653-F06D-BCF8-85548F65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98" y="4149127"/>
            <a:ext cx="5096981" cy="13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94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55DB-D120-53E7-8AF5-CB38969F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58" y="0"/>
            <a:ext cx="9905998" cy="980939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Segoe UI" panose="020B0502040204020203" pitchFamily="34" charset="0"/>
              </a:rPr>
              <a:t>Keyword Arguments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5546E-16AF-F022-EA5A-F6617C36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057" y="980939"/>
            <a:ext cx="9905999" cy="980939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You can also send arguments with the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key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 =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value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 syntax.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This way the order of the arguments does not matter.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81204-8B2C-BFF3-C29B-BB4124FC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010" y="1883457"/>
            <a:ext cx="5517196" cy="1034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0298AD-8BDE-A22C-979A-441EA7A1ABD5}"/>
              </a:ext>
            </a:extLst>
          </p:cNvPr>
          <p:cNvSpPr txBox="1"/>
          <p:nvPr/>
        </p:nvSpPr>
        <p:spPr>
          <a:xfrm>
            <a:off x="1216056" y="3271874"/>
            <a:ext cx="1018595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Arbitrary Keyword Arguments, **</a:t>
            </a:r>
            <a:r>
              <a:rPr lang="en-IN" sz="4000" b="1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kwargs</a:t>
            </a:r>
            <a:endParaRPr lang="en-IN" sz="2400" b="1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58CDC-7EF2-9B4E-4651-77E1DA1D1575}"/>
              </a:ext>
            </a:extLst>
          </p:cNvPr>
          <p:cNvSpPr txBox="1"/>
          <p:nvPr/>
        </p:nvSpPr>
        <p:spPr>
          <a:xfrm>
            <a:off x="1216056" y="3979760"/>
            <a:ext cx="990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If you do not know how many keyword arguments that will be passed into your function, add two asterisk: ** before the parameter name in the function definition.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This way the function will receive a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dictionary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 of arguments, and can access the items accordingly:</a:t>
            </a:r>
            <a:endParaRPr lang="en-IN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77A2C4-4766-F9C5-800C-249C78992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010" y="5208866"/>
            <a:ext cx="6067912" cy="111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77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D19D-DFFB-C948-1D97-FBCFA023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7930"/>
            <a:ext cx="9905998" cy="949025"/>
          </a:xfrm>
        </p:spPr>
        <p:txBody>
          <a:bodyPr/>
          <a:lstStyle/>
          <a:p>
            <a:pPr algn="ctr"/>
            <a:r>
              <a:rPr lang="en-US" sz="5400" b="1" dirty="0"/>
              <a:t>PANDAS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2B81-A835-8C0C-A1B3-13834434D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6954"/>
            <a:ext cx="9905999" cy="2556589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Pandas is a Python package providing fast, flexible, and expressive data structures designed to make working with “relational” or “labeled” data both easy and intuitive. It aims to be the fundamental high-level building block for doing practical, real-world data analysis in Python. Additionally, it has the broader goal of becoming the most powerful and flexible open source data analysis/manipulation tool available in any language. It is already well on its way toward this goal.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Pandas is well suited for many different kinds of data: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5EBF5-3971-7EA3-5CF7-0AEEC9C9B4A5}"/>
              </a:ext>
            </a:extLst>
          </p:cNvPr>
          <p:cNvSpPr txBox="1"/>
          <p:nvPr/>
        </p:nvSpPr>
        <p:spPr>
          <a:xfrm>
            <a:off x="1502227" y="3853543"/>
            <a:ext cx="8425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Tabular data with heterogeneously-typed columns, as in an SQL table or Excel spreadsheet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Ordered and unordered (not necessarily fixed-frequency) time series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Arbitrary matrix data (homogeneously typed or heterogeneous) with row and column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Any other form of observational / statistical data sets. The data need not be labeled at all to be placed into a pandas data structure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880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172E-2B64-3218-CB80-0207EF11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103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PANDAS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C229-DB36-3114-8458-FE4C3F9F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94924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The two primary data structures of pandas, Series (1-dimensional) and </a:t>
            </a:r>
            <a:r>
              <a:rPr lang="en-US" sz="2800" b="1" i="1" dirty="0" err="1">
                <a:solidFill>
                  <a:schemeClr val="bg1"/>
                </a:solidFill>
              </a:rPr>
              <a:t>DataFrame</a:t>
            </a:r>
            <a:r>
              <a:rPr lang="en-US" sz="2800" b="1" i="1" dirty="0">
                <a:solidFill>
                  <a:schemeClr val="bg1"/>
                </a:solidFill>
              </a:rPr>
              <a:t> (2-dimensional), handle the vast majority of typical use cases in finance, statistics, social science, and many areas of engineering. For R users, </a:t>
            </a:r>
            <a:r>
              <a:rPr lang="en-US" sz="2800" b="1" i="1" dirty="0" err="1">
                <a:solidFill>
                  <a:schemeClr val="bg1"/>
                </a:solidFill>
              </a:rPr>
              <a:t>DataFrame</a:t>
            </a:r>
            <a:r>
              <a:rPr lang="en-US" sz="2800" b="1" i="1" dirty="0">
                <a:solidFill>
                  <a:schemeClr val="bg1"/>
                </a:solidFill>
              </a:rPr>
              <a:t> provides everything that R’s </a:t>
            </a:r>
            <a:r>
              <a:rPr lang="en-US" sz="2800" b="1" i="1" dirty="0" err="1">
                <a:solidFill>
                  <a:schemeClr val="bg1"/>
                </a:solidFill>
              </a:rPr>
              <a:t>data.frame</a:t>
            </a:r>
            <a:r>
              <a:rPr lang="en-US" sz="2800" b="1" i="1" dirty="0">
                <a:solidFill>
                  <a:schemeClr val="bg1"/>
                </a:solidFill>
              </a:rPr>
              <a:t> provides and much more. pandas is built on top of NumPy and is intended to integrate well within a scientific computing environment with many other 3rd party libraries.</a:t>
            </a:r>
            <a:endParaRPr lang="en-IN" sz="2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78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A1E65E-E03F-59A5-1FF9-AA785E0AC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765669"/>
              </p:ext>
            </p:extLst>
          </p:nvPr>
        </p:nvGraphicFramePr>
        <p:xfrm>
          <a:off x="1408920" y="1433941"/>
          <a:ext cx="9815804" cy="5098606"/>
        </p:xfrm>
        <a:graphic>
          <a:graphicData uri="http://schemas.openxmlformats.org/drawingml/2006/table">
            <a:tbl>
              <a:tblPr/>
              <a:tblGrid>
                <a:gridCol w="1576875">
                  <a:extLst>
                    <a:ext uri="{9D8B030D-6E8A-4147-A177-3AD203B41FA5}">
                      <a16:colId xmlns:a16="http://schemas.microsoft.com/office/drawing/2014/main" val="3114747366"/>
                    </a:ext>
                  </a:extLst>
                </a:gridCol>
                <a:gridCol w="8238929">
                  <a:extLst>
                    <a:ext uri="{9D8B030D-6E8A-4147-A177-3AD203B41FA5}">
                      <a16:colId xmlns:a16="http://schemas.microsoft.com/office/drawing/2014/main" val="51296646"/>
                    </a:ext>
                  </a:extLst>
                </a:gridCol>
              </a:tblGrid>
              <a:tr h="212325">
                <a:tc>
                  <a:txBody>
                    <a:bodyPr/>
                    <a:lstStyle/>
                    <a:p>
                      <a:r>
                        <a:rPr lang="en-IN" sz="1600" b="0" u="none" strike="noStrike">
                          <a:effectLst/>
                          <a:hlinkClick r:id="rId2" tooltip="pandas.DataFrame.T"/>
                        </a:rPr>
                        <a:t>T</a:t>
                      </a:r>
                      <a:endParaRPr lang="en-IN" sz="1600" b="0">
                        <a:effectLst/>
                      </a:endParaRP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F0BF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F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BF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B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The transpose of the </a:t>
                      </a:r>
                      <a:r>
                        <a:rPr lang="en-US" sz="1600" b="0" dirty="0" err="1">
                          <a:effectLst/>
                        </a:rPr>
                        <a:t>DataFrame</a:t>
                      </a:r>
                      <a:r>
                        <a:rPr lang="en-US" sz="1600" b="0" dirty="0">
                          <a:effectLst/>
                        </a:rPr>
                        <a:t>.</a:t>
                      </a: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10BF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F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F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82748"/>
                  </a:ext>
                </a:extLst>
              </a:tr>
              <a:tr h="212325">
                <a:tc>
                  <a:txBody>
                    <a:bodyPr/>
                    <a:lstStyle/>
                    <a:p>
                      <a:r>
                        <a:rPr lang="en-IN" sz="1600" b="0" u="none" strike="noStrike">
                          <a:effectLst/>
                          <a:hlinkClick r:id="rId3" tooltip="pandas.DataFrame.at"/>
                        </a:rPr>
                        <a:t>at</a:t>
                      </a:r>
                      <a:endParaRPr lang="en-IN" sz="1600" b="0">
                        <a:effectLst/>
                      </a:endParaRP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D0B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B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Access a single value for a row/column label pair.</a:t>
                      </a: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10B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924717"/>
                  </a:ext>
                </a:extLst>
              </a:tr>
              <a:tr h="212325">
                <a:tc>
                  <a:txBody>
                    <a:bodyPr/>
                    <a:lstStyle/>
                    <a:p>
                      <a:r>
                        <a:rPr lang="en-IN" sz="1600" b="0" u="none" strike="noStrike">
                          <a:effectLst/>
                          <a:hlinkClick r:id="rId4" tooltip="pandas.DataFrame.attrs"/>
                        </a:rPr>
                        <a:t>attrs</a:t>
                      </a:r>
                      <a:endParaRPr lang="en-IN" sz="1600" b="0">
                        <a:effectLst/>
                      </a:endParaRP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D0C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BC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Dictionary of global attributes of this dataset.</a:t>
                      </a: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10B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375253"/>
                  </a:ext>
                </a:extLst>
              </a:tr>
              <a:tr h="304166">
                <a:tc>
                  <a:txBody>
                    <a:bodyPr/>
                    <a:lstStyle/>
                    <a:p>
                      <a:r>
                        <a:rPr lang="en-IN" sz="1600" b="0" u="none" strike="noStrike">
                          <a:effectLst/>
                          <a:hlinkClick r:id="rId5" tooltip="pandas.DataFrame.axes"/>
                        </a:rPr>
                        <a:t>axes</a:t>
                      </a:r>
                      <a:endParaRPr lang="en-IN" sz="1600" b="0">
                        <a:effectLst/>
                      </a:endParaRP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B0BC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BC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6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Return a list representing the axes of the DataFrame.</a:t>
                      </a: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90C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903764"/>
                  </a:ext>
                </a:extLst>
              </a:tr>
              <a:tr h="212325">
                <a:tc>
                  <a:txBody>
                    <a:bodyPr/>
                    <a:lstStyle/>
                    <a:p>
                      <a:r>
                        <a:rPr lang="en-IN" sz="1600" b="0" u="none" strike="noStrike">
                          <a:effectLst/>
                          <a:hlinkClick r:id="rId6" tooltip="pandas.DataFrame.columns"/>
                        </a:rPr>
                        <a:t>columns</a:t>
                      </a:r>
                      <a:endParaRPr lang="en-IN" sz="1600" b="0">
                        <a:effectLst/>
                      </a:endParaRP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70C6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6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The column labels of the DataFrame.</a:t>
                      </a: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30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364049"/>
                  </a:ext>
                </a:extLst>
              </a:tr>
              <a:tr h="212325">
                <a:tc>
                  <a:txBody>
                    <a:bodyPr/>
                    <a:lstStyle/>
                    <a:p>
                      <a:r>
                        <a:rPr lang="en-IN" sz="1600" b="0" u="none" strike="noStrike">
                          <a:effectLst/>
                          <a:hlinkClick r:id="rId7" tooltip="pandas.DataFrame.dtypes"/>
                        </a:rPr>
                        <a:t>dtypes</a:t>
                      </a:r>
                      <a:endParaRPr lang="en-IN" sz="1600" b="0">
                        <a:effectLst/>
                      </a:endParaRP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B0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C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C7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Return the dtypes in the DataFrame.</a:t>
                      </a: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D0C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C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93716"/>
                  </a:ext>
                </a:extLst>
              </a:tr>
              <a:tr h="304166">
                <a:tc>
                  <a:txBody>
                    <a:bodyPr/>
                    <a:lstStyle/>
                    <a:p>
                      <a:r>
                        <a:rPr lang="en-IN" sz="1600" b="0" u="none" strike="noStrike">
                          <a:effectLst/>
                          <a:hlinkClick r:id="rId8" tooltip="pandas.DataFrame.empty"/>
                        </a:rPr>
                        <a:t>empty</a:t>
                      </a:r>
                      <a:endParaRPr lang="en-IN" sz="1600" b="0">
                        <a:effectLst/>
                      </a:endParaRP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10C7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C7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C8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Indicator whether Series/DataFrame is empty.</a:t>
                      </a: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B0C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C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C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85147"/>
                  </a:ext>
                </a:extLst>
              </a:tr>
              <a:tr h="304166">
                <a:tc>
                  <a:txBody>
                    <a:bodyPr/>
                    <a:lstStyle/>
                    <a:p>
                      <a:r>
                        <a:rPr lang="en-IN" sz="1600" b="0" u="none" strike="noStrike" dirty="0">
                          <a:effectLst/>
                          <a:hlinkClick r:id="rId9" tooltip="pandas.DataFrame.flags"/>
                        </a:rPr>
                        <a:t>flags</a:t>
                      </a:r>
                      <a:endParaRPr lang="en-IN" sz="1600" b="0" dirty="0">
                        <a:effectLst/>
                      </a:endParaRP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10C8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C8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C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Get the properties associated with this pandas object.</a:t>
                      </a: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B0C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C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C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946172"/>
                  </a:ext>
                </a:extLst>
              </a:tr>
              <a:tr h="304166">
                <a:tc>
                  <a:txBody>
                    <a:bodyPr/>
                    <a:lstStyle/>
                    <a:p>
                      <a:r>
                        <a:rPr lang="en-IN" sz="1600" b="0" u="none" strike="noStrike">
                          <a:effectLst/>
                          <a:hlinkClick r:id="rId10" tooltip="pandas.DataFrame.iat"/>
                        </a:rPr>
                        <a:t>iat</a:t>
                      </a:r>
                      <a:endParaRPr lang="en-IN" sz="1600" b="0">
                        <a:effectLst/>
                      </a:endParaRP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50C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C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C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Access a single value for a row/column pair by integer position.</a:t>
                      </a: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50C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C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C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3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880928"/>
                  </a:ext>
                </a:extLst>
              </a:tr>
              <a:tr h="304166">
                <a:tc>
                  <a:txBody>
                    <a:bodyPr/>
                    <a:lstStyle/>
                    <a:p>
                      <a:r>
                        <a:rPr lang="en-IN" sz="1600" b="0" u="none" strike="noStrike">
                          <a:effectLst/>
                          <a:hlinkClick r:id="rId11" tooltip="pandas.DataFrame.iloc"/>
                        </a:rPr>
                        <a:t>iloc</a:t>
                      </a:r>
                      <a:endParaRPr lang="en-IN" sz="1600" b="0">
                        <a:effectLst/>
                      </a:endParaRP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70C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3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Purely integer-location based indexing for selection by position.</a:t>
                      </a: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90D3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3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D3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604320"/>
                  </a:ext>
                </a:extLst>
              </a:tr>
              <a:tr h="212325">
                <a:tc>
                  <a:txBody>
                    <a:bodyPr/>
                    <a:lstStyle/>
                    <a:p>
                      <a:r>
                        <a:rPr lang="en-IN" sz="1600" b="0" u="none" strike="noStrike">
                          <a:effectLst/>
                          <a:hlinkClick r:id="rId12" tooltip="pandas.DataFrame.index"/>
                        </a:rPr>
                        <a:t>index</a:t>
                      </a:r>
                      <a:endParaRPr lang="en-IN" sz="1600" b="0">
                        <a:effectLst/>
                      </a:endParaRP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70D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The index (row labels) of the DataFrame.</a:t>
                      </a: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30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724515"/>
                  </a:ext>
                </a:extLst>
              </a:tr>
              <a:tr h="304166">
                <a:tc>
                  <a:txBody>
                    <a:bodyPr/>
                    <a:lstStyle/>
                    <a:p>
                      <a:r>
                        <a:rPr lang="en-IN" sz="1600" b="0" u="none" strike="noStrike">
                          <a:effectLst/>
                          <a:hlinkClick r:id="rId13" tooltip="pandas.DataFrame.loc"/>
                        </a:rPr>
                        <a:t>loc</a:t>
                      </a:r>
                      <a:endParaRPr lang="en-IN" sz="1600" b="0">
                        <a:effectLst/>
                      </a:endParaRP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70C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Access a group of rows and columns by label(s) or a boolean array.</a:t>
                      </a: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10D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D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CF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067064"/>
                  </a:ext>
                </a:extLst>
              </a:tr>
              <a:tr h="396004">
                <a:tc>
                  <a:txBody>
                    <a:bodyPr/>
                    <a:lstStyle/>
                    <a:p>
                      <a:r>
                        <a:rPr lang="en-IN" sz="1600" b="0" u="none" strike="noStrike">
                          <a:effectLst/>
                          <a:hlinkClick r:id="rId14" tooltip="pandas.DataFrame.ndim"/>
                        </a:rPr>
                        <a:t>ndim</a:t>
                      </a:r>
                      <a:endParaRPr lang="en-IN" sz="1600" b="0">
                        <a:effectLst/>
                      </a:endParaRP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30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F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Return an int representing the number of axes / array dimensions.</a:t>
                      </a: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B0CF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F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CF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584012"/>
                  </a:ext>
                </a:extLst>
              </a:tr>
              <a:tr h="396004">
                <a:tc>
                  <a:txBody>
                    <a:bodyPr/>
                    <a:lstStyle/>
                    <a:p>
                      <a:r>
                        <a:rPr lang="en-IN" sz="1600" b="0" u="none" strike="noStrike">
                          <a:effectLst/>
                          <a:hlinkClick r:id="rId15" tooltip="pandas.DataFrame.shape"/>
                        </a:rPr>
                        <a:t>shape</a:t>
                      </a:r>
                      <a:endParaRPr lang="en-IN" sz="1600" b="0">
                        <a:effectLst/>
                      </a:endParaRP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B0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3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Return a tuple representing the dimensionality of the DataFrame.</a:t>
                      </a: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D0D3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3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3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CF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71966"/>
                  </a:ext>
                </a:extLst>
              </a:tr>
              <a:tr h="304166">
                <a:tc>
                  <a:txBody>
                    <a:bodyPr/>
                    <a:lstStyle/>
                    <a:p>
                      <a:r>
                        <a:rPr lang="en-IN" sz="1600" b="0" u="none" strike="noStrike">
                          <a:effectLst/>
                          <a:hlinkClick r:id="rId16" tooltip="pandas.DataFrame.size"/>
                        </a:rPr>
                        <a:t>size</a:t>
                      </a:r>
                      <a:endParaRPr lang="en-IN" sz="1600" b="0">
                        <a:effectLst/>
                      </a:endParaRP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D0D3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CF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3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CC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Return an int representing the number of elements in this object.</a:t>
                      </a: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F0CF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CF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CF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7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604443"/>
                  </a:ext>
                </a:extLst>
              </a:tr>
              <a:tr h="120487">
                <a:tc>
                  <a:txBody>
                    <a:bodyPr/>
                    <a:lstStyle/>
                    <a:p>
                      <a:r>
                        <a:rPr lang="en-IN" sz="1600" b="0" u="none" strike="noStrike">
                          <a:effectLst/>
                          <a:hlinkClick r:id="rId17" tooltip="pandas.DataFrame.style"/>
                        </a:rPr>
                        <a:t>style</a:t>
                      </a:r>
                      <a:endParaRPr lang="en-IN" sz="1600" b="0">
                        <a:effectLst/>
                      </a:endParaRP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B0CC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7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CC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D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>
                          <a:effectLst/>
                        </a:rPr>
                        <a:t>Returns a Styler object.</a:t>
                      </a: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70D7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7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7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149014"/>
                  </a:ext>
                </a:extLst>
              </a:tr>
              <a:tr h="304166">
                <a:tc>
                  <a:txBody>
                    <a:bodyPr/>
                    <a:lstStyle/>
                    <a:p>
                      <a:r>
                        <a:rPr lang="en-IN" sz="1600" b="0" u="none" strike="noStrike">
                          <a:effectLst/>
                          <a:hlinkClick r:id="rId18" tooltip="pandas.DataFrame.values"/>
                        </a:rPr>
                        <a:t>values</a:t>
                      </a:r>
                      <a:endParaRPr lang="en-IN" sz="1600" b="0">
                        <a:effectLst/>
                      </a:endParaRP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50D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D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DA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Return a </a:t>
                      </a:r>
                      <a:r>
                        <a:rPr lang="en-US" sz="1600" b="0" dirty="0" err="1">
                          <a:effectLst/>
                        </a:rPr>
                        <a:t>Numpy</a:t>
                      </a:r>
                      <a:r>
                        <a:rPr lang="en-US" sz="1600" b="0" dirty="0">
                          <a:effectLst/>
                        </a:rPr>
                        <a:t> representation of the </a:t>
                      </a:r>
                      <a:r>
                        <a:rPr lang="en-US" sz="1600" b="0" dirty="0" err="1">
                          <a:effectLst/>
                        </a:rPr>
                        <a:t>DataFrame</a:t>
                      </a:r>
                      <a:r>
                        <a:rPr lang="en-US" sz="1600" b="0" dirty="0">
                          <a:effectLst/>
                        </a:rPr>
                        <a:t>.</a:t>
                      </a:r>
                    </a:p>
                  </a:txBody>
                  <a:tcPr marL="23770" marR="23770" marT="11885" marB="11885">
                    <a:lnL w="12700" cap="flat" cmpd="sng" algn="ctr">
                      <a:solidFill>
                        <a:srgbClr val="90D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D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D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70960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A5C4E79-7F45-735E-E4B8-0BB1C3D45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097" y="203668"/>
            <a:ext cx="981580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1" i="0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Attributes</a:t>
            </a:r>
            <a:endParaRPr kumimoji="0" lang="en-US" altLang="en-US" sz="8800" b="0" i="0" u="sng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21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CEB2-3A10-2B3B-157E-ACD4A293E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02228"/>
            <a:ext cx="9905999" cy="4945225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Matplotlib is a comprehensive library for creating static, animated, and interactive visualizations in Python. Matplotlib makes easy things easy and hard things possible.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Create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publication quality plots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Make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 figures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 that can zoom, pan, update.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Customize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style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 and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layout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Export to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many file formats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Embed in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JupyterLab and Graphical User Interfaces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Use a rich array of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third-party packages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 built on Matplotlib.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548C4-45A6-A436-85C7-4FFBB1A7FEBA}"/>
              </a:ext>
            </a:extLst>
          </p:cNvPr>
          <p:cNvSpPr txBox="1"/>
          <p:nvPr/>
        </p:nvSpPr>
        <p:spPr>
          <a:xfrm>
            <a:off x="1143000" y="365068"/>
            <a:ext cx="990599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IN" sz="4800" b="1" i="0">
                <a:effectLst/>
                <a:latin typeface="-apple-system"/>
              </a:rPr>
              <a:t>Matplotlib: Visualization with Python</a:t>
            </a:r>
          </a:p>
        </p:txBody>
      </p:sp>
    </p:spTree>
    <p:extLst>
      <p:ext uri="{BB962C8B-B14F-4D97-AF65-F5344CB8AC3E}">
        <p14:creationId xmlns:p14="http://schemas.microsoft.com/office/powerpoint/2010/main" val="4036203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35FD83-323D-4647-6232-141BCA4B7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03" y="1805473"/>
            <a:ext cx="8257591" cy="4648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AF23FB-C506-298D-118A-226A86809032}"/>
              </a:ext>
            </a:extLst>
          </p:cNvPr>
          <p:cNvSpPr txBox="1"/>
          <p:nvPr/>
        </p:nvSpPr>
        <p:spPr>
          <a:xfrm>
            <a:off x="2634342" y="86568"/>
            <a:ext cx="6923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GRAPHS AND PLOTS BY MATPLOTLIB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37977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5C589-F56F-E6EE-0ACD-CD6ACAD80E00}"/>
              </a:ext>
            </a:extLst>
          </p:cNvPr>
          <p:cNvSpPr txBox="1"/>
          <p:nvPr/>
        </p:nvSpPr>
        <p:spPr>
          <a:xfrm>
            <a:off x="2229385" y="1394583"/>
            <a:ext cx="773323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key function for working with files in Python is the open()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open() function takes two parameters; filename, and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four different methods (modes) for opening a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"r" - Read - Default value. Opens a file for reading, error if the file does not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"a" - Append - Opens a file for appending, creates the file if it does not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"w" - Write - Opens a file for writing, creates the file if it does not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"x" - Create - Creates the specified file, returns an error if the file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addition you can specify if the file should be handled as binary or text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"t" - Text - Default value. Text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"b" - Binary - Binary mode (e.g. images)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3F648-EB8D-C890-2534-65958210002D}"/>
              </a:ext>
            </a:extLst>
          </p:cNvPr>
          <p:cNvSpPr txBox="1"/>
          <p:nvPr/>
        </p:nvSpPr>
        <p:spPr>
          <a:xfrm>
            <a:off x="1987420" y="288163"/>
            <a:ext cx="773323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5400" dirty="0"/>
              <a:t>FILE HANDLING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566903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856A-E045-EAF4-2454-6604EE84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7930"/>
            <a:ext cx="9905998" cy="995678"/>
          </a:xfrm>
        </p:spPr>
        <p:txBody>
          <a:bodyPr/>
          <a:lstStyle/>
          <a:p>
            <a:pPr algn="ctr"/>
            <a:r>
              <a:rPr lang="en-US" sz="6000" dirty="0"/>
              <a:t>FILE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31848-DC15-AF4A-8FE9-DA803922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1558"/>
            <a:ext cx="9905999" cy="464664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SYNTAX: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TO OPEN A FILE: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open() function returns a file object, which has a read() method for reading the content of the file.</a:t>
            </a: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Read Only Parts of the File: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0F83A-313A-B315-32E7-9DFA0B4D3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03" y="2669854"/>
            <a:ext cx="3251862" cy="759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C63A3D-87AD-61D2-1341-2AA828B1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03" y="4868608"/>
            <a:ext cx="3251862" cy="82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58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7F3A-A8F2-B048-932A-70EEDB77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7584"/>
            <a:ext cx="9905999" cy="4599992"/>
          </a:xfrm>
        </p:spPr>
        <p:txBody>
          <a:bodyPr/>
          <a:lstStyle/>
          <a:p>
            <a:r>
              <a:rPr lang="en-IN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Read Lines: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You can return one line by using the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readline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method</a:t>
            </a:r>
            <a:endParaRPr lang="en-IN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Close Files: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good practice to always close the file when you are done with it.</a:t>
            </a:r>
          </a:p>
          <a:p>
            <a:endParaRPr lang="en-IN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1439FC-E44C-5BB4-D7A4-74D26DBA096B}"/>
              </a:ext>
            </a:extLst>
          </p:cNvPr>
          <p:cNvSpPr txBox="1">
            <a:spLocks/>
          </p:cNvSpPr>
          <p:nvPr/>
        </p:nvSpPr>
        <p:spPr>
          <a:xfrm>
            <a:off x="1141413" y="347930"/>
            <a:ext cx="9905998" cy="995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/>
              <a:t>FILE HANDLING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6A4A6-3F97-EEE8-7952-037805536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75" y="1976118"/>
            <a:ext cx="3855104" cy="972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868A0A-2FC8-95BF-88D3-BE8E5E64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574" y="4051935"/>
            <a:ext cx="3855103" cy="13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6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7602B-D825-7DDB-FD41-9090EF82FFAD}"/>
              </a:ext>
            </a:extLst>
          </p:cNvPr>
          <p:cNvSpPr txBox="1"/>
          <p:nvPr/>
        </p:nvSpPr>
        <p:spPr>
          <a:xfrm>
            <a:off x="3082211" y="469936"/>
            <a:ext cx="602757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latin typeface="Bookman Old Style" panose="02050604050505020204" pitchFamily="18" charset="0"/>
              </a:rPr>
              <a:t>PYTHON PROGRAMMING LANGUAGE</a:t>
            </a:r>
            <a:endParaRPr lang="en-IN" b="1" dirty="0"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A82B-774F-AF19-3D2E-C9FCCD519B38}"/>
              </a:ext>
            </a:extLst>
          </p:cNvPr>
          <p:cNvSpPr txBox="1"/>
          <p:nvPr/>
        </p:nvSpPr>
        <p:spPr>
          <a:xfrm>
            <a:off x="2107163" y="1666291"/>
            <a:ext cx="7977673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HISTORY OF PYTHON: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Python was conceived in the late 1980s by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 tooltip="Guido van Rossu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Guido van Rossum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at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 tooltip="Centrum Wiskunde &amp; Informati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Centrum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 tooltip="Centrum Wiskunde &amp; Informati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Wiskunde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 tooltip="Centrum Wiskunde &amp; Informati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&amp; Informatica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(CWI) in the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 tooltip="Netherlan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Netherlands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as a successor to the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5" tooltip="ABC (programming languag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ABC programming language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which was inspired by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6" tooltip="SET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SETL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 capable of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7" tooltip="Exception handl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exception handling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and interfacing with the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8" tooltip="Amoeba (operating system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Amoeba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operating system. Its implementation began in December 1989.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186DD-EE7C-A76B-4DE7-40D2D130A25D}"/>
              </a:ext>
            </a:extLst>
          </p:cNvPr>
          <p:cNvSpPr txBox="1"/>
          <p:nvPr/>
        </p:nvSpPr>
        <p:spPr>
          <a:xfrm>
            <a:off x="2107163" y="3514547"/>
            <a:ext cx="797767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ABOUT PYTHON PROGRAMMING:</a:t>
            </a:r>
          </a:p>
          <a:p>
            <a:pPr algn="l"/>
            <a:r>
              <a:rPr lang="en-US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b="0" i="1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9" tooltip="High-level programming langu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high-level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0" tooltip="General-purpose programming langu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general-purpose programming language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Its design philosophy emphasizes </a:t>
            </a:r>
            <a:r>
              <a:rPr lang="en-US" b="0" i="1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1" tooltip="Code readabil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readability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with the use of </a:t>
            </a:r>
            <a:r>
              <a:rPr lang="en-US" b="0" i="1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2" tooltip="Off-side ru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significant indentation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Python is </a:t>
            </a:r>
            <a:r>
              <a:rPr lang="en-US" b="0" i="1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3" tooltip="Type syste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dynamically typed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1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4" tooltip="Garbage collection (computer scienc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garbage-collected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It supports multiple </a:t>
            </a:r>
            <a:r>
              <a:rPr lang="en-US" b="0" i="1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5" tooltip="Programming paradig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programming paradigms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including </a:t>
            </a:r>
            <a:r>
              <a:rPr lang="en-US" b="0" i="1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6" tooltip="Structured program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structured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(particularly </a:t>
            </a:r>
            <a:r>
              <a:rPr lang="en-US" b="0" i="1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7" tooltip="Procedural program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procedural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), </a:t>
            </a:r>
            <a:r>
              <a:rPr lang="en-US" b="0" i="1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8" tooltip="Object-oriented program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object-oriented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1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9" tooltip="Functional program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functional programming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It is often described as a "batteries included" language due to its comprehensive </a:t>
            </a:r>
            <a:r>
              <a:rPr lang="en-US" b="0" i="1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0" tooltip="Standard libra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 library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0CCB9-DC07-D4BB-E3FC-94A5D41DCF6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02" y="587890"/>
            <a:ext cx="841309" cy="841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3959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3E8FD4-3CF4-52DD-3BE8-D0C91E3B4EF6}"/>
              </a:ext>
            </a:extLst>
          </p:cNvPr>
          <p:cNvSpPr txBox="1"/>
          <p:nvPr/>
        </p:nvSpPr>
        <p:spPr>
          <a:xfrm>
            <a:off x="1705947" y="2497976"/>
            <a:ext cx="8780106" cy="18620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  <a:sp3d>
            <a:bevelT w="152400" h="50800" prst="softRound"/>
          </a:sp3d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IN" sz="115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55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021CF3-9BE8-BE42-8534-8FC5DB509E8A}"/>
              </a:ext>
            </a:extLst>
          </p:cNvPr>
          <p:cNvSpPr txBox="1"/>
          <p:nvPr/>
        </p:nvSpPr>
        <p:spPr>
          <a:xfrm>
            <a:off x="2763997" y="307910"/>
            <a:ext cx="6715905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800" dirty="0"/>
              <a:t>LIST AND IT’S FUNCTIONS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9CC44-9236-C7E2-6419-BC59E50418A2}"/>
              </a:ext>
            </a:extLst>
          </p:cNvPr>
          <p:cNvSpPr txBox="1"/>
          <p:nvPr/>
        </p:nvSpPr>
        <p:spPr>
          <a:xfrm>
            <a:off x="1561322" y="1548882"/>
            <a:ext cx="9069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sng" dirty="0">
                <a:effectLst/>
                <a:latin typeface="Verdana" panose="020B0604030504040204" pitchFamily="34" charset="0"/>
              </a:rPr>
              <a:t>Lists are used to store multiple items in a single variable.</a:t>
            </a:r>
          </a:p>
          <a:p>
            <a:pPr algn="l"/>
            <a:r>
              <a:rPr lang="en-US" b="0" i="0" u="sng" dirty="0">
                <a:effectLst/>
                <a:latin typeface="Verdana" panose="020B0604030504040204" pitchFamily="34" charset="0"/>
              </a:rPr>
              <a:t>Lists are one of 4 built-in data types in Python used to store collections of data, the other 3 are </a:t>
            </a:r>
            <a:r>
              <a:rPr lang="en-US" b="0" i="0" u="sng" dirty="0">
                <a:effectLst/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Tuple</a:t>
            </a:r>
            <a:r>
              <a:rPr lang="en-US" b="0" i="0" u="sng" dirty="0">
                <a:effectLst/>
                <a:latin typeface="Verdana" panose="020B0604030504040204" pitchFamily="34" charset="0"/>
              </a:rPr>
              <a:t>, </a:t>
            </a:r>
            <a:r>
              <a:rPr lang="en-US" b="0" i="0" u="sng" dirty="0">
                <a:effectLst/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</a:t>
            </a:r>
            <a:r>
              <a:rPr lang="en-US" b="0" i="0" u="sng" dirty="0">
                <a:effectLst/>
                <a:latin typeface="Verdana" panose="020B0604030504040204" pitchFamily="34" charset="0"/>
              </a:rPr>
              <a:t>, and </a:t>
            </a:r>
            <a:r>
              <a:rPr lang="en-US" b="0" i="0" u="sng" dirty="0">
                <a:effectLst/>
                <a:latin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Dictionary</a:t>
            </a:r>
            <a:r>
              <a:rPr lang="en-US" b="0" i="0" u="sng" dirty="0">
                <a:effectLst/>
                <a:latin typeface="Verdana" panose="020B0604030504040204" pitchFamily="34" charset="0"/>
              </a:rPr>
              <a:t>, all with different qualities and usage.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Lists are created using square brackets: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05990-3690-1376-CC64-77E655A1B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638" y="3074639"/>
            <a:ext cx="9144225" cy="708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E7D1D0-8BE4-A425-B040-81D049112075}"/>
              </a:ext>
            </a:extLst>
          </p:cNvPr>
          <p:cNvSpPr txBox="1"/>
          <p:nvPr/>
        </p:nvSpPr>
        <p:spPr>
          <a:xfrm>
            <a:off x="1637034" y="4021494"/>
            <a:ext cx="896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List supports multiple data types: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27CD9D-8625-F841-D200-147C442B9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071" y="4478414"/>
            <a:ext cx="9144792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0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0AF537-DD10-41ED-1379-0BBC27FDB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37363"/>
              </p:ext>
            </p:extLst>
          </p:nvPr>
        </p:nvGraphicFramePr>
        <p:xfrm>
          <a:off x="2021142" y="749913"/>
          <a:ext cx="8149716" cy="5856182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4074858">
                  <a:extLst>
                    <a:ext uri="{9D8B030D-6E8A-4147-A177-3AD203B41FA5}">
                      <a16:colId xmlns:a16="http://schemas.microsoft.com/office/drawing/2014/main" val="1492371229"/>
                    </a:ext>
                  </a:extLst>
                </a:gridCol>
                <a:gridCol w="4074858">
                  <a:extLst>
                    <a:ext uri="{9D8B030D-6E8A-4147-A177-3AD203B41FA5}">
                      <a16:colId xmlns:a16="http://schemas.microsoft.com/office/drawing/2014/main" val="12468558"/>
                    </a:ext>
                  </a:extLst>
                </a:gridCol>
              </a:tblGrid>
              <a:tr h="2724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sng" dirty="0">
                          <a:solidFill>
                            <a:srgbClr val="000000"/>
                          </a:solidFill>
                          <a:effectLst/>
                        </a:rPr>
                        <a:t>Function</a:t>
                      </a:r>
                      <a:endParaRPr lang="en-IN" sz="2000" b="0" u="sng" dirty="0">
                        <a:effectLst/>
                      </a:endParaRPr>
                    </a:p>
                  </a:txBody>
                  <a:tcPr marL="21092" marR="21092" marT="21092" marB="210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sng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IN" sz="2000" b="0" u="sng" dirty="0">
                        <a:effectLst/>
                      </a:endParaRPr>
                    </a:p>
                  </a:txBody>
                  <a:tcPr marL="21092" marR="21092" marT="21092" marB="21092"/>
                </a:tc>
                <a:extLst>
                  <a:ext uri="{0D108BD9-81ED-4DB2-BD59-A6C34878D82A}">
                    <a16:rowId xmlns:a16="http://schemas.microsoft.com/office/drawing/2014/main" val="166059316"/>
                  </a:ext>
                </a:extLst>
              </a:tr>
              <a:tr h="2724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</a:rPr>
                        <a:t>append()</a:t>
                      </a:r>
                    </a:p>
                  </a:txBody>
                  <a:tcPr marL="21092" marR="21092" marT="21092" marB="210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Adds an element to the end of the list</a:t>
                      </a:r>
                    </a:p>
                  </a:txBody>
                  <a:tcPr marL="21092" marR="21092" marT="21092" marB="21092"/>
                </a:tc>
                <a:extLst>
                  <a:ext uri="{0D108BD9-81ED-4DB2-BD59-A6C34878D82A}">
                    <a16:rowId xmlns:a16="http://schemas.microsoft.com/office/drawing/2014/main" val="202291527"/>
                  </a:ext>
                </a:extLst>
              </a:tr>
              <a:tr h="5085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</a:rPr>
                        <a:t>extend()</a:t>
                      </a:r>
                    </a:p>
                  </a:txBody>
                  <a:tcPr marL="21092" marR="21092" marT="21092" marB="210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Adds more than one element to the end of the list</a:t>
                      </a:r>
                    </a:p>
                  </a:txBody>
                  <a:tcPr marL="21092" marR="21092" marT="21092" marB="21092"/>
                </a:tc>
                <a:extLst>
                  <a:ext uri="{0D108BD9-81ED-4DB2-BD59-A6C34878D82A}">
                    <a16:rowId xmlns:a16="http://schemas.microsoft.com/office/drawing/2014/main" val="1779521229"/>
                  </a:ext>
                </a:extLst>
              </a:tr>
              <a:tr h="2724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</a:rPr>
                        <a:t>insert()</a:t>
                      </a:r>
                    </a:p>
                  </a:txBody>
                  <a:tcPr marL="21092" marR="21092" marT="21092" marB="210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Adds an element in between the list</a:t>
                      </a:r>
                    </a:p>
                  </a:txBody>
                  <a:tcPr marL="21092" marR="21092" marT="21092" marB="21092"/>
                </a:tc>
                <a:extLst>
                  <a:ext uri="{0D108BD9-81ED-4DB2-BD59-A6C34878D82A}">
                    <a16:rowId xmlns:a16="http://schemas.microsoft.com/office/drawing/2014/main" val="2247146443"/>
                  </a:ext>
                </a:extLst>
              </a:tr>
              <a:tr h="2724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</a:rPr>
                        <a:t>remove()</a:t>
                      </a:r>
                    </a:p>
                  </a:txBody>
                  <a:tcPr marL="21092" marR="21092" marT="21092" marB="210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Removes an elements from the list</a:t>
                      </a:r>
                    </a:p>
                  </a:txBody>
                  <a:tcPr marL="21092" marR="21092" marT="21092" marB="21092"/>
                </a:tc>
                <a:extLst>
                  <a:ext uri="{0D108BD9-81ED-4DB2-BD59-A6C34878D82A}">
                    <a16:rowId xmlns:a16="http://schemas.microsoft.com/office/drawing/2014/main" val="4293787461"/>
                  </a:ext>
                </a:extLst>
              </a:tr>
              <a:tr h="2724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</a:rPr>
                        <a:t>pop()</a:t>
                      </a:r>
                    </a:p>
                  </a:txBody>
                  <a:tcPr marL="21092" marR="21092" marT="21092" marB="210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Removes the last elements from the list</a:t>
                      </a:r>
                    </a:p>
                  </a:txBody>
                  <a:tcPr marL="21092" marR="21092" marT="21092" marB="21092"/>
                </a:tc>
                <a:extLst>
                  <a:ext uri="{0D108BD9-81ED-4DB2-BD59-A6C34878D82A}">
                    <a16:rowId xmlns:a16="http://schemas.microsoft.com/office/drawing/2014/main" val="880500082"/>
                  </a:ext>
                </a:extLst>
              </a:tr>
              <a:tr h="2724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</a:rPr>
                        <a:t>slice()</a:t>
                      </a:r>
                    </a:p>
                  </a:txBody>
                  <a:tcPr marL="21092" marR="21092" marT="21092" marB="210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Prints a section of the list</a:t>
                      </a:r>
                    </a:p>
                  </a:txBody>
                  <a:tcPr marL="21092" marR="21092" marT="21092" marB="21092"/>
                </a:tc>
                <a:extLst>
                  <a:ext uri="{0D108BD9-81ED-4DB2-BD59-A6C34878D82A}">
                    <a16:rowId xmlns:a16="http://schemas.microsoft.com/office/drawing/2014/main" val="3036338497"/>
                  </a:ext>
                </a:extLst>
              </a:tr>
              <a:tr h="2724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</a:rPr>
                        <a:t>reverse()</a:t>
                      </a:r>
                    </a:p>
                  </a:txBody>
                  <a:tcPr marL="21092" marR="21092" marT="21092" marB="210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Reverses the order of the elements in a list</a:t>
                      </a:r>
                    </a:p>
                  </a:txBody>
                  <a:tcPr marL="21092" marR="21092" marT="21092" marB="21092"/>
                </a:tc>
                <a:extLst>
                  <a:ext uri="{0D108BD9-81ED-4DB2-BD59-A6C34878D82A}">
                    <a16:rowId xmlns:a16="http://schemas.microsoft.com/office/drawing/2014/main" val="2855666531"/>
                  </a:ext>
                </a:extLst>
              </a:tr>
              <a:tr h="2724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 err="1">
                          <a:solidFill>
                            <a:schemeClr val="bg1"/>
                          </a:solidFill>
                          <a:effectLst/>
                        </a:rPr>
                        <a:t>len</a:t>
                      </a:r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</a:txBody>
                  <a:tcPr marL="21092" marR="21092" marT="21092" marB="210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Gives the length of a list</a:t>
                      </a:r>
                    </a:p>
                  </a:txBody>
                  <a:tcPr marL="21092" marR="21092" marT="21092" marB="21092"/>
                </a:tc>
                <a:extLst>
                  <a:ext uri="{0D108BD9-81ED-4DB2-BD59-A6C34878D82A}">
                    <a16:rowId xmlns:a16="http://schemas.microsoft.com/office/drawing/2014/main" val="3243456675"/>
                  </a:ext>
                </a:extLst>
              </a:tr>
              <a:tr h="5085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</a:rPr>
                        <a:t>min()</a:t>
                      </a:r>
                    </a:p>
                  </a:txBody>
                  <a:tcPr marL="21092" marR="21092" marT="21092" marB="210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Gives the minimum element (by value) of a list</a:t>
                      </a:r>
                    </a:p>
                  </a:txBody>
                  <a:tcPr marL="21092" marR="21092" marT="21092" marB="21092"/>
                </a:tc>
                <a:extLst>
                  <a:ext uri="{0D108BD9-81ED-4DB2-BD59-A6C34878D82A}">
                    <a16:rowId xmlns:a16="http://schemas.microsoft.com/office/drawing/2014/main" val="2041663643"/>
                  </a:ext>
                </a:extLst>
              </a:tr>
              <a:tr h="5085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</a:rPr>
                        <a:t>max()</a:t>
                      </a:r>
                    </a:p>
                  </a:txBody>
                  <a:tcPr marL="21092" marR="21092" marT="21092" marB="210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Gives the maximum element (by value) of a list</a:t>
                      </a:r>
                    </a:p>
                  </a:txBody>
                  <a:tcPr marL="21092" marR="21092" marT="21092" marB="21092"/>
                </a:tc>
                <a:extLst>
                  <a:ext uri="{0D108BD9-81ED-4DB2-BD59-A6C34878D82A}">
                    <a16:rowId xmlns:a16="http://schemas.microsoft.com/office/drawing/2014/main" val="2890212808"/>
                  </a:ext>
                </a:extLst>
              </a:tr>
              <a:tr h="2724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</a:rPr>
                        <a:t>count()</a:t>
                      </a:r>
                    </a:p>
                  </a:txBody>
                  <a:tcPr marL="21092" marR="21092" marT="21092" marB="210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Counts the number of copies in a list</a:t>
                      </a:r>
                    </a:p>
                  </a:txBody>
                  <a:tcPr marL="21092" marR="21092" marT="21092" marB="21092"/>
                </a:tc>
                <a:extLst>
                  <a:ext uri="{0D108BD9-81ED-4DB2-BD59-A6C34878D82A}">
                    <a16:rowId xmlns:a16="http://schemas.microsoft.com/office/drawing/2014/main" val="2519790665"/>
                  </a:ext>
                </a:extLst>
              </a:tr>
              <a:tr h="2724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solidFill>
                            <a:schemeClr val="bg1"/>
                          </a:solidFill>
                          <a:effectLst/>
                        </a:rPr>
                        <a:t>Concatenate</a:t>
                      </a:r>
                    </a:p>
                  </a:txBody>
                  <a:tcPr marL="21092" marR="21092" marT="21092" marB="210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</a:rPr>
                        <a:t>Combines two list</a:t>
                      </a:r>
                    </a:p>
                  </a:txBody>
                  <a:tcPr marL="21092" marR="21092" marT="21092" marB="21092"/>
                </a:tc>
                <a:extLst>
                  <a:ext uri="{0D108BD9-81ED-4DB2-BD59-A6C34878D82A}">
                    <a16:rowId xmlns:a16="http://schemas.microsoft.com/office/drawing/2014/main" val="2124827004"/>
                  </a:ext>
                </a:extLst>
              </a:tr>
              <a:tr h="5085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solidFill>
                            <a:schemeClr val="bg1"/>
                          </a:solidFill>
                          <a:effectLst/>
                        </a:rPr>
                        <a:t>Multiply</a:t>
                      </a:r>
                    </a:p>
                  </a:txBody>
                  <a:tcPr marL="21092" marR="21092" marT="21092" marB="210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Multiplies the occurrence of elements in a list</a:t>
                      </a:r>
                    </a:p>
                  </a:txBody>
                  <a:tcPr marL="21092" marR="21092" marT="21092" marB="21092"/>
                </a:tc>
                <a:extLst>
                  <a:ext uri="{0D108BD9-81ED-4DB2-BD59-A6C34878D82A}">
                    <a16:rowId xmlns:a16="http://schemas.microsoft.com/office/drawing/2014/main" val="98459874"/>
                  </a:ext>
                </a:extLst>
              </a:tr>
              <a:tr h="2724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solidFill>
                            <a:schemeClr val="bg1"/>
                          </a:solidFill>
                          <a:effectLst/>
                        </a:rPr>
                        <a:t>index()</a:t>
                      </a:r>
                    </a:p>
                  </a:txBody>
                  <a:tcPr marL="21092" marR="21092" marT="21092" marB="210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Gives index number of an element in the list</a:t>
                      </a:r>
                    </a:p>
                  </a:txBody>
                  <a:tcPr marL="21092" marR="21092" marT="21092" marB="21092"/>
                </a:tc>
                <a:extLst>
                  <a:ext uri="{0D108BD9-81ED-4DB2-BD59-A6C34878D82A}">
                    <a16:rowId xmlns:a16="http://schemas.microsoft.com/office/drawing/2014/main" val="3677230212"/>
                  </a:ext>
                </a:extLst>
              </a:tr>
              <a:tr h="2724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solidFill>
                            <a:schemeClr val="bg1"/>
                          </a:solidFill>
                          <a:effectLst/>
                        </a:rPr>
                        <a:t>sort()</a:t>
                      </a:r>
                    </a:p>
                  </a:txBody>
                  <a:tcPr marL="21092" marR="21092" marT="21092" marB="210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Sorts the list in ascending order</a:t>
                      </a:r>
                    </a:p>
                  </a:txBody>
                  <a:tcPr marL="21092" marR="21092" marT="21092" marB="21092"/>
                </a:tc>
                <a:extLst>
                  <a:ext uri="{0D108BD9-81ED-4DB2-BD59-A6C34878D82A}">
                    <a16:rowId xmlns:a16="http://schemas.microsoft.com/office/drawing/2014/main" val="2136181511"/>
                  </a:ext>
                </a:extLst>
              </a:tr>
              <a:tr h="2724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solidFill>
                            <a:schemeClr val="bg1"/>
                          </a:solidFill>
                          <a:effectLst/>
                        </a:rPr>
                        <a:t>clear()</a:t>
                      </a:r>
                    </a:p>
                  </a:txBody>
                  <a:tcPr marL="21092" marR="21092" marT="21092" marB="210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Clears every element in a list</a:t>
                      </a:r>
                    </a:p>
                  </a:txBody>
                  <a:tcPr marL="21092" marR="21092" marT="21092" marB="21092"/>
                </a:tc>
                <a:extLst>
                  <a:ext uri="{0D108BD9-81ED-4DB2-BD59-A6C34878D82A}">
                    <a16:rowId xmlns:a16="http://schemas.microsoft.com/office/drawing/2014/main" val="40599494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472511-7770-AA76-7166-0A536BA19A34}"/>
              </a:ext>
            </a:extLst>
          </p:cNvPr>
          <p:cNvSpPr txBox="1"/>
          <p:nvPr/>
        </p:nvSpPr>
        <p:spPr>
          <a:xfrm>
            <a:off x="4225937" y="0"/>
            <a:ext cx="3740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LIST FUNCTIONS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26026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CB4346-DD22-2A7B-14B6-AEFF79A439E3}"/>
              </a:ext>
            </a:extLst>
          </p:cNvPr>
          <p:cNvSpPr txBox="1"/>
          <p:nvPr/>
        </p:nvSpPr>
        <p:spPr>
          <a:xfrm>
            <a:off x="2878493" y="391885"/>
            <a:ext cx="633548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800" dirty="0"/>
              <a:t>TUPLE</a:t>
            </a:r>
            <a:endParaRPr lang="en-IN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60E591-4F4A-0A2C-FB0C-7BCCF000973F}"/>
              </a:ext>
            </a:extLst>
          </p:cNvPr>
          <p:cNvSpPr txBox="1"/>
          <p:nvPr/>
        </p:nvSpPr>
        <p:spPr>
          <a:xfrm>
            <a:off x="2214465" y="1576873"/>
            <a:ext cx="7763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Tuples are used to store multiple items in a single variable.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 is one of 4 built-in data types in Python used to store collections of data, the other 3 are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List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Set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4"/>
              </a:rPr>
              <a:t>Dictionary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all with different qualities and usage.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tuple is a collection which is ordered and 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unchangeable or immutable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Tuples are written with round brackets: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D0FBA-2463-DF96-C9F9-5EB2A5B97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566" y="4263437"/>
            <a:ext cx="8892868" cy="101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2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D217-357E-2FD2-9D1F-207D640F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Properties of a tuple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B3BDB-6492-6896-27BA-071BD4DCF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Immutable </a:t>
            </a:r>
          </a:p>
          <a:p>
            <a:r>
              <a:rPr lang="en-US" sz="2800" dirty="0"/>
              <a:t>Allows Duplicate</a:t>
            </a:r>
          </a:p>
          <a:p>
            <a:r>
              <a:rPr lang="en-US" sz="2800" dirty="0"/>
              <a:t>Allows Multiple Data Types</a:t>
            </a:r>
          </a:p>
          <a:p>
            <a:r>
              <a:rPr lang="en-US" sz="2800" dirty="0"/>
              <a:t>Ordered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7393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683350-1B7E-58DE-3222-3B76E6598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12491"/>
              </p:ext>
            </p:extLst>
          </p:nvPr>
        </p:nvGraphicFramePr>
        <p:xfrm>
          <a:off x="2037596" y="951723"/>
          <a:ext cx="8552650" cy="4662199"/>
        </p:xfrm>
        <a:graphic>
          <a:graphicData uri="http://schemas.openxmlformats.org/drawingml/2006/table">
            <a:tbl>
              <a:tblPr/>
              <a:tblGrid>
                <a:gridCol w="3110055">
                  <a:extLst>
                    <a:ext uri="{9D8B030D-6E8A-4147-A177-3AD203B41FA5}">
                      <a16:colId xmlns:a16="http://schemas.microsoft.com/office/drawing/2014/main" val="251771904"/>
                    </a:ext>
                  </a:extLst>
                </a:gridCol>
                <a:gridCol w="5442595">
                  <a:extLst>
                    <a:ext uri="{9D8B030D-6E8A-4147-A177-3AD203B41FA5}">
                      <a16:colId xmlns:a16="http://schemas.microsoft.com/office/drawing/2014/main" val="3153128697"/>
                    </a:ext>
                  </a:extLst>
                </a:gridCol>
              </a:tblGrid>
              <a:tr h="42625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 dirty="0">
                          <a:effectLst/>
                        </a:rPr>
                        <a:t>Built-in Function</a:t>
                      </a:r>
                    </a:p>
                  </a:txBody>
                  <a:tcPr marL="33731" marR="33731" marT="67461" marB="6746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>
                          <a:effectLst/>
                        </a:rPr>
                        <a:t>Description</a:t>
                      </a:r>
                    </a:p>
                  </a:txBody>
                  <a:tcPr marL="67461" marR="67461" marT="67461" marB="6746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70975"/>
                  </a:ext>
                </a:extLst>
              </a:tr>
              <a:tr h="47066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 u="sng" dirty="0">
                          <a:effectLst/>
                          <a:hlinkClick r:id="rId2"/>
                        </a:rPr>
                        <a:t>all()</a:t>
                      </a:r>
                      <a:endParaRPr lang="en-IN" sz="2000" b="1" dirty="0">
                        <a:effectLst/>
                      </a:endParaRPr>
                    </a:p>
                  </a:txBody>
                  <a:tcPr marL="33731" marR="33731" marT="49921" marB="499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effectLst/>
                        </a:rPr>
                        <a:t>Returns true if all element are true or if tuple is empty</a:t>
                      </a:r>
                    </a:p>
                  </a:txBody>
                  <a:tcPr marL="67461" marR="67461" marT="94446" marB="9444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25808"/>
                  </a:ext>
                </a:extLst>
              </a:tr>
              <a:tr h="47066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 u="sng">
                          <a:effectLst/>
                          <a:hlinkClick r:id="rId3"/>
                        </a:rPr>
                        <a:t>any()</a:t>
                      </a:r>
                      <a:endParaRPr lang="en-IN" sz="2000" b="1">
                        <a:effectLst/>
                      </a:endParaRPr>
                    </a:p>
                  </a:txBody>
                  <a:tcPr marL="33731" marR="33731" marT="49921" marB="499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effectLst/>
                        </a:rPr>
                        <a:t>return true if any element of the tuple is true. if tuple is empty, return false</a:t>
                      </a:r>
                    </a:p>
                  </a:txBody>
                  <a:tcPr marL="67461" marR="67461" marT="94446" marB="9444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536206"/>
                  </a:ext>
                </a:extLst>
              </a:tr>
              <a:tr h="47066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 u="sng">
                          <a:effectLst/>
                          <a:hlinkClick r:id="rId4"/>
                        </a:rPr>
                        <a:t>len()</a:t>
                      </a:r>
                      <a:endParaRPr lang="en-IN" sz="2000" b="1">
                        <a:effectLst/>
                      </a:endParaRPr>
                    </a:p>
                  </a:txBody>
                  <a:tcPr marL="33731" marR="33731" marT="49921" marB="499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effectLst/>
                        </a:rPr>
                        <a:t>Returns length of the tuple or size of the tuple</a:t>
                      </a:r>
                    </a:p>
                  </a:txBody>
                  <a:tcPr marL="67461" marR="67461" marT="94446" marB="9444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76963"/>
                  </a:ext>
                </a:extLst>
              </a:tr>
              <a:tr h="47066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 u="sng">
                          <a:effectLst/>
                          <a:hlinkClick r:id="rId5"/>
                        </a:rPr>
                        <a:t>enumerate()</a:t>
                      </a:r>
                      <a:endParaRPr lang="en-IN" sz="2000" b="1">
                        <a:effectLst/>
                      </a:endParaRPr>
                    </a:p>
                  </a:txBody>
                  <a:tcPr marL="33731" marR="33731" marT="49921" marB="499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effectLst/>
                        </a:rPr>
                        <a:t>Returns enumerate object of tuple</a:t>
                      </a:r>
                    </a:p>
                  </a:txBody>
                  <a:tcPr marL="67461" marR="67461" marT="94446" marB="9444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464859"/>
                  </a:ext>
                </a:extLst>
              </a:tr>
              <a:tr h="47066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 u="sng">
                          <a:effectLst/>
                          <a:hlinkClick r:id="rId6"/>
                        </a:rPr>
                        <a:t>max()</a:t>
                      </a:r>
                      <a:endParaRPr lang="en-IN" sz="2000" b="1">
                        <a:effectLst/>
                      </a:endParaRPr>
                    </a:p>
                  </a:txBody>
                  <a:tcPr marL="33731" marR="33731" marT="49921" marB="499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effectLst/>
                        </a:rPr>
                        <a:t>return maximum element of given tuple</a:t>
                      </a:r>
                    </a:p>
                  </a:txBody>
                  <a:tcPr marL="67461" marR="67461" marT="94446" marB="9444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121088"/>
                  </a:ext>
                </a:extLst>
              </a:tr>
              <a:tr h="47066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 u="sng">
                          <a:effectLst/>
                          <a:hlinkClick r:id="rId7"/>
                        </a:rPr>
                        <a:t>min()</a:t>
                      </a:r>
                      <a:endParaRPr lang="en-IN" sz="2000" b="1">
                        <a:effectLst/>
                      </a:endParaRPr>
                    </a:p>
                  </a:txBody>
                  <a:tcPr marL="33731" marR="33731" marT="49921" marB="499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effectLst/>
                        </a:rPr>
                        <a:t>return minimum element of given tuple</a:t>
                      </a:r>
                    </a:p>
                  </a:txBody>
                  <a:tcPr marL="67461" marR="67461" marT="94446" marB="9444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94201"/>
                  </a:ext>
                </a:extLst>
              </a:tr>
              <a:tr h="47066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 u="sng">
                          <a:effectLst/>
                          <a:hlinkClick r:id="rId8"/>
                        </a:rPr>
                        <a:t>sum()</a:t>
                      </a:r>
                      <a:endParaRPr lang="en-IN" sz="2000" b="1">
                        <a:effectLst/>
                      </a:endParaRPr>
                    </a:p>
                  </a:txBody>
                  <a:tcPr marL="33731" marR="33731" marT="49921" marB="499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effectLst/>
                        </a:rPr>
                        <a:t>Sums up the numbers in the tuple</a:t>
                      </a:r>
                    </a:p>
                  </a:txBody>
                  <a:tcPr marL="67461" marR="67461" marT="94446" marB="9444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190354"/>
                  </a:ext>
                </a:extLst>
              </a:tr>
              <a:tr h="47066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 u="sng">
                          <a:effectLst/>
                          <a:hlinkClick r:id="rId9"/>
                        </a:rPr>
                        <a:t>sorted()</a:t>
                      </a:r>
                      <a:endParaRPr lang="en-IN" sz="2000" b="1">
                        <a:effectLst/>
                      </a:endParaRPr>
                    </a:p>
                  </a:txBody>
                  <a:tcPr marL="33731" marR="33731" marT="49921" marB="499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effectLst/>
                        </a:rPr>
                        <a:t>input elements in the tuple and return a new sorted list</a:t>
                      </a:r>
                    </a:p>
                  </a:txBody>
                  <a:tcPr marL="67461" marR="67461" marT="94446" marB="9444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424749"/>
                  </a:ext>
                </a:extLst>
              </a:tr>
              <a:tr h="47066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u="sng">
                          <a:effectLst/>
                          <a:hlinkClick r:id="rId10"/>
                        </a:rPr>
                        <a:t>tuple()</a:t>
                      </a:r>
                      <a:endParaRPr lang="en-IN" sz="2000" b="1">
                        <a:effectLst/>
                      </a:endParaRPr>
                    </a:p>
                  </a:txBody>
                  <a:tcPr marL="33731" marR="33731" marT="49921" marB="4992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Convert an </a:t>
                      </a:r>
                      <a:r>
                        <a:rPr lang="en-US" sz="1400" b="0" dirty="0" err="1">
                          <a:effectLst/>
                        </a:rPr>
                        <a:t>iterable</a:t>
                      </a:r>
                      <a:r>
                        <a:rPr lang="en-US" sz="1400" b="0" dirty="0">
                          <a:effectLst/>
                        </a:rPr>
                        <a:t> to a tuple.</a:t>
                      </a:r>
                    </a:p>
                  </a:txBody>
                  <a:tcPr marL="67461" marR="67461" marT="94446" marB="9444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5455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28B3C5-11CF-39AC-1629-CD2446BCB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80619"/>
              </p:ext>
            </p:extLst>
          </p:nvPr>
        </p:nvGraphicFramePr>
        <p:xfrm>
          <a:off x="2037595" y="5613922"/>
          <a:ext cx="8552651" cy="1066800"/>
        </p:xfrm>
        <a:graphic>
          <a:graphicData uri="http://schemas.openxmlformats.org/drawingml/2006/table">
            <a:tbl>
              <a:tblPr/>
              <a:tblGrid>
                <a:gridCol w="3110114">
                  <a:extLst>
                    <a:ext uri="{9D8B030D-6E8A-4147-A177-3AD203B41FA5}">
                      <a16:colId xmlns:a16="http://schemas.microsoft.com/office/drawing/2014/main" val="3224666409"/>
                    </a:ext>
                  </a:extLst>
                </a:gridCol>
                <a:gridCol w="5442537">
                  <a:extLst>
                    <a:ext uri="{9D8B030D-6E8A-4147-A177-3AD203B41FA5}">
                      <a16:colId xmlns:a16="http://schemas.microsoft.com/office/drawing/2014/main" val="4173066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sng" dirty="0">
                          <a:effectLst/>
                          <a:hlinkClick r:id="rId11"/>
                        </a:rPr>
                        <a:t>index( )</a:t>
                      </a:r>
                      <a:endParaRPr lang="en-IN" sz="1400" b="0" dirty="0">
                        <a:effectLst/>
                      </a:endParaRP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Find in the tuple and returns the index of the given value where it’s available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32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sng" dirty="0">
                          <a:effectLst/>
                          <a:hlinkClick r:id="rId12"/>
                        </a:rPr>
                        <a:t>count( )</a:t>
                      </a:r>
                      <a:endParaRPr lang="en-IN" sz="1400" b="0" dirty="0">
                        <a:effectLst/>
                      </a:endParaRP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Returns the frequency of occurrence of a specified value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690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5664EA-2377-8F12-A0CC-8F18D03D96D7}"/>
              </a:ext>
            </a:extLst>
          </p:cNvPr>
          <p:cNvSpPr txBox="1"/>
          <p:nvPr/>
        </p:nvSpPr>
        <p:spPr>
          <a:xfrm>
            <a:off x="4158096" y="177278"/>
            <a:ext cx="387580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TUPLE OPERATIONS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8207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0FE8-5850-C642-EA12-65CE03AA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PYTHON STRINGS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F25E-D0AC-836F-3476-FC2F504C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Strings in python are surrounded by either single quotation marks, or double quotation marks. </a:t>
            </a:r>
            <a:r>
              <a:rPr lang="en-US" sz="1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same as </a:t>
            </a:r>
            <a:r>
              <a:rPr lang="en-US" sz="1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"hello“.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 can be printed as follows: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Assigning string to a variable: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A796CF-111A-A565-DFF8-5E995DC8A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89" y="3243128"/>
            <a:ext cx="2770262" cy="898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DE519-026C-4BE9-71A0-E46F603DA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489" y="4892788"/>
            <a:ext cx="2863568" cy="898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8D1FE4-8B7F-60F9-0668-CDE4E263A027}"/>
              </a:ext>
            </a:extLst>
          </p:cNvPr>
          <p:cNvSpPr txBox="1"/>
          <p:nvPr/>
        </p:nvSpPr>
        <p:spPr>
          <a:xfrm>
            <a:off x="5197150" y="2935351"/>
            <a:ext cx="2929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Multiline string:</a:t>
            </a:r>
            <a:endParaRPr lang="en-I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BF448B-538C-B2B3-AD06-FD4F20A2D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150" y="3395527"/>
            <a:ext cx="3461658" cy="187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23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281</TotalTime>
  <Words>2589</Words>
  <Application>Microsoft Office PowerPoint</Application>
  <PresentationFormat>Widescreen</PresentationFormat>
  <Paragraphs>310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-apple-system</vt:lpstr>
      <vt:lpstr>Aptos Narrow</vt:lpstr>
      <vt:lpstr>Arial</vt:lpstr>
      <vt:lpstr>Arial Black</vt:lpstr>
      <vt:lpstr>Bahnschrift Condensed</vt:lpstr>
      <vt:lpstr>Bahnschrift Light Condensed</vt:lpstr>
      <vt:lpstr>Bookman Old Style</vt:lpstr>
      <vt:lpstr>Consolas</vt:lpstr>
      <vt:lpstr>Courier New</vt:lpstr>
      <vt:lpstr>Google Sans</vt:lpstr>
      <vt:lpstr>Segoe UI</vt:lpstr>
      <vt:lpstr>Tw Cen MT</vt:lpstr>
      <vt:lpstr>Verdana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a tuple</vt:lpstr>
      <vt:lpstr>PowerPoint Presentation</vt:lpstr>
      <vt:lpstr>PYTHON STRINGS</vt:lpstr>
      <vt:lpstr>Functions of a string</vt:lpstr>
      <vt:lpstr>Functions of a string</vt:lpstr>
      <vt:lpstr>DICTIONARY </vt:lpstr>
      <vt:lpstr>PROPERTIES OF A DICTIONARY</vt:lpstr>
      <vt:lpstr>PowerPoint Presentation</vt:lpstr>
      <vt:lpstr>PowerPoint Presentation</vt:lpstr>
      <vt:lpstr>PowerPoint Presentation</vt:lpstr>
      <vt:lpstr>PowerPoint Presentation</vt:lpstr>
      <vt:lpstr>ARGUMENTS AND PARAMETERS IN FUNCTION</vt:lpstr>
      <vt:lpstr>PowerPoint Presentation</vt:lpstr>
      <vt:lpstr>Arbitrary Arguments, *args</vt:lpstr>
      <vt:lpstr>Keyword Arguments</vt:lpstr>
      <vt:lpstr>PANDAS</vt:lpstr>
      <vt:lpstr>PANDAS</vt:lpstr>
      <vt:lpstr>PowerPoint Presentation</vt:lpstr>
      <vt:lpstr>PowerPoint Presentation</vt:lpstr>
      <vt:lpstr>PowerPoint Presentation</vt:lpstr>
      <vt:lpstr>PowerPoint Presentation</vt:lpstr>
      <vt:lpstr>FILE HANDLING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Vansh Thakur</dc:creator>
  <cp:lastModifiedBy>Vansh Thakur</cp:lastModifiedBy>
  <cp:revision>4</cp:revision>
  <dcterms:created xsi:type="dcterms:W3CDTF">2024-01-06T15:02:15Z</dcterms:created>
  <dcterms:modified xsi:type="dcterms:W3CDTF">2024-01-07T11:11:48Z</dcterms:modified>
</cp:coreProperties>
</file>