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80" r:id="rId2"/>
  </p:sldMasterIdLst>
  <p:sldIdLst>
    <p:sldId id="256" r:id="rId3"/>
    <p:sldId id="258" r:id="rId4"/>
    <p:sldId id="257"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83FA7C-1005-4F99-B3E1-4CD93759BE5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311FCD9-599E-43D0-9ABF-A34C20026FA5}" type="slidenum">
              <a:rPr lang="en-IN" smtClean="0"/>
              <a:t>‹#›</a:t>
            </a:fld>
            <a:endParaRPr lang="en-IN"/>
          </a:p>
        </p:txBody>
      </p:sp>
    </p:spTree>
    <p:extLst>
      <p:ext uri="{BB962C8B-B14F-4D97-AF65-F5344CB8AC3E}">
        <p14:creationId xmlns:p14="http://schemas.microsoft.com/office/powerpoint/2010/main" val="197681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3FA7C-1005-4F99-B3E1-4CD93759BE5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405074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3FA7C-1005-4F99-B3E1-4CD93759BE5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4864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783FA7C-1005-4F99-B3E1-4CD93759BE52}" type="datetimeFigureOut">
              <a:rPr lang="en-IN" smtClean="0"/>
              <a:t>09-01-2024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311FCD9-599E-43D0-9ABF-A34C20026FA5}" type="slidenum">
              <a:rPr lang="en-IN" smtClean="0"/>
              <a:t>‹#›</a:t>
            </a:fld>
            <a:endParaRPr lang="en-IN"/>
          </a:p>
        </p:txBody>
      </p:sp>
    </p:spTree>
    <p:extLst>
      <p:ext uri="{BB962C8B-B14F-4D97-AF65-F5344CB8AC3E}">
        <p14:creationId xmlns:p14="http://schemas.microsoft.com/office/powerpoint/2010/main" val="404153204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83FA7C-1005-4F99-B3E1-4CD93759BE52}" type="datetimeFigureOut">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1404467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783FA7C-1005-4F99-B3E1-4CD93759BE52}" type="datetimeFigureOut">
              <a:rPr lang="en-IN" smtClean="0"/>
              <a:t>09-01-2024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234286472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3FA7C-1005-4F99-B3E1-4CD93759BE52}"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1568318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83FA7C-1005-4F99-B3E1-4CD93759BE52}" type="datetimeFigureOut">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459352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83FA7C-1005-4F99-B3E1-4CD93759BE52}" type="datetimeFigureOut">
              <a:rPr lang="en-IN" smtClean="0"/>
              <a:t>09-01-2024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787819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3FA7C-1005-4F99-B3E1-4CD93759BE52}" type="datetimeFigureOut">
              <a:rPr lang="en-IN" smtClean="0"/>
              <a:t>09-01-2024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1695006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783FA7C-1005-4F99-B3E1-4CD93759BE52}" type="datetimeFigureOut">
              <a:rPr lang="en-IN" smtClean="0"/>
              <a:t>09-01-2024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311FCD9-599E-43D0-9ABF-A34C20026FA5}"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696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3FA7C-1005-4F99-B3E1-4CD93759BE5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2776236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783FA7C-1005-4F99-B3E1-4CD93759BE52}" type="datetimeFigureOut">
              <a:rPr lang="en-IN" smtClean="0"/>
              <a:t>09-01-2024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311FCD9-599E-43D0-9ABF-A34C20026FA5}"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4182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3FA7C-1005-4F99-B3E1-4CD93759BE5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3354658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3FA7C-1005-4F99-B3E1-4CD93759BE52}" type="datetimeFigureOut">
              <a:rPr lang="en-IN" smtClean="0"/>
              <a:t>09-01-2024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385980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783FA7C-1005-4F99-B3E1-4CD93759BE52}" type="datetimeFigureOut">
              <a:rPr lang="en-IN" smtClean="0"/>
              <a:t>09-01-2024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311FCD9-599E-43D0-9ABF-A34C20026FA5}" type="slidenum">
              <a:rPr lang="en-IN" smtClean="0"/>
              <a:t>‹#›</a:t>
            </a:fld>
            <a:endParaRPr lang="en-IN"/>
          </a:p>
        </p:txBody>
      </p:sp>
    </p:spTree>
    <p:extLst>
      <p:ext uri="{BB962C8B-B14F-4D97-AF65-F5344CB8AC3E}">
        <p14:creationId xmlns:p14="http://schemas.microsoft.com/office/powerpoint/2010/main" val="32413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3FA7C-1005-4F99-B3E1-4CD93759BE52}"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56786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83FA7C-1005-4F99-B3E1-4CD93759BE52}" type="datetimeFigureOut">
              <a:rPr lang="en-IN" smtClean="0"/>
              <a:t>09-01-2024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15061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83FA7C-1005-4F99-B3E1-4CD93759BE52}" type="datetimeFigureOut">
              <a:rPr lang="en-IN" smtClean="0"/>
              <a:t>09-01-2024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311383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3FA7C-1005-4F99-B3E1-4CD93759BE52}" type="datetimeFigureOut">
              <a:rPr lang="en-IN" smtClean="0"/>
              <a:t>09-01-2024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143701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83FA7C-1005-4F99-B3E1-4CD93759BE52}" type="datetimeFigureOut">
              <a:rPr lang="en-IN" smtClean="0"/>
              <a:t>09-01-2024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146545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83FA7C-1005-4F99-B3E1-4CD93759BE52}" type="datetimeFigureOut">
              <a:rPr lang="en-IN" smtClean="0"/>
              <a:t>09-01-2024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11FCD9-599E-43D0-9ABF-A34C20026FA5}" type="slidenum">
              <a:rPr lang="en-IN" smtClean="0"/>
              <a:t>‹#›</a:t>
            </a:fld>
            <a:endParaRPr lang="en-IN"/>
          </a:p>
        </p:txBody>
      </p:sp>
    </p:spTree>
    <p:extLst>
      <p:ext uri="{BB962C8B-B14F-4D97-AF65-F5344CB8AC3E}">
        <p14:creationId xmlns:p14="http://schemas.microsoft.com/office/powerpoint/2010/main" val="183469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783FA7C-1005-4F99-B3E1-4CD93759BE52}" type="datetimeFigureOut">
              <a:rPr lang="en-IN" smtClean="0"/>
              <a:t>09-01-2024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311FCD9-599E-43D0-9ABF-A34C20026FA5}" type="slidenum">
              <a:rPr lang="en-IN" smtClean="0"/>
              <a:t>‹#›</a:t>
            </a:fld>
            <a:endParaRPr lang="en-IN"/>
          </a:p>
        </p:txBody>
      </p:sp>
    </p:spTree>
    <p:extLst>
      <p:ext uri="{BB962C8B-B14F-4D97-AF65-F5344CB8AC3E}">
        <p14:creationId xmlns:p14="http://schemas.microsoft.com/office/powerpoint/2010/main" val="344490386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783FA7C-1005-4F99-B3E1-4CD93759BE52}" type="datetimeFigureOut">
              <a:rPr lang="en-IN" smtClean="0"/>
              <a:t>09-01-2024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311FCD9-599E-43D0-9ABF-A34C20026FA5}" type="slidenum">
              <a:rPr lang="en-IN" smtClean="0"/>
              <a:t>‹#›</a:t>
            </a:fld>
            <a:endParaRPr lang="en-IN"/>
          </a:p>
        </p:txBody>
      </p:sp>
    </p:spTree>
    <p:extLst>
      <p:ext uri="{BB962C8B-B14F-4D97-AF65-F5344CB8AC3E}">
        <p14:creationId xmlns:p14="http://schemas.microsoft.com/office/powerpoint/2010/main" val="275469807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8F89-D019-D48B-6B2B-06A6B91873D2}"/>
              </a:ext>
            </a:extLst>
          </p:cNvPr>
          <p:cNvSpPr>
            <a:spLocks noGrp="1"/>
          </p:cNvSpPr>
          <p:nvPr>
            <p:ph type="ctrTitle"/>
          </p:nvPr>
        </p:nvSpPr>
        <p:spPr>
          <a:xfrm>
            <a:off x="1051560" y="1399033"/>
            <a:ext cx="9966960" cy="2781082"/>
          </a:xfrm>
        </p:spPr>
        <p:txBody>
          <a:bodyPr/>
          <a:lstStyle/>
          <a:p>
            <a:pPr algn="ctr"/>
            <a:r>
              <a:rPr lang="en-US" sz="6600" u="sng" dirty="0"/>
              <a:t>Sql </a:t>
            </a:r>
            <a:br>
              <a:rPr lang="en-US" sz="6600" u="sng" dirty="0"/>
            </a:br>
            <a:r>
              <a:rPr lang="en-US" sz="6600" u="sng" dirty="0"/>
              <a:t>(structured query language)</a:t>
            </a:r>
            <a:endParaRPr lang="en-IN" sz="6600" u="sng" dirty="0"/>
          </a:p>
        </p:txBody>
      </p:sp>
      <p:sp>
        <p:nvSpPr>
          <p:cNvPr id="3" name="Subtitle 2">
            <a:extLst>
              <a:ext uri="{FF2B5EF4-FFF2-40B4-BE49-F238E27FC236}">
                <a16:creationId xmlns:a16="http://schemas.microsoft.com/office/drawing/2014/main" id="{FD38A3DA-BAA9-3671-DC44-2426178C95FA}"/>
              </a:ext>
            </a:extLst>
          </p:cNvPr>
          <p:cNvSpPr>
            <a:spLocks noGrp="1"/>
          </p:cNvSpPr>
          <p:nvPr>
            <p:ph type="subTitle" idx="1"/>
          </p:nvPr>
        </p:nvSpPr>
        <p:spPr>
          <a:xfrm>
            <a:off x="948550" y="4519748"/>
            <a:ext cx="3959352" cy="1069848"/>
          </a:xfrm>
        </p:spPr>
        <p:txBody>
          <a:bodyPr>
            <a:normAutofit fontScale="92500" lnSpcReduction="20000"/>
          </a:bodyPr>
          <a:lstStyle/>
          <a:p>
            <a:r>
              <a:rPr lang="en-US" dirty="0"/>
              <a:t>By VANSH KUMAR THAKUR</a:t>
            </a:r>
            <a:endParaRPr lang="en-IN" dirty="0"/>
          </a:p>
          <a:p>
            <a:r>
              <a:rPr lang="en-IN" dirty="0"/>
              <a:t>COURSE: M.SC DATA SCIENCE</a:t>
            </a:r>
          </a:p>
          <a:p>
            <a:r>
              <a:rPr lang="en-IN" dirty="0"/>
              <a:t>SEMESTER: FIRST ( I ST )</a:t>
            </a:r>
            <a:endParaRPr lang="en-US" dirty="0"/>
          </a:p>
        </p:txBody>
      </p:sp>
      <p:pic>
        <p:nvPicPr>
          <p:cNvPr id="5" name="Picture 4">
            <a:extLst>
              <a:ext uri="{FF2B5EF4-FFF2-40B4-BE49-F238E27FC236}">
                <a16:creationId xmlns:a16="http://schemas.microsoft.com/office/drawing/2014/main" id="{0C658F5A-2E07-C2FA-F6C3-81D7ACE0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9819" y="4180115"/>
            <a:ext cx="839757" cy="8397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3117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A08B15-C593-3F1F-61C0-47C54E23D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853" y="705433"/>
            <a:ext cx="5850293" cy="2177725"/>
          </a:xfrm>
          <a:prstGeom prst="rect">
            <a:avLst/>
          </a:prstGeom>
        </p:spPr>
      </p:pic>
      <p:sp>
        <p:nvSpPr>
          <p:cNvPr id="4" name="TextBox 3">
            <a:extLst>
              <a:ext uri="{FF2B5EF4-FFF2-40B4-BE49-F238E27FC236}">
                <a16:creationId xmlns:a16="http://schemas.microsoft.com/office/drawing/2014/main" id="{085B83A6-ABA9-E637-8D0D-CC486A9BE344}"/>
              </a:ext>
            </a:extLst>
          </p:cNvPr>
          <p:cNvSpPr txBox="1"/>
          <p:nvPr/>
        </p:nvSpPr>
        <p:spPr>
          <a:xfrm>
            <a:off x="4817705" y="2236827"/>
            <a:ext cx="2556588" cy="646331"/>
          </a:xfrm>
          <a:prstGeom prst="rect">
            <a:avLst/>
          </a:prstGeom>
          <a:noFill/>
        </p:spPr>
        <p:txBody>
          <a:bodyPr wrap="square" rtlCol="0">
            <a:spAutoFit/>
          </a:bodyPr>
          <a:lstStyle/>
          <a:p>
            <a:pPr algn="ctr"/>
            <a:r>
              <a:rPr lang="en-US" dirty="0">
                <a:solidFill>
                  <a:schemeClr val="bg1"/>
                </a:solidFill>
              </a:rPr>
              <a:t>STRUCTURED QUERY LANGUAGE</a:t>
            </a:r>
            <a:endParaRPr lang="en-IN" dirty="0">
              <a:solidFill>
                <a:schemeClr val="bg1"/>
              </a:solidFill>
            </a:endParaRPr>
          </a:p>
        </p:txBody>
      </p:sp>
      <p:sp>
        <p:nvSpPr>
          <p:cNvPr id="5" name="TextBox 4">
            <a:extLst>
              <a:ext uri="{FF2B5EF4-FFF2-40B4-BE49-F238E27FC236}">
                <a16:creationId xmlns:a16="http://schemas.microsoft.com/office/drawing/2014/main" id="{789E76D6-026F-DBB6-A70E-9551B72B1477}"/>
              </a:ext>
            </a:extLst>
          </p:cNvPr>
          <p:cNvSpPr txBox="1"/>
          <p:nvPr/>
        </p:nvSpPr>
        <p:spPr>
          <a:xfrm>
            <a:off x="1265853" y="3610947"/>
            <a:ext cx="3872204" cy="1754326"/>
          </a:xfrm>
          <a:prstGeom prst="rect">
            <a:avLst/>
          </a:prstGeom>
          <a:noFill/>
        </p:spPr>
        <p:txBody>
          <a:bodyPr wrap="square" rtlCol="0">
            <a:spAutoFit/>
          </a:bodyPr>
          <a:lstStyle/>
          <a:p>
            <a:r>
              <a:rPr lang="en-US" u="sng" dirty="0"/>
              <a:t>SUBMITTED BY:</a:t>
            </a:r>
          </a:p>
          <a:p>
            <a:r>
              <a:rPr lang="en-US" b="1" i="1" u="sng" dirty="0"/>
              <a:t>VANSH KUMAR THAKUR</a:t>
            </a:r>
          </a:p>
          <a:p>
            <a:r>
              <a:rPr lang="en-US" u="sng" dirty="0"/>
              <a:t>COURSE: </a:t>
            </a:r>
            <a:endParaRPr lang="en-IN" u="sng" dirty="0"/>
          </a:p>
          <a:p>
            <a:r>
              <a:rPr lang="en-IN" b="1" i="1" u="sng" dirty="0"/>
              <a:t>M.SC DATA SCIENCE</a:t>
            </a:r>
          </a:p>
          <a:p>
            <a:r>
              <a:rPr lang="en-IN" u="sng" dirty="0"/>
              <a:t>SEMESTER:</a:t>
            </a:r>
          </a:p>
          <a:p>
            <a:r>
              <a:rPr lang="en-IN" b="1" i="1" u="sng" dirty="0"/>
              <a:t>FIRST ( I ST )</a:t>
            </a:r>
            <a:endParaRPr lang="en-US" b="1" i="1" u="sng" dirty="0"/>
          </a:p>
        </p:txBody>
      </p:sp>
      <p:sp>
        <p:nvSpPr>
          <p:cNvPr id="6" name="TextBox 5">
            <a:extLst>
              <a:ext uri="{FF2B5EF4-FFF2-40B4-BE49-F238E27FC236}">
                <a16:creationId xmlns:a16="http://schemas.microsoft.com/office/drawing/2014/main" id="{A1D092E7-3D7C-3658-4ABE-0BBF86D9170F}"/>
              </a:ext>
            </a:extLst>
          </p:cNvPr>
          <p:cNvSpPr txBox="1"/>
          <p:nvPr/>
        </p:nvSpPr>
        <p:spPr>
          <a:xfrm>
            <a:off x="8005665" y="4026445"/>
            <a:ext cx="2920482" cy="923330"/>
          </a:xfrm>
          <a:prstGeom prst="rect">
            <a:avLst/>
          </a:prstGeom>
          <a:noFill/>
        </p:spPr>
        <p:txBody>
          <a:bodyPr wrap="square" rtlCol="0">
            <a:spAutoFit/>
          </a:bodyPr>
          <a:lstStyle/>
          <a:p>
            <a:r>
              <a:rPr lang="en-US" u="sng" dirty="0"/>
              <a:t>SUBMITTED TO:</a:t>
            </a:r>
          </a:p>
          <a:p>
            <a:r>
              <a:rPr lang="en-US" b="1" i="1" u="sng" dirty="0"/>
              <a:t>MR. NITISH </a:t>
            </a:r>
          </a:p>
          <a:p>
            <a:r>
              <a:rPr lang="en-US" b="1" i="1" u="sng" dirty="0"/>
              <a:t>(ASSISTANT PROFESSOR)</a:t>
            </a:r>
            <a:endParaRPr lang="en-IN" b="1" i="1" u="sng" dirty="0"/>
          </a:p>
        </p:txBody>
      </p:sp>
      <p:pic>
        <p:nvPicPr>
          <p:cNvPr id="8" name="Picture 7">
            <a:extLst>
              <a:ext uri="{FF2B5EF4-FFF2-40B4-BE49-F238E27FC236}">
                <a16:creationId xmlns:a16="http://schemas.microsoft.com/office/drawing/2014/main" id="{A2F66247-8EF3-DB60-6E49-38C0DA7DE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9" y="3730575"/>
            <a:ext cx="1219200"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0391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E5F95-6120-F521-E1ED-5F9B43450B0B}"/>
              </a:ext>
            </a:extLst>
          </p:cNvPr>
          <p:cNvSpPr txBox="1"/>
          <p:nvPr/>
        </p:nvSpPr>
        <p:spPr>
          <a:xfrm>
            <a:off x="1539162" y="2844004"/>
            <a:ext cx="9113676" cy="255454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333333"/>
                </a:solidFill>
                <a:effectLst/>
              </a:rPr>
              <a:t>Structured query language (SQL) is a programming language for storing and processing information in a relational database. </a:t>
            </a:r>
          </a:p>
          <a:p>
            <a:pPr marL="285750" indent="-285750">
              <a:buFont typeface="Arial" panose="020B0604020202020204" pitchFamily="34" charset="0"/>
              <a:buChar char="•"/>
            </a:pPr>
            <a:r>
              <a:rPr lang="en-US" sz="2000" b="0" i="0" dirty="0">
                <a:solidFill>
                  <a:srgbClr val="333333"/>
                </a:solidFill>
                <a:effectLst/>
              </a:rPr>
              <a:t>A relational database stores information in tabular form, with rows and columns representing different data attributes and the various relationships between the data values. </a:t>
            </a:r>
          </a:p>
          <a:p>
            <a:pPr marL="285750" indent="-285750">
              <a:buFont typeface="Arial" panose="020B0604020202020204" pitchFamily="34" charset="0"/>
              <a:buChar char="•"/>
            </a:pPr>
            <a:r>
              <a:rPr lang="en-US" sz="2000" b="0" i="0" dirty="0">
                <a:solidFill>
                  <a:srgbClr val="333333"/>
                </a:solidFill>
                <a:effectLst/>
              </a:rPr>
              <a:t>You can use SQL statements to store, update, remove, search, and retrieve information from the database. You can also use SQL to maintain and optimize database performance.</a:t>
            </a:r>
            <a:endParaRPr lang="en-IN" sz="2000" dirty="0"/>
          </a:p>
        </p:txBody>
      </p:sp>
      <p:pic>
        <p:nvPicPr>
          <p:cNvPr id="5" name="Picture 4">
            <a:extLst>
              <a:ext uri="{FF2B5EF4-FFF2-40B4-BE49-F238E27FC236}">
                <a16:creationId xmlns:a16="http://schemas.microsoft.com/office/drawing/2014/main" id="{145D4445-CA0E-3F23-1B91-23E03B82F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378" y="672279"/>
            <a:ext cx="3434054" cy="1602559"/>
          </a:xfrm>
          <a:prstGeom prst="rect">
            <a:avLst/>
          </a:prstGeom>
        </p:spPr>
      </p:pic>
    </p:spTree>
    <p:extLst>
      <p:ext uri="{BB962C8B-B14F-4D97-AF65-F5344CB8AC3E}">
        <p14:creationId xmlns:p14="http://schemas.microsoft.com/office/powerpoint/2010/main" val="110415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4F53C0-653A-6124-EF31-2A7FA44EB81D}"/>
              </a:ext>
            </a:extLst>
          </p:cNvPr>
          <p:cNvSpPr txBox="1"/>
          <p:nvPr/>
        </p:nvSpPr>
        <p:spPr>
          <a:xfrm>
            <a:off x="2225350" y="479272"/>
            <a:ext cx="7741299" cy="1015663"/>
          </a:xfrm>
          <a:prstGeom prst="rect">
            <a:avLst/>
          </a:prstGeom>
          <a:noFill/>
        </p:spPr>
        <p:txBody>
          <a:bodyPr wrap="square" rtlCol="0" anchor="ctr">
            <a:spAutoFit/>
          </a:bodyPr>
          <a:lstStyle/>
          <a:p>
            <a:pPr algn="ctr"/>
            <a:r>
              <a:rPr lang="en-US" sz="6000" b="1" u="sng" dirty="0"/>
              <a:t>SQL COMMANDS</a:t>
            </a:r>
            <a:endParaRPr lang="en-IN" sz="6000" b="1" u="sng" dirty="0"/>
          </a:p>
        </p:txBody>
      </p:sp>
      <p:sp>
        <p:nvSpPr>
          <p:cNvPr id="3" name="TextBox 2">
            <a:extLst>
              <a:ext uri="{FF2B5EF4-FFF2-40B4-BE49-F238E27FC236}">
                <a16:creationId xmlns:a16="http://schemas.microsoft.com/office/drawing/2014/main" id="{141D055D-4760-0E64-AEC1-BAB64471F07D}"/>
              </a:ext>
            </a:extLst>
          </p:cNvPr>
          <p:cNvSpPr txBox="1"/>
          <p:nvPr/>
        </p:nvSpPr>
        <p:spPr>
          <a:xfrm>
            <a:off x="1150774" y="1847462"/>
            <a:ext cx="9890449" cy="3785652"/>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rgbClr val="333333"/>
                </a:solidFill>
                <a:effectLst/>
                <a:latin typeface="Bahnschrift Light" panose="020B0502040204020203" pitchFamily="34" charset="0"/>
              </a:rPr>
              <a:t>Structured query language (SQL) commands are specific keywords or SQL statements that developers use to manipulate the data stored in a relational database. You can categorize SQL commands as follows.</a:t>
            </a:r>
          </a:p>
          <a:p>
            <a:pPr marL="285750" indent="-285750" algn="l">
              <a:buFont typeface="Arial" panose="020B0604020202020204" pitchFamily="34" charset="0"/>
              <a:buChar char="•"/>
            </a:pPr>
            <a:r>
              <a:rPr lang="en-US" sz="2000" b="1" i="0" u="sng" dirty="0">
                <a:solidFill>
                  <a:srgbClr val="333333"/>
                </a:solidFill>
                <a:effectLst/>
                <a:latin typeface="Bahnschrift Light" panose="020B0502040204020203" pitchFamily="34" charset="0"/>
              </a:rPr>
              <a:t>Data definition language:</a:t>
            </a:r>
          </a:p>
          <a:p>
            <a:pPr algn="l"/>
            <a:r>
              <a:rPr lang="en-US" sz="2000" b="0" i="0" dirty="0">
                <a:solidFill>
                  <a:srgbClr val="333333"/>
                </a:solidFill>
                <a:effectLst/>
                <a:latin typeface="Bahnschrift Light" panose="020B0502040204020203" pitchFamily="34" charset="0"/>
              </a:rPr>
              <a:t>Data definition language (DDL) refers to SQL commands that design the database structure. Database engineers use DDL to create and modify database objects based on the business requirements. For example, the database engineer uses the CREATE command to create database objects such as tables, views, and indexes.</a:t>
            </a:r>
          </a:p>
          <a:p>
            <a:pPr marL="285750" indent="-285750" algn="l">
              <a:buFont typeface="Arial" panose="020B0604020202020204" pitchFamily="34" charset="0"/>
              <a:buChar char="•"/>
            </a:pPr>
            <a:r>
              <a:rPr lang="en-US" sz="2000" b="1" i="0" u="sng" dirty="0">
                <a:solidFill>
                  <a:srgbClr val="333333"/>
                </a:solidFill>
                <a:effectLst/>
                <a:latin typeface="Bahnschrift Light" panose="020B0502040204020203" pitchFamily="34" charset="0"/>
              </a:rPr>
              <a:t>Data query language:</a:t>
            </a:r>
          </a:p>
          <a:p>
            <a:pPr algn="l"/>
            <a:r>
              <a:rPr lang="en-US" sz="2000" b="0" i="0" dirty="0">
                <a:solidFill>
                  <a:srgbClr val="333333"/>
                </a:solidFill>
                <a:effectLst/>
                <a:latin typeface="Bahnschrift Light" panose="020B0502040204020203" pitchFamily="34" charset="0"/>
              </a:rPr>
              <a:t>Data query language (DQL) consists of instructions for retrieving data stored in relational databases. Software applications use the SELECT command to filter and return specific results from a SQL table. </a:t>
            </a:r>
          </a:p>
        </p:txBody>
      </p:sp>
    </p:spTree>
    <p:extLst>
      <p:ext uri="{BB962C8B-B14F-4D97-AF65-F5344CB8AC3E}">
        <p14:creationId xmlns:p14="http://schemas.microsoft.com/office/powerpoint/2010/main" val="301857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CDF6AB-5DCA-5A6F-C720-21A1E163EF24}"/>
              </a:ext>
            </a:extLst>
          </p:cNvPr>
          <p:cNvSpPr txBox="1"/>
          <p:nvPr/>
        </p:nvSpPr>
        <p:spPr>
          <a:xfrm>
            <a:off x="2225350" y="479272"/>
            <a:ext cx="7741299" cy="1015663"/>
          </a:xfrm>
          <a:prstGeom prst="rect">
            <a:avLst/>
          </a:prstGeom>
          <a:noFill/>
        </p:spPr>
        <p:txBody>
          <a:bodyPr wrap="square" rtlCol="0" anchor="ctr">
            <a:spAutoFit/>
          </a:bodyPr>
          <a:lstStyle/>
          <a:p>
            <a:pPr algn="ctr"/>
            <a:r>
              <a:rPr lang="en-US" sz="6000" b="1" u="sng" dirty="0"/>
              <a:t>SQL COMMANDS</a:t>
            </a:r>
            <a:endParaRPr lang="en-IN" sz="6000" b="1" u="sng" dirty="0"/>
          </a:p>
        </p:txBody>
      </p:sp>
      <p:sp>
        <p:nvSpPr>
          <p:cNvPr id="4" name="TextBox 3">
            <a:extLst>
              <a:ext uri="{FF2B5EF4-FFF2-40B4-BE49-F238E27FC236}">
                <a16:creationId xmlns:a16="http://schemas.microsoft.com/office/drawing/2014/main" id="{7D1B9F72-3B4F-FE75-9D2F-423506A38815}"/>
              </a:ext>
            </a:extLst>
          </p:cNvPr>
          <p:cNvSpPr txBox="1"/>
          <p:nvPr/>
        </p:nvSpPr>
        <p:spPr>
          <a:xfrm>
            <a:off x="1960400" y="2203112"/>
            <a:ext cx="8271197" cy="3693319"/>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rgbClr val="333333"/>
                </a:solidFill>
                <a:effectLst/>
                <a:latin typeface="Bahnschrift Light" panose="020B0502040204020203" pitchFamily="34" charset="0"/>
              </a:rPr>
              <a:t>Data manipulation language:</a:t>
            </a:r>
          </a:p>
          <a:p>
            <a:pPr algn="l"/>
            <a:r>
              <a:rPr lang="en-US" b="0" i="0" dirty="0">
                <a:solidFill>
                  <a:srgbClr val="333333"/>
                </a:solidFill>
                <a:effectLst/>
                <a:latin typeface="Bahnschrift Light" panose="020B0502040204020203" pitchFamily="34" charset="0"/>
              </a:rPr>
              <a:t>Data manipulation language (DML) statements write new information or modify existing records in a relational database. For example, an application uses the INSERT command to store a new record in the database.</a:t>
            </a:r>
          </a:p>
          <a:p>
            <a:pPr marL="285750" indent="-285750" algn="l">
              <a:buFont typeface="Arial" panose="020B0604020202020204" pitchFamily="34" charset="0"/>
              <a:buChar char="•"/>
            </a:pPr>
            <a:r>
              <a:rPr lang="en-US" b="1" i="0" dirty="0">
                <a:solidFill>
                  <a:srgbClr val="333333"/>
                </a:solidFill>
                <a:effectLst/>
                <a:latin typeface="Bahnschrift Light" panose="020B0502040204020203" pitchFamily="34" charset="0"/>
              </a:rPr>
              <a:t>Data control language:</a:t>
            </a:r>
          </a:p>
          <a:p>
            <a:pPr algn="l"/>
            <a:r>
              <a:rPr lang="en-US" b="0" i="0" dirty="0">
                <a:solidFill>
                  <a:srgbClr val="333333"/>
                </a:solidFill>
                <a:effectLst/>
                <a:latin typeface="Bahnschrift Light" panose="020B0502040204020203" pitchFamily="34" charset="0"/>
              </a:rPr>
              <a:t>Database administrators use data control language (DCL) to manage or authorize database access for other users. For example, they can use the GRANT command to permit certain applications to manipulate one or more tables.</a:t>
            </a:r>
          </a:p>
          <a:p>
            <a:pPr marL="285750" indent="-285750" algn="l">
              <a:buFont typeface="Arial" panose="020B0604020202020204" pitchFamily="34" charset="0"/>
              <a:buChar char="•"/>
            </a:pPr>
            <a:r>
              <a:rPr lang="en-US" b="1" i="0" dirty="0">
                <a:solidFill>
                  <a:srgbClr val="333333"/>
                </a:solidFill>
                <a:effectLst/>
                <a:latin typeface="Bahnschrift Light" panose="020B0502040204020203" pitchFamily="34" charset="0"/>
              </a:rPr>
              <a:t>Transaction control language:</a:t>
            </a:r>
          </a:p>
          <a:p>
            <a:pPr algn="l"/>
            <a:r>
              <a:rPr lang="en-US" b="0" i="0" dirty="0">
                <a:solidFill>
                  <a:srgbClr val="333333"/>
                </a:solidFill>
                <a:effectLst/>
                <a:latin typeface="Bahnschrift Light" panose="020B0502040204020203" pitchFamily="34" charset="0"/>
              </a:rPr>
              <a:t>The relational engine uses transaction control language (TCL) to automatically make database changes. For example, the database uses the ROLLBACK command to undo an erroneous transaction. </a:t>
            </a:r>
          </a:p>
        </p:txBody>
      </p:sp>
    </p:spTree>
    <p:extLst>
      <p:ext uri="{BB962C8B-B14F-4D97-AF65-F5344CB8AC3E}">
        <p14:creationId xmlns:p14="http://schemas.microsoft.com/office/powerpoint/2010/main" val="858227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813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47</TotalTime>
  <Words>391</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Bahnschrift Light</vt:lpstr>
      <vt:lpstr>Century Gothic</vt:lpstr>
      <vt:lpstr>Garamond</vt:lpstr>
      <vt:lpstr>Rockwell</vt:lpstr>
      <vt:lpstr>Rockwell Condensed</vt:lpstr>
      <vt:lpstr>Wingdings</vt:lpstr>
      <vt:lpstr>Wood Type</vt:lpstr>
      <vt:lpstr>Savon</vt:lpstr>
      <vt:lpstr>Sql  (structured query language)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(structured query language)</dc:title>
  <dc:creator>Vansh Thakur</dc:creator>
  <cp:lastModifiedBy>Vansh Thakur</cp:lastModifiedBy>
  <cp:revision>1</cp:revision>
  <dcterms:created xsi:type="dcterms:W3CDTF">2024-01-09T16:51:08Z</dcterms:created>
  <dcterms:modified xsi:type="dcterms:W3CDTF">2024-01-09T17:38:35Z</dcterms:modified>
</cp:coreProperties>
</file>